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94" r:id="rId3"/>
    <p:sldId id="257" r:id="rId4"/>
    <p:sldId id="261" r:id="rId5"/>
    <p:sldId id="263" r:id="rId6"/>
    <p:sldId id="264" r:id="rId7"/>
    <p:sldId id="265" r:id="rId8"/>
    <p:sldId id="266" r:id="rId9"/>
    <p:sldId id="269" r:id="rId10"/>
    <p:sldId id="271" r:id="rId11"/>
    <p:sldId id="273" r:id="rId12"/>
    <p:sldId id="274" r:id="rId13"/>
    <p:sldId id="275" r:id="rId14"/>
    <p:sldId id="276" r:id="rId15"/>
    <p:sldId id="280" r:id="rId16"/>
    <p:sldId id="284" r:id="rId17"/>
    <p:sldId id="278" r:id="rId18"/>
    <p:sldId id="286" r:id="rId19"/>
    <p:sldId id="288" r:id="rId20"/>
    <p:sldId id="290" r:id="rId21"/>
    <p:sldId id="292" r:id="rId22"/>
    <p:sldId id="293" r:id="rId23"/>
  </p:sldIdLst>
  <p:sldSz cx="9144000" cy="6858000" type="screen4x3"/>
  <p:notesSz cx="6858000" cy="9144000"/>
  <p:defaultTextStyle>
    <a:defPPr>
      <a:defRPr lang="es-PY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BD3"/>
    <a:srgbClr val="FF9966"/>
    <a:srgbClr val="8E0000"/>
  </p:clrMru>
</p:presentationPr>
</file>

<file path=ppt/tableStyles.xml><?xml version="1.0" encoding="utf-8"?>
<a:tblStyleLst xmlns:a="http://schemas.openxmlformats.org/drawingml/2006/main" def="{5C22544A-7EE6-4342-B048-85BDC9FD1C3A}"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576" autoAdjust="0"/>
  </p:normalViewPr>
  <p:slideViewPr>
    <p:cSldViewPr>
      <p:cViewPr>
        <p:scale>
          <a:sx n="70" d="100"/>
          <a:sy n="70" d="100"/>
        </p:scale>
        <p:origin x="-117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F419A-8C47-4B67-96C3-13AED5B01A43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D2ACE6-CF86-4781-8356-84E6F75E1324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DD592-109D-46BE-B66F-1ACCCC2B535B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C0E1F-B9AB-480E-8EEB-54C594C2FC4D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0C254-E858-4132-9B7D-11A0C1439FC3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2A5C2D-7826-44C0-856D-B2C8E22D0531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7ACFB-F3F8-4832-A374-8D9E8D6383A5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05F2F-0947-4E2A-BB68-1C36E01AF852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54B4E-2DCD-403C-AD35-65D573EC5731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3BC9B-BECF-4CF4-A022-E6E633374E55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BCBF4-EC49-46E8-B482-E69F3ED35FE0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A63F9-20E7-4B77-A23B-2C4A693CA085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B50B2-0BD1-4F23-A529-2DA40E840A5D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F344A-9661-4194-B92C-24F997F025AE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41AC1-374E-4AB4-BB7A-CE540DB329A5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EA87A-CF75-4D7A-8063-96A1A9BEB43E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8FDAD-33CF-4C53-8E83-059C0F97DCA2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EEC12-7A04-4015-921B-D2A792E7A33F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C2CF-1C1D-4295-93A3-9DFEDB7F110A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BBF4EA-D61B-4D97-B5E0-ADD02A00BC59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P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PY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6CCC8-5EAB-4D50-BEB1-6670E1590899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396C-0B38-4C88-809C-D51D8F7472EE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PY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Y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BD2C128-EBA6-49AA-BE30-47ABCA6777BC}" type="datetimeFigureOut">
              <a:rPr lang="es-PY"/>
              <a:pPr>
                <a:defRPr/>
              </a:pPr>
              <a:t>25/04/2010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F19172-AD99-486F-A1B2-B58EFEF87BF4}" type="slidenum">
              <a:rPr lang="es-PY"/>
              <a:pPr>
                <a:defRPr/>
              </a:pPr>
              <a:t>‹Nº›</a:t>
            </a:fld>
            <a:endParaRPr lang="es-P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6" r:id="rId2"/>
    <p:sldLayoutId id="2147483825" r:id="rId3"/>
    <p:sldLayoutId id="2147483824" r:id="rId4"/>
    <p:sldLayoutId id="2147483823" r:id="rId5"/>
    <p:sldLayoutId id="2147483822" r:id="rId6"/>
    <p:sldLayoutId id="2147483821" r:id="rId7"/>
    <p:sldLayoutId id="2147483820" r:id="rId8"/>
    <p:sldLayoutId id="2147483819" r:id="rId9"/>
    <p:sldLayoutId id="2147483818" r:id="rId10"/>
    <p:sldLayoutId id="214748381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3319" name="Rectangle 9"/>
          <p:cNvSpPr>
            <a:spLocks noChangeArrowheads="1"/>
          </p:cNvSpPr>
          <p:nvPr/>
        </p:nvSpPr>
        <p:spPr bwMode="auto">
          <a:xfrm>
            <a:off x="755650" y="701675"/>
            <a:ext cx="7777163" cy="494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ES_tradnl" sz="2000" b="1"/>
              <a:t>Programa de Transparencia y Responsabilidad </a:t>
            </a:r>
            <a:endParaRPr lang="es-ES" sz="2000"/>
          </a:p>
          <a:p>
            <a:pPr algn="ctr"/>
            <a:r>
              <a:rPr lang="es-ES_tradnl" sz="2000" b="1"/>
              <a:t>del Poder Judicial</a:t>
            </a:r>
          </a:p>
          <a:p>
            <a:pPr algn="ctr"/>
            <a:endParaRPr lang="es-ES" sz="2000"/>
          </a:p>
          <a:p>
            <a:pPr algn="ctr"/>
            <a:r>
              <a:rPr lang="es-ES_tradnl" sz="2000" b="1"/>
              <a:t>Informe de la Investigación de Opinión Pública </a:t>
            </a:r>
            <a:endParaRPr lang="es-ES" sz="2000"/>
          </a:p>
          <a:p>
            <a:pPr algn="ctr"/>
            <a:r>
              <a:rPr lang="es-ES_tradnl" sz="2000" b="1"/>
              <a:t>Realizada en Paraguay </a:t>
            </a:r>
          </a:p>
          <a:p>
            <a:pPr algn="ctr"/>
            <a:endParaRPr lang="es-ES_tradnl" sz="2000" b="1"/>
          </a:p>
          <a:p>
            <a:pPr algn="ctr"/>
            <a:r>
              <a:rPr lang="es-ES_tradnl" b="1"/>
              <a:t>Autor: Asociación por los Derechos Civiles-ADC</a:t>
            </a:r>
            <a:endParaRPr lang="es-ES_tradnl" sz="2000" b="1"/>
          </a:p>
          <a:p>
            <a:pPr algn="ctr"/>
            <a:endParaRPr lang="es-ES_tradnl" sz="2000"/>
          </a:p>
          <a:p>
            <a:pPr algn="ctr"/>
            <a:r>
              <a:rPr lang="es-ES_tradnl" sz="1600"/>
              <a:t>Esta encuesta ha sido realizada como una de las actividades previstas en el marco del Programa de Transparencia y Responsabilidad del Poder Judicial que el Instituto del Banco Mundial (WBI) implementa como consecuencia de los debates surgidos durante el Programa Regional de Transparencia, Responsabilidad e Integridad de los Poderes Judiciales de América latina que se realizó en Santiago de Chile en mayo de 2009.  </a:t>
            </a:r>
          </a:p>
          <a:p>
            <a:pPr algn="ctr"/>
            <a:endParaRPr lang="es-ES_tradnl" sz="1600"/>
          </a:p>
          <a:p>
            <a:pPr algn="ctr"/>
            <a:r>
              <a:rPr lang="es-ES_tradnl" sz="1600"/>
              <a:t>El WBI ha encargado a ADC la realización del presente estudio en Paraguay, contando para el trabajo de campo con la asistencia del Centro de Estudios Judiciales</a:t>
            </a:r>
            <a:r>
              <a:rPr lang="es-ES" sz="160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28600" y="1676400"/>
          <a:ext cx="8458200" cy="4267200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518815"/>
                <a:gridCol w="864892"/>
                <a:gridCol w="1122415"/>
                <a:gridCol w="1067752"/>
                <a:gridCol w="884326"/>
              </a:tblGrid>
              <a:tr h="1091894">
                <a:tc gridSpan="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Opinión acerca del sistema de justicia</a:t>
                      </a:r>
                      <a:endParaRPr lang="es-PY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(usuarios del sistema)</a:t>
                      </a:r>
                      <a:endParaRPr lang="es-PY" sz="18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 dirty="0">
                          <a:effectLst/>
                        </a:rPr>
                        <a:t>En %</a:t>
                      </a:r>
                      <a:endParaRPr lang="es-PY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</a:tr>
              <a:tr h="407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>
                          <a:effectLst/>
                        </a:rPr>
                        <a:t> 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Nunca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A veces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Siempre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800">
                          <a:effectLst/>
                        </a:rPr>
                        <a:t>NS/NC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b"/>
                </a:tc>
              </a:tr>
              <a:tr h="407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>
                          <a:effectLst/>
                        </a:rPr>
                        <a:t>Imparcial y Justo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23,4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69,1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3,6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3,9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</a:tr>
              <a:tr h="407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>
                          <a:effectLst/>
                        </a:rPr>
                        <a:t>Transparente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30,9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61,5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2,3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5,2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</a:tr>
              <a:tr h="407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>
                          <a:effectLst/>
                        </a:rPr>
                        <a:t>Accesible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19,5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65,1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8,9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6,4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</a:tr>
              <a:tr h="407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>
                          <a:effectLst/>
                        </a:rPr>
                        <a:t>Competente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25,2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61,7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6,1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7,0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</a:tr>
              <a:tr h="40789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>
                          <a:effectLst/>
                        </a:rPr>
                        <a:t>Rápido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59,7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34,0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0,9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5,4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</a:tr>
              <a:tr h="72793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>
                          <a:effectLst/>
                        </a:rPr>
                        <a:t>Capaz de hacer cumplir las decisiones de los tribunales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18,6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65,1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9,3</a:t>
                      </a:r>
                      <a:endParaRPr lang="es-PY" sz="23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7,0</a:t>
                      </a:r>
                      <a:endParaRPr lang="es-PY" sz="2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8172" marR="88172" marT="0" marB="0" anchor="ctr"/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Imagen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8888" y="404813"/>
            <a:ext cx="7345362" cy="309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Imagen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88" y="3609975"/>
            <a:ext cx="8215312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Imagen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304800"/>
            <a:ext cx="7805738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Imagen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570288"/>
            <a:ext cx="7620000" cy="328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Imagen 2"/>
          <p:cNvPicPr>
            <a:picLocks noChangeAspect="1" noChangeArrowheads="1"/>
          </p:cNvPicPr>
          <p:nvPr/>
        </p:nvPicPr>
        <p:blipFill>
          <a:blip r:embed="rId2"/>
          <a:srcRect l="12193" r="2408"/>
          <a:stretch>
            <a:fillRect/>
          </a:stretch>
        </p:blipFill>
        <p:spPr bwMode="auto">
          <a:xfrm>
            <a:off x="827088" y="1773238"/>
            <a:ext cx="8080375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57" name="Group 65"/>
          <p:cNvGraphicFramePr>
            <a:graphicFrameLocks noGrp="1"/>
          </p:cNvGraphicFramePr>
          <p:nvPr/>
        </p:nvGraphicFramePr>
        <p:xfrm>
          <a:off x="827088" y="333375"/>
          <a:ext cx="7705725" cy="5851525"/>
        </p:xfrm>
        <a:graphic>
          <a:graphicData uri="http://schemas.openxmlformats.org/drawingml/2006/table">
            <a:tbl>
              <a:tblPr/>
              <a:tblGrid>
                <a:gridCol w="4249737"/>
                <a:gridCol w="1079500"/>
                <a:gridCol w="1385888"/>
                <a:gridCol w="990600"/>
              </a:tblGrid>
              <a:tr h="71755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OPINION ACERCA DE LA INFORMACION JUDICIAL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(usuarios del sistema)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%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desacuerdo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Relativamente de 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 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personal de la mesa de entradas a los tribunales está capacitado para explicar el procedimiento judicial a los usuarios de la corte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40,8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Las sentencias de los Tribunales y de la Corte Suprema  son de fácil acceso para los ciudadanos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34,2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 información sobre el funcionamiento de los tribunales es de fácil acceso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37,6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Existen políticas claras y transparentes sobre la publicación de las decisiones de los tribunales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46,9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35,6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Las personas que no hablan español tiene acceso a las leyes en sus propios idiomas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51,7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5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 información sobre el sistema de medidas disciplinarias  y sanciones a los jueces y funcionarios es accesible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51,2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 información sobre los derechos y obligaciones de los ciudadanos está disponible (por ejemplo en un número telefónico)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53,5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Existen folletos de información fácilmente disponibles para los usuarios de los tribunales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54,6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24,0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Imagen 2"/>
          <p:cNvPicPr>
            <a:picLocks noChangeAspect="1" noChangeArrowheads="1"/>
          </p:cNvPicPr>
          <p:nvPr/>
        </p:nvPicPr>
        <p:blipFill>
          <a:blip r:embed="rId2"/>
          <a:srcRect r="25027"/>
          <a:stretch>
            <a:fillRect/>
          </a:stretch>
        </p:blipFill>
        <p:spPr bwMode="auto">
          <a:xfrm>
            <a:off x="0" y="1752600"/>
            <a:ext cx="8870950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Imagen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81200"/>
            <a:ext cx="8991600" cy="393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Imagen 2"/>
          <p:cNvPicPr>
            <a:picLocks noChangeAspect="1" noChangeArrowheads="1"/>
          </p:cNvPicPr>
          <p:nvPr/>
        </p:nvPicPr>
        <p:blipFill>
          <a:blip r:embed="rId2"/>
          <a:srcRect l="8772" r="8772"/>
          <a:stretch>
            <a:fillRect/>
          </a:stretch>
        </p:blipFill>
        <p:spPr bwMode="auto">
          <a:xfrm>
            <a:off x="827088" y="1484313"/>
            <a:ext cx="7702550" cy="432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40" name="Group 108"/>
          <p:cNvGraphicFramePr>
            <a:graphicFrameLocks noGrp="1"/>
          </p:cNvGraphicFramePr>
          <p:nvPr/>
        </p:nvGraphicFramePr>
        <p:xfrm>
          <a:off x="468313" y="549275"/>
          <a:ext cx="8207375" cy="6003925"/>
        </p:xfrm>
        <a:graphic>
          <a:graphicData uri="http://schemas.openxmlformats.org/drawingml/2006/table">
            <a:tbl>
              <a:tblPr/>
              <a:tblGrid>
                <a:gridCol w="5962650"/>
                <a:gridCol w="690562"/>
                <a:gridCol w="692150"/>
                <a:gridCol w="862013"/>
              </a:tblGrid>
              <a:tr h="636588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Opiniones acerca de cuestiones vinculadas a la transparencia y responsabilidad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en el Poder Judicial</a:t>
                      </a:r>
                      <a:r>
                        <a:rPr kumimoji="0" lang="es-PY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(Usuarios del sistema)</a:t>
                      </a:r>
                      <a:r>
                        <a:rPr kumimoji="0" lang="es-PY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%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46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SI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NS/NC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público debe acceder a las audiencias de los tribunales sin restricciones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68,3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Los medios (prensa, radio, TV, etc.) deban tener acceso a las audiencias de los tribunales sin restricciones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59,2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34,7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 útil que las audiencias sean públicas y que acceda cualquier persona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65,7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26,3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Conocimiento acerca de cómo se gasta el presupuesto de la justicia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78,2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presupuesto es utilizado en forma correcta por el Poder Judicial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71,7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Poder Judicial rinde cuentas sobre su desempeño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69,1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Existen estadísticas actualizadas sobre el desempeño de la justicia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67,1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Existen evaluaciones de desempeño periódicas en base a estadísticas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67,6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Conocimiento acerca de cómo se designan los jueces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65,1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proceso de designación de jueces es transparente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79,2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 sociedad civil participa en el proceso de designación de jueces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39,5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47,8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Las declaraciones juradas patrimoniales de los jueces son fácilmente accesibles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77,8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 controlan adecuadamente las declaraciones patrimoniales de funcionarios judiciales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29,0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39,9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31,1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Los procesos disciplinarios en contra de jueces son utilizados en forma transparente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72,5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Suelen castigarse a los jueces considerados demasiado independientes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24,7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47,8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22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Existen procesos de auditoría social del Poder Judicial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12,7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47,0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40,3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Imagen 2"/>
          <p:cNvPicPr>
            <a:picLocks noChangeAspect="1" noChangeArrowheads="1"/>
          </p:cNvPicPr>
          <p:nvPr/>
        </p:nvPicPr>
        <p:blipFill>
          <a:blip r:embed="rId2"/>
          <a:srcRect l="7890" r="2170"/>
          <a:stretch>
            <a:fillRect/>
          </a:stretch>
        </p:blipFill>
        <p:spPr bwMode="auto">
          <a:xfrm>
            <a:off x="1547813" y="311150"/>
            <a:ext cx="6840537" cy="30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31752" name="Imagen 2"/>
          <p:cNvPicPr>
            <a:picLocks noChangeAspect="1" noChangeArrowheads="1"/>
          </p:cNvPicPr>
          <p:nvPr/>
        </p:nvPicPr>
        <p:blipFill>
          <a:blip r:embed="rId3"/>
          <a:srcRect l="10001" r="11429"/>
          <a:stretch>
            <a:fillRect/>
          </a:stretch>
        </p:blipFill>
        <p:spPr bwMode="auto">
          <a:xfrm>
            <a:off x="1619250" y="3213100"/>
            <a:ext cx="6265863" cy="355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3 Rectángulo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_tradnl" sz="2000" b="1" i="1" smtClean="0"/>
              <a:t>Ficha Técnica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Cantidad de casos: 500 empleados y funcionarios judiciales y  559 usuarios del sistema de justicia 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Unidad de análisis: hombres y mujeres mayores de 16 años de las ciudades de Asunción, Villarica y Oviedo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Población: funcionarios judiciales y usuarios del sistema de justicia de Asunción, Villarica y Oviedo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Fecha de realización de la encuesta: marzo de 2010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Tipo de muestreo: probabilística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Tipo de diseño muestral: en una etapa 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Tipo de cuestionario: cerrado con entrevista personalizada</a:t>
            </a:r>
            <a:endParaRPr lang="es-PY" sz="2000" smtClean="0"/>
          </a:p>
          <a:p>
            <a:pPr>
              <a:lnSpc>
                <a:spcPct val="80000"/>
              </a:lnSpc>
            </a:pPr>
            <a:r>
              <a:rPr lang="es-ES_tradnl" sz="2000" smtClean="0"/>
              <a:t>Organizaciones encuestadoras: Centro de Estudios Judiciales-CEJ (Paraguay) y Asociación por los Derechos Civiles-ADC (Argentina)</a:t>
            </a:r>
            <a:endParaRPr lang="es-PY" sz="200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2398713" y="504825"/>
            <a:ext cx="43434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+mn-lt"/>
              </a:rPr>
              <a:t>DATOS TECNICOS DE LA ENCUESTA INSTITUCIONAL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Imagen 2"/>
          <p:cNvPicPr>
            <a:picLocks noChangeAspect="1" noChangeArrowheads="1"/>
          </p:cNvPicPr>
          <p:nvPr/>
        </p:nvPicPr>
        <p:blipFill>
          <a:blip r:embed="rId2"/>
          <a:srcRect l="11470" r="9677"/>
          <a:stretch>
            <a:fillRect/>
          </a:stretch>
        </p:blipFill>
        <p:spPr bwMode="auto">
          <a:xfrm>
            <a:off x="1476375" y="260350"/>
            <a:ext cx="6419850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pic>
        <p:nvPicPr>
          <p:cNvPr id="32776" name="Imagen 2"/>
          <p:cNvPicPr>
            <a:picLocks noChangeAspect="1" noChangeArrowheads="1"/>
          </p:cNvPicPr>
          <p:nvPr/>
        </p:nvPicPr>
        <p:blipFill>
          <a:blip r:embed="rId3"/>
          <a:srcRect l="10448" r="5969"/>
          <a:stretch>
            <a:fillRect/>
          </a:stretch>
        </p:blipFill>
        <p:spPr bwMode="auto">
          <a:xfrm>
            <a:off x="1835150" y="3454400"/>
            <a:ext cx="6122988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245" name="Group 69"/>
          <p:cNvGraphicFramePr>
            <a:graphicFrameLocks noGrp="1"/>
          </p:cNvGraphicFramePr>
          <p:nvPr/>
        </p:nvGraphicFramePr>
        <p:xfrm>
          <a:off x="1042988" y="476250"/>
          <a:ext cx="7643812" cy="5522913"/>
        </p:xfrm>
        <a:graphic>
          <a:graphicData uri="http://schemas.openxmlformats.org/drawingml/2006/table">
            <a:tbl>
              <a:tblPr/>
              <a:tblGrid>
                <a:gridCol w="3097212"/>
                <a:gridCol w="1223963"/>
                <a:gridCol w="1450975"/>
                <a:gridCol w="1092200"/>
                <a:gridCol w="779462"/>
              </a:tblGrid>
              <a:tr h="97155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Opinión de los funcionarios judiciales acerca de las reglas 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 administración del presupuesto judicial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%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515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 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Relativamente de 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desacuerdo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NS/NC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Las reglas son formales (escritas)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34,8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Son simples, claras y fáciles de entender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33,0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Imponen un excesivo número de pasos administrativos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31,6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Son estables (no cambian o se reforman a cada rato)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32,4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34,6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44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Son bien supervisadas (los superiores velan  por asegurar que se cumplan las normas)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29,2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31,6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 aplican estrictamente (los que no la cumplen son sancionados)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34,4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 dejan espacio a discrecionalidad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32,2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38,0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83" name="Group 83"/>
          <p:cNvGraphicFramePr>
            <a:graphicFrameLocks noGrp="1"/>
          </p:cNvGraphicFramePr>
          <p:nvPr/>
        </p:nvGraphicFramePr>
        <p:xfrm>
          <a:off x="1187450" y="333375"/>
          <a:ext cx="7632700" cy="6340475"/>
        </p:xfrm>
        <a:graphic>
          <a:graphicData uri="http://schemas.openxmlformats.org/drawingml/2006/table">
            <a:tbl>
              <a:tblPr/>
              <a:tblGrid>
                <a:gridCol w="3089275"/>
                <a:gridCol w="1427163"/>
                <a:gridCol w="1247775"/>
                <a:gridCol w="1089025"/>
                <a:gridCol w="779462"/>
              </a:tblGrid>
              <a:tr h="72390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Opinión de los funcionarios judiciales acerca de las 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decisiones presupuestarias del Poder Judicial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%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44450" marR="44450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41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 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Relativamente de 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desacuerdo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NS/NC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Fueron hechas de manera transparente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32,4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29,8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 fueron influidas por pagos ilegales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23,8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Fueron divulgadas, puestas en conocimiento de la población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16,4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33,4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2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Fueron auditadas regularmente a través de las unidades de control interno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Estuvieron sujetas a auditorías externas, por profesionales calificados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47,2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Se basaron siempre en criterios definidos por escrito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14,4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 se basaron en presiones políticas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40,8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No se basaron en presiones de grupos de influencia dentro de la sociedad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15,4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43,0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Fueron programadas teniendo en cuenta el desempeño institucional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21,4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26,0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19,2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33,4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450" marR="44450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403350" y="1341438"/>
          <a:ext cx="7054850" cy="3565525"/>
        </p:xfrm>
        <a:graphic>
          <a:graphicData uri="http://schemas.openxmlformats.org/drawingml/2006/table">
            <a:tbl>
              <a:tblPr/>
              <a:tblGrid>
                <a:gridCol w="1411288"/>
                <a:gridCol w="2820987"/>
                <a:gridCol w="2822575"/>
              </a:tblGrid>
              <a:tr h="738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s-P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Cantidad de funcionarios</a:t>
                      </a:r>
                      <a:endParaRPr kumimoji="0" lang="es-P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Cantidad de usuarios</a:t>
                      </a:r>
                      <a:endParaRPr kumimoji="0" lang="es-PY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Asunción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356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375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Oviedo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68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90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Villarrica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76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94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TOTAL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500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559</a:t>
                      </a:r>
                      <a:endParaRPr kumimoji="0" lang="es-PY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827" marR="9582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79" name="Group 147"/>
          <p:cNvGraphicFramePr>
            <a:graphicFrameLocks noGrp="1"/>
          </p:cNvGraphicFramePr>
          <p:nvPr/>
        </p:nvGraphicFramePr>
        <p:xfrm>
          <a:off x="4427538" y="1916113"/>
          <a:ext cx="4017962" cy="3732212"/>
        </p:xfrm>
        <a:graphic>
          <a:graphicData uri="http://schemas.openxmlformats.org/drawingml/2006/table">
            <a:tbl>
              <a:tblPr/>
              <a:tblGrid>
                <a:gridCol w="2701925"/>
                <a:gridCol w="1316037"/>
              </a:tblGrid>
              <a:tr h="62547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Calidad en la que se presenta</a:t>
                      </a:r>
                      <a:endParaRPr kumimoji="0" lang="es-PY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%</a:t>
                      </a:r>
                      <a:endParaRPr kumimoji="0" lang="es-PY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82246" marR="82246" marT="0" marB="0" anchor="b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Demandante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6,8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Demandado/a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1,4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Denunciante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1,4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Abogado/a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56,5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Testigo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1,1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5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Usuario/a de información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10,9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Otro Especificar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11,6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NS/NR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10,2</a:t>
                      </a:r>
                      <a:endParaRPr kumimoji="0" lang="es-PY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82246" marR="82246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416" name="Rectángulo 3"/>
          <p:cNvSpPr>
            <a:spLocks noChangeArrowheads="1"/>
          </p:cNvSpPr>
          <p:nvPr/>
        </p:nvSpPr>
        <p:spPr bwMode="auto">
          <a:xfrm>
            <a:off x="1258888" y="404813"/>
            <a:ext cx="6769100" cy="1220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>
                <a:latin typeface="Calibri" pitchFamily="34" charset="0"/>
                <a:ea typeface="Times New Roman" pitchFamily="18" charset="0"/>
                <a:cs typeface="Calibri" pitchFamily="34" charset="0"/>
              </a:rPr>
              <a:t>Si analizamos la calidad en la que se presentan los usuarios en</a:t>
            </a:r>
          </a:p>
          <a:p>
            <a:r>
              <a:rPr lang="es-ES_tradnl">
                <a:latin typeface="Calibri" pitchFamily="34" charset="0"/>
                <a:ea typeface="Times New Roman" pitchFamily="18" charset="0"/>
                <a:cs typeface="Calibri" pitchFamily="34" charset="0"/>
              </a:rPr>
              <a:t>tribunales, nuevamente constatamos que la mayoría, un 56,5%, </a:t>
            </a:r>
          </a:p>
          <a:p>
            <a:r>
              <a:rPr lang="es-ES_tradnl">
                <a:latin typeface="Calibri" pitchFamily="34" charset="0"/>
                <a:ea typeface="Times New Roman" pitchFamily="18" charset="0"/>
                <a:cs typeface="Calibri" pitchFamily="34" charset="0"/>
              </a:rPr>
              <a:t>son abogados de parte.</a:t>
            </a:r>
            <a:endParaRPr lang="es-PY">
              <a:latin typeface="Calibri" pitchFamily="34" charset="0"/>
              <a:ea typeface="Times New Roman" pitchFamily="18" charset="0"/>
              <a:cs typeface="Arial" charset="0"/>
            </a:endParaRPr>
          </a:p>
          <a:p>
            <a:pPr algn="ctr" eaLnBrk="0" hangingPunct="0"/>
            <a:endParaRPr lang="es-PY" sz="2000">
              <a:ea typeface="Times New Roman" pitchFamily="18" charset="0"/>
              <a:cs typeface="Arial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graphicFrame>
        <p:nvGraphicFramePr>
          <p:cNvPr id="18580" name="Group 148"/>
          <p:cNvGraphicFramePr>
            <a:graphicFrameLocks noGrp="1"/>
          </p:cNvGraphicFramePr>
          <p:nvPr/>
        </p:nvGraphicFramePr>
        <p:xfrm>
          <a:off x="1116013" y="1916113"/>
          <a:ext cx="3095625" cy="3675062"/>
        </p:xfrm>
        <a:graphic>
          <a:graphicData uri="http://schemas.openxmlformats.org/drawingml/2006/table">
            <a:tbl>
              <a:tblPr/>
              <a:tblGrid>
                <a:gridCol w="2444750"/>
                <a:gridCol w="650875"/>
              </a:tblGrid>
              <a:tr h="82073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Grado de educaci</a:t>
                      </a: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/>
                          <a:cs typeface="Times New Roman" pitchFamily="18" charset="0"/>
                        </a:rPr>
                        <a:t>ó</a:t>
                      </a: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 formal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(Usuarios de las cortes)</a:t>
                      </a:r>
                      <a:endParaRPr kumimoji="0" lang="es-E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En %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Primaria incompleta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1,6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Primaria completa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0,9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Secundaria incompleta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3,0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Secundaria completa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8,4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Universidad incompleta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8,1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Universidad completa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45,1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Estudios de postgrado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28,3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Ns/Nr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4,7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59" name="Group 79"/>
          <p:cNvGraphicFramePr>
            <a:graphicFrameLocks noGrp="1"/>
          </p:cNvGraphicFramePr>
          <p:nvPr/>
        </p:nvGraphicFramePr>
        <p:xfrm>
          <a:off x="755650" y="549275"/>
          <a:ext cx="7907338" cy="5805488"/>
        </p:xfrm>
        <a:graphic>
          <a:graphicData uri="http://schemas.openxmlformats.org/drawingml/2006/table">
            <a:tbl>
              <a:tblPr/>
              <a:tblGrid>
                <a:gridCol w="4297363"/>
                <a:gridCol w="1255712"/>
                <a:gridCol w="1255713"/>
                <a:gridCol w="1098550"/>
              </a:tblGrid>
              <a:tr h="75247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OPINION ACERCA DEL SISTEMA DE JUSTICIA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(usuarios de las cortes)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%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 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En desacuerdo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Relativamente de acuerdo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De acuerdo 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es igual para todos/as  los/as  ciudadanos /as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69,4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trata igual a las personas ricas y pobres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78,5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13,8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trata igual a los/as políticos/as  y a los/as ciudadanos/as corrientes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80,1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actúa rápidamente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74,8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17,9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Las personas que cometen algún  hecho punible reciben sanción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61,4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8,2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 garantiza un juicio justo.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42,2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tiene independencia de criterio para la toma de decisiones.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50,8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es confiable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54,9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37,2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genera seguridad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58,3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31,5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4,7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8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Sistema de Justicia defiende mis derechos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39,0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45,6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10,6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El Poder Judicial fortalece la democracia y la libertad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42,2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36,5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18,1</a:t>
                      </a:r>
                      <a:endParaRPr kumimoji="0" lang="es-PY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8777" marR="58777" marT="0" marB="0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157288" y="1143000"/>
          <a:ext cx="7605712" cy="5051425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4134283"/>
                <a:gridCol w="1207579"/>
                <a:gridCol w="1207579"/>
                <a:gridCol w="1056632"/>
              </a:tblGrid>
              <a:tr h="664481"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 dirty="0">
                          <a:effectLst/>
                        </a:rPr>
                        <a:t>OPINION ACERCA DEL SISTEMA DE JUSTICIA</a:t>
                      </a:r>
                      <a:endParaRPr lang="es-PY" sz="16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 dirty="0">
                          <a:effectLst/>
                        </a:rPr>
                        <a:t>(funcionarios judiciales)</a:t>
                      </a:r>
                      <a:endParaRPr lang="es-PY" sz="160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 dirty="0">
                          <a:effectLst/>
                        </a:rPr>
                        <a:t>En %</a:t>
                      </a:r>
                      <a:endParaRPr lang="es-PY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</a:tr>
              <a:tr h="36207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 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En desacuerdo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Relativamente de acuerdo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200">
                          <a:effectLst/>
                        </a:rPr>
                        <a:t>De acuerdo 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4429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es igual para todos/as  los/as  ciudadanos /as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42,4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38,4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17,2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4429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trata igual a las personas ricas y pobres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53,6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30,8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13,2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4429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trata igual a los/as políticos/as  y a los/as ciudadanos/as corrientes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64,8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23,8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8,0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251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actúa rápidamente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43,0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43,6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10,4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4429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Las personas que cometen algún  hecho punible reciben sanción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12,2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56,6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26,8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251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 garantiza un juicio justo.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20,4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49,4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25,6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44298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tiene independencia de criterio para la toma de decisiones.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25,0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44,8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24,6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251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es confiable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26,6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50,6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19,2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251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 dirty="0">
                          <a:effectLst/>
                        </a:rPr>
                        <a:t>El Sistema de Justicia genera seguridad</a:t>
                      </a:r>
                      <a:endParaRPr lang="es-PY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33,2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47,2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16,4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251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Sistema de Justicia defiende mis derechos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13,6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55,2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28,0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  <a:tr h="2514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El Poder Judicial fortalece la democracia y la libertad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 dirty="0">
                          <a:effectLst/>
                        </a:rPr>
                        <a:t>18,6</a:t>
                      </a:r>
                      <a:endParaRPr lang="es-PY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>
                          <a:effectLst/>
                        </a:rPr>
                        <a:t>42,6</a:t>
                      </a:r>
                      <a:endParaRPr lang="es-PY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1500" dirty="0">
                          <a:effectLst/>
                        </a:rPr>
                        <a:t>34,6</a:t>
                      </a:r>
                      <a:endParaRPr lang="es-PY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8670" marR="58670" marT="0" marB="0" anchor="ctr"/>
                </a:tc>
              </a:tr>
            </a:tbl>
          </a:graphicData>
        </a:graphic>
      </p:graphicFrame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Imagen 2"/>
          <p:cNvPicPr>
            <a:picLocks noChangeAspect="1" noChangeArrowheads="1"/>
          </p:cNvPicPr>
          <p:nvPr/>
        </p:nvPicPr>
        <p:blipFill>
          <a:blip r:embed="rId2"/>
          <a:srcRect r="27274"/>
          <a:stretch>
            <a:fillRect/>
          </a:stretch>
        </p:blipFill>
        <p:spPr bwMode="auto">
          <a:xfrm>
            <a:off x="1143000" y="1066800"/>
            <a:ext cx="7543800" cy="454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04800" y="1981200"/>
          <a:ext cx="8437563" cy="405923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{0E3FDE45-AF77-4B5C-9715-49D594BDF05E}</a:tableStyleId>
              </a:tblPr>
              <a:tblGrid>
                <a:gridCol w="6362535"/>
                <a:gridCol w="2074739"/>
              </a:tblGrid>
              <a:tr h="676598"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Ranking de obstáculos para el uso del sistema de la Justicia </a:t>
                      </a:r>
                      <a:endParaRPr lang="es-PY" sz="2500" b="0" dirty="0">
                        <a:effectLst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según los usuarios</a:t>
                      </a:r>
                      <a:endParaRPr lang="es-PY" sz="2500" b="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141602" marR="141602" marT="0" marB="0"/>
                </a:tc>
                <a:tc hMerge="1">
                  <a:txBody>
                    <a:bodyPr/>
                    <a:lstStyle/>
                    <a:p>
                      <a:endParaRPr lang="es-PY"/>
                    </a:p>
                  </a:txBody>
                  <a:tcPr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1. Corrupción judicial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>
                          <a:effectLst/>
                        </a:rPr>
                        <a:t>199</a:t>
                      </a:r>
                      <a:endParaRPr lang="es-PY" sz="2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2. Lentitud de los procesos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194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3. Costo de los procesos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>
                          <a:effectLst/>
                        </a:rPr>
                        <a:t>119</a:t>
                      </a:r>
                      <a:endParaRPr lang="es-PY" sz="2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4. Falta de capacidad de los jueces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>
                          <a:effectLst/>
                        </a:rPr>
                        <a:t>110</a:t>
                      </a:r>
                      <a:endParaRPr lang="es-PY" sz="2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5. Falta de asistencia jurídica gratuita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57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>
                          <a:effectLst/>
                        </a:rPr>
                        <a:t>6. Falta de independencia del Poder Judicial</a:t>
                      </a:r>
                      <a:endParaRPr lang="es-PY" sz="2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75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>
                          <a:effectLst/>
                        </a:rPr>
                        <a:t>7. Procesos muy complejos</a:t>
                      </a:r>
                      <a:endParaRPr lang="es-PY" sz="2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24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>
                          <a:effectLst/>
                        </a:rPr>
                        <a:t>8. Falta de información acerca de los procesos</a:t>
                      </a:r>
                      <a:endParaRPr lang="es-PY" sz="2500" b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23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9. Los tribunales se encuentran lejos de su casa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13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  <a:tr h="33829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10. Otros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200" b="0" dirty="0">
                          <a:effectLst/>
                        </a:rPr>
                        <a:t>1</a:t>
                      </a:r>
                      <a:endParaRPr lang="es-PY" sz="25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41602" marR="141602" marT="0" marB="0" anchor="ctr"/>
                </a:tc>
              </a:tr>
            </a:tbl>
          </a:graphicData>
        </a:graphic>
      </p:graphicFrame>
      <p:sp>
        <p:nvSpPr>
          <p:cNvPr id="20507" name="Rectángulo 1"/>
          <p:cNvSpPr>
            <a:spLocks noChangeArrowheads="1"/>
          </p:cNvSpPr>
          <p:nvPr/>
        </p:nvSpPr>
        <p:spPr bwMode="auto">
          <a:xfrm>
            <a:off x="2479675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s-PY">
                <a:cs typeface="Arial" charset="0"/>
              </a:rPr>
              <a:t/>
            </a:r>
            <a:br>
              <a:rPr lang="es-PY">
                <a:cs typeface="Arial" charset="0"/>
              </a:rPr>
            </a:br>
            <a:endParaRPr lang="es-PY">
              <a:cs typeface="Arial" charset="0"/>
            </a:endParaRPr>
          </a:p>
        </p:txBody>
      </p:sp>
      <p:sp>
        <p:nvSpPr>
          <p:cNvPr id="20508" name="Rectángulo 3"/>
          <p:cNvSpPr>
            <a:spLocks noChangeArrowheads="1"/>
          </p:cNvSpPr>
          <p:nvPr/>
        </p:nvSpPr>
        <p:spPr bwMode="auto">
          <a:xfrm>
            <a:off x="1066800" y="1030288"/>
            <a:ext cx="9144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s-ES_tradnl" baseline="30000">
                <a:latin typeface="Arial Rounded MT Bold"/>
                <a:ea typeface="Times New Roman" pitchFamily="18" charset="0"/>
                <a:cs typeface="Arial" charset="0"/>
                <a:hlinkClick r:id=""/>
              </a:rPr>
              <a:t>[1]</a:t>
            </a:r>
            <a:r>
              <a:rPr lang="es-ES_tradnl">
                <a:latin typeface="Arial Rounded MT Bold"/>
                <a:ea typeface="Times New Roman" pitchFamily="18" charset="0"/>
                <a:cs typeface="Arial" charset="0"/>
              </a:rPr>
              <a:t> Este ránking se ha calculado de acuerdo a la siguiente fórmula: </a:t>
            </a:r>
          </a:p>
          <a:p>
            <a:r>
              <a:rPr lang="es-ES_tradnl">
                <a:latin typeface="Arial Rounded MT Bold"/>
                <a:ea typeface="Times New Roman" pitchFamily="18" charset="0"/>
                <a:cs typeface="Arial" charset="0"/>
              </a:rPr>
              <a:t>primer obstáculo * 5 + segundo obstáculo * 3 + tercer obstáculo * 2.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9" name="8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0" name="9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Imagen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701675"/>
            <a:ext cx="8588375" cy="569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Rectángulo"/>
          <p:cNvSpPr/>
          <p:nvPr/>
        </p:nvSpPr>
        <p:spPr>
          <a:xfrm>
            <a:off x="0" y="1143000"/>
            <a:ext cx="304800" cy="30480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4" name="3 Rectángulo"/>
          <p:cNvSpPr/>
          <p:nvPr/>
        </p:nvSpPr>
        <p:spPr>
          <a:xfrm>
            <a:off x="381000" y="1143000"/>
            <a:ext cx="3048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Rectángulo"/>
          <p:cNvSpPr/>
          <p:nvPr/>
        </p:nvSpPr>
        <p:spPr>
          <a:xfrm>
            <a:off x="762000" y="1143000"/>
            <a:ext cx="304800" cy="304800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6" name="5 Rectángulo"/>
          <p:cNvSpPr/>
          <p:nvPr/>
        </p:nvSpPr>
        <p:spPr>
          <a:xfrm>
            <a:off x="8915400" y="0"/>
            <a:ext cx="228600" cy="68580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261</TotalTime>
  <Words>1404</Words>
  <Application>Microsoft Office PowerPoint</Application>
  <PresentationFormat>Presentación en pantalla (4:3)</PresentationFormat>
  <Paragraphs>445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Arial Rounded MT Bold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Christian</dc:creator>
  <cp:lastModifiedBy>Colossus User</cp:lastModifiedBy>
  <cp:revision>18</cp:revision>
  <dcterms:created xsi:type="dcterms:W3CDTF">2010-04-22T17:03:59Z</dcterms:created>
  <dcterms:modified xsi:type="dcterms:W3CDTF">2010-04-25T23:59:36Z</dcterms:modified>
</cp:coreProperties>
</file>