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Agosto\Semana%2028%20Control%20de%20Audiencias%2019%20al%2023%20de%20Agosto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000" b="1"/>
              <a:t>COMPARATIVO DE AUDIENCIAS SEMANALES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18E-2"/>
                  <c:y val="-5.2805269550111576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51 %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6530989324063319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53 %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12 al 16 de Agosto</c:v>
                </c:pt>
                <c:pt idx="1">
                  <c:v>Semana del 19 al 23 de Agosto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58</c:v>
                </c:pt>
                <c:pt idx="1">
                  <c:v>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49 %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47 %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12 al 16 de Agosto</c:v>
                </c:pt>
                <c:pt idx="1">
                  <c:v>Semana del 19 al 23 de Agosto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55</c:v>
                </c:pt>
                <c:pt idx="1">
                  <c:v>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B9B-4B1B-9F38-CABA74493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23465800"/>
        <c:axId val="323465408"/>
        <c:axId val="0"/>
      </c:bar3DChart>
      <c:catAx>
        <c:axId val="323465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23465408"/>
        <c:crosses val="autoZero"/>
        <c:auto val="1"/>
        <c:lblAlgn val="ctr"/>
        <c:lblOffset val="100"/>
        <c:noMultiLvlLbl val="0"/>
      </c:catAx>
      <c:valAx>
        <c:axId val="323465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23465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848435945601892"/>
          <c:y val="8.897043445431578E-2"/>
          <c:w val="0.35818493972872301"/>
          <c:h val="4.4554758025049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000" b="1"/>
              <a:t>COMPARATIVO DE AUDIENCIAS POR JUZGADOS</a:t>
            </a:r>
          </a:p>
        </c:rich>
      </c:tx>
      <c:layout>
        <c:manualLayout>
          <c:xMode val="edge"/>
          <c:yMode val="edge"/>
          <c:x val="0.28806282417390294"/>
          <c:y val="2.75369952836580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'[Semana 28 Control de Audiencias 19 al 23 de Agosto 2019.xlsx]JUZGADOS'!$C$1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'[Semana 28 Control de Audiencias 19 al 23 de Agosto 2019.xlsx]JUZGADOS'!$B$2:$B$17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</c:v>
                </c:pt>
                <c:pt idx="13">
                  <c:v>Juzgado Penal de Garantias Delitos Economicos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'[Semana 28 Control de Audiencias 19 al 23 de Agosto 2019.xlsx]JUZGADOS'!$C$2:$C$17</c:f>
              <c:numCache>
                <c:formatCode>General</c:formatCode>
                <c:ptCount val="16"/>
                <c:pt idx="0">
                  <c:v>9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7</c:v>
                </c:pt>
                <c:pt idx="5">
                  <c:v>3</c:v>
                </c:pt>
                <c:pt idx="6">
                  <c:v>3</c:v>
                </c:pt>
                <c:pt idx="7">
                  <c:v>8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4</c:v>
                </c:pt>
                <c:pt idx="12">
                  <c:v>10</c:v>
                </c:pt>
                <c:pt idx="13">
                  <c:v>4</c:v>
                </c:pt>
                <c:pt idx="14">
                  <c:v>2</c:v>
                </c:pt>
                <c:pt idx="15">
                  <c:v>6</c:v>
                </c:pt>
              </c:numCache>
            </c:numRef>
          </c:val>
        </c:ser>
        <c:ser>
          <c:idx val="1"/>
          <c:order val="1"/>
          <c:tx>
            <c:strRef>
              <c:f>'[Semana 28 Control de Audiencias 19 al 23 de Agosto 2019.xlsx]JUZGADOS'!$D$1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'[Semana 28 Control de Audiencias 19 al 23 de Agosto 2019.xlsx]JUZGADOS'!$B$2:$B$17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</c:v>
                </c:pt>
                <c:pt idx="13">
                  <c:v>Juzgado Penal de Garantias Delitos Economicos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'[Semana 28 Control de Audiencias 19 al 23 de Agosto 2019.xlsx]JUZGADOS'!$D$2:$D$17</c:f>
              <c:numCache>
                <c:formatCode>General</c:formatCode>
                <c:ptCount val="16"/>
                <c:pt idx="0">
                  <c:v>5</c:v>
                </c:pt>
                <c:pt idx="1">
                  <c:v>2</c:v>
                </c:pt>
                <c:pt idx="2">
                  <c:v>1</c:v>
                </c:pt>
                <c:pt idx="3">
                  <c:v>5</c:v>
                </c:pt>
                <c:pt idx="4">
                  <c:v>7</c:v>
                </c:pt>
                <c:pt idx="5">
                  <c:v>2</c:v>
                </c:pt>
                <c:pt idx="6">
                  <c:v>9</c:v>
                </c:pt>
                <c:pt idx="7">
                  <c:v>4</c:v>
                </c:pt>
                <c:pt idx="8">
                  <c:v>13</c:v>
                </c:pt>
                <c:pt idx="9">
                  <c:v>1</c:v>
                </c:pt>
                <c:pt idx="10">
                  <c:v>6</c:v>
                </c:pt>
                <c:pt idx="11">
                  <c:v>11</c:v>
                </c:pt>
                <c:pt idx="12">
                  <c:v>2</c:v>
                </c:pt>
                <c:pt idx="13">
                  <c:v>1</c:v>
                </c:pt>
                <c:pt idx="14">
                  <c:v>0</c:v>
                </c:pt>
                <c:pt idx="15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6530176"/>
        <c:axId val="226529784"/>
        <c:axId val="0"/>
      </c:bar3DChart>
      <c:catAx>
        <c:axId val="226530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26529784"/>
        <c:crosses val="autoZero"/>
        <c:auto val="1"/>
        <c:lblAlgn val="ctr"/>
        <c:lblOffset val="100"/>
        <c:noMultiLvlLbl val="0"/>
      </c:catAx>
      <c:valAx>
        <c:axId val="226529784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26530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071411021217896"/>
          <c:y val="8.6847231865060409E-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8/29/2019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8/29/2019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8/29/2019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8/29/2019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8/29/2019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8/29/2019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8/29/2019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8/29/2019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8/29/2019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8/29/2019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8/29/2019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8/29/2019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1293340" y="453081"/>
            <a:ext cx="9947332" cy="34004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293340" y="4311980"/>
            <a:ext cx="99473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Agosto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2019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920214" y="1473125"/>
            <a:ext cx="9144000" cy="1992028"/>
          </a:xfrm>
        </p:spPr>
        <p:txBody>
          <a:bodyPr>
            <a:noAutofit/>
          </a:bodyPr>
          <a:lstStyle/>
          <a:p>
            <a:r>
              <a:rPr lang="es-MX" sz="52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DE GARANTÍAS DE LA CAPITAL</a:t>
            </a:r>
            <a:endParaRPr lang="en-US" sz="52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949518" y="3282088"/>
            <a:ext cx="9144000" cy="1420227"/>
          </a:xfrm>
        </p:spPr>
        <p:txBody>
          <a:bodyPr>
            <a:normAutofit/>
          </a:bodyPr>
          <a:lstStyle/>
          <a:p>
            <a:endParaRPr lang="es-MX" sz="4000" dirty="0" smtClean="0"/>
          </a:p>
          <a:p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</a:t>
            </a:r>
            <a:endParaRPr lang="en-US" sz="3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0887"/>
            <a:ext cx="12011301" cy="170167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667691" y="5234999"/>
            <a:ext cx="9144000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6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6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6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2636308" y="194763"/>
            <a:ext cx="777042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614338" y="1654175"/>
            <a:ext cx="9250704" cy="1096100"/>
          </a:xfrm>
        </p:spPr>
        <p:txBody>
          <a:bodyPr>
            <a:normAutofit fontScale="90000"/>
          </a:bodyPr>
          <a:lstStyle/>
          <a:p>
            <a:r>
              <a:rPr lang="es-PY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Agosto de 2019 </a:t>
            </a:r>
            <a:b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PY" sz="27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Sostenibilidad de la base de datos)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97362"/>
            <a:ext cx="12011301" cy="14545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194253"/>
              </p:ext>
            </p:extLst>
          </p:nvPr>
        </p:nvGraphicFramePr>
        <p:xfrm>
          <a:off x="1413409" y="2992510"/>
          <a:ext cx="9652561" cy="3149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90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909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226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916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2722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(12 al 16 de Agosto)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58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2722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51 %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49 %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8432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Agosto)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4142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10882" y="6511862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ángulo 22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3357"/>
            <a:ext cx="12011301" cy="170125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0881" y="6511863"/>
            <a:ext cx="169818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622552" y="18455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23" name="Gráfico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3344502"/>
              </p:ext>
            </p:extLst>
          </p:nvPr>
        </p:nvGraphicFramePr>
        <p:xfrm>
          <a:off x="813003" y="786720"/>
          <a:ext cx="11389518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3358"/>
            <a:ext cx="12011301" cy="16847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0778330"/>
              </p:ext>
            </p:extLst>
          </p:nvPr>
        </p:nvGraphicFramePr>
        <p:xfrm>
          <a:off x="287382" y="917852"/>
          <a:ext cx="11904618" cy="5722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64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682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02239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00849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73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287382" y="5875065"/>
            <a:ext cx="11904618" cy="32952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87382" y="1009322"/>
            <a:ext cx="11715148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904994"/>
              </p:ext>
            </p:extLst>
          </p:nvPr>
        </p:nvGraphicFramePr>
        <p:xfrm>
          <a:off x="606256" y="2085850"/>
          <a:ext cx="11160186" cy="3929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6946"/>
                <a:gridCol w="1242397"/>
                <a:gridCol w="1095632"/>
                <a:gridCol w="1169773"/>
                <a:gridCol w="1095632"/>
                <a:gridCol w="1202725"/>
                <a:gridCol w="1977081"/>
              </a:tblGrid>
              <a:tr h="1186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</a:t>
                      </a:r>
                      <a:r>
                        <a:rPr lang="es-PY" sz="2400" u="none" strike="noStrike" baseline="0" dirty="0" smtClean="0">
                          <a:effectLst/>
                        </a:rPr>
                        <a:t> de suspensión</a:t>
                      </a:r>
                      <a:r>
                        <a:rPr lang="es-PY" sz="2400" u="none" strike="noStrike" dirty="0" smtClean="0">
                          <a:effectLst/>
                        </a:rPr>
                        <a:t> imputables a: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Defensoría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Otros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971351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</a:tr>
              <a:tr h="856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</a:tr>
              <a:tr h="9144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589998"/>
              </p:ext>
            </p:extLst>
          </p:nvPr>
        </p:nvGraphicFramePr>
        <p:xfrm>
          <a:off x="757881" y="980299"/>
          <a:ext cx="10865707" cy="5569797"/>
        </p:xfrm>
        <a:graphic>
          <a:graphicData uri="http://schemas.openxmlformats.org/drawingml/2006/table">
            <a:tbl>
              <a:tblPr/>
              <a:tblGrid>
                <a:gridCol w="51323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462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462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408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32194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 AUDIENCIAS EN LA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  (del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Agosto)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-8400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4" name="Gráfico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3893730"/>
              </p:ext>
            </p:extLst>
          </p:nvPr>
        </p:nvGraphicFramePr>
        <p:xfrm>
          <a:off x="131272" y="700759"/>
          <a:ext cx="12110155" cy="6073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9924</TotalTime>
  <Words>392</Words>
  <Application>Microsoft Office PowerPoint</Application>
  <PresentationFormat>Panorámica</PresentationFormat>
  <Paragraphs>166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DE GARANTÍAS DE LA CAPITAL</vt:lpstr>
      <vt:lpstr>Seguimiento de Audiencias Programadas   Semana del 19 al 23 de Agosto de 2019  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537</cp:revision>
  <cp:lastPrinted>2019-06-12T17:00:27Z</cp:lastPrinted>
  <dcterms:created xsi:type="dcterms:W3CDTF">2016-03-12T00:22:24Z</dcterms:created>
  <dcterms:modified xsi:type="dcterms:W3CDTF">2019-08-29T12:25:22Z</dcterms:modified>
</cp:coreProperties>
</file>