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81" r:id="rId4"/>
    <p:sldId id="277" r:id="rId5"/>
    <p:sldId id="285" r:id="rId6"/>
    <p:sldId id="278" r:id="rId7"/>
    <p:sldId id="279" r:id="rId8"/>
    <p:sldId id="28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6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20\RESUMEN%20PARA%20GRAFIC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20\Septiembre\Control%20de%20Audiencias%20semana%2021%20(%2031%20al%2004%20de%20%20Setiembre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600" b="1"/>
              <a:t>COMPARATIVO DE AUDIENCIAS TRIMESTRALES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'HOJA 1'!$B$3</c:f>
              <c:strCache>
                <c:ptCount val="1"/>
                <c:pt idx="0">
                  <c:v>AUDIENCIAS 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330272097554964E-2"/>
                  <c:y val="-5.2805231423379881E-2"/>
                </c:manualLayout>
              </c:layout>
              <c:tx>
                <c:rich>
                  <a:bodyPr/>
                  <a:lstStyle/>
                  <a:p>
                    <a:fld id="{2F3E9A75-1F60-4355-830E-CA1A715DA6BC}" type="VALUE">
                      <a:rPr lang="en-US"/>
                      <a:pPr/>
                      <a:t>[VALOR]</a:t>
                    </a:fld>
                    <a:r>
                      <a:rPr lang="en-US"/>
                      <a:t>  </a:t>
                    </a:r>
                  </a:p>
                  <a:p>
                    <a:r>
                      <a:rPr lang="en-US"/>
                      <a:t>    57 %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9840611341059303E-2"/>
                  <c:y val="-6.3366277708055849E-2"/>
                </c:manualLayout>
              </c:layout>
              <c:tx>
                <c:rich>
                  <a:bodyPr/>
                  <a:lstStyle/>
                  <a:p>
                    <a:fld id="{F1C13C00-D2D1-46F4-83BD-91E63ACDF99D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47%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 24 al 28 de Agosto 2020</c:v>
                </c:pt>
                <c:pt idx="1">
                  <c:v>Semana de 31 al Agosto al 4 de Septiembre</c:v>
                </c:pt>
              </c:strCache>
            </c:strRef>
          </c:cat>
          <c:val>
            <c:numRef>
              <c:f>'HOJA 1'!$B$4:$B$5</c:f>
              <c:numCache>
                <c:formatCode>General</c:formatCode>
                <c:ptCount val="2"/>
                <c:pt idx="0">
                  <c:v>76</c:v>
                </c:pt>
                <c:pt idx="1">
                  <c:v>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9B-4B1B-9F38-CABA74493802}"/>
            </c:ext>
          </c:extLst>
        </c:ser>
        <c:ser>
          <c:idx val="1"/>
          <c:order val="1"/>
          <c:tx>
            <c:strRef>
              <c:f>'HOJA 1'!$D$3</c:f>
              <c:strCache>
                <c:ptCount val="1"/>
                <c:pt idx="0">
                  <c:v>AUDIENCIAS 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228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7B7B9091-715D-4432-90D3-CF44999977F9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43 %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8985510396581992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E2FB09E3-870B-4862-8AA4-78359E1D6B38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53%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 24 al 28 de Agosto 2020</c:v>
                </c:pt>
                <c:pt idx="1">
                  <c:v>Semana de 31 al Agosto al 4 de Septiembre</c:v>
                </c:pt>
              </c:strCache>
            </c:strRef>
          </c:cat>
          <c:val>
            <c:numRef>
              <c:f>'HOJA 1'!$D$4:$D$5</c:f>
              <c:numCache>
                <c:formatCode>General</c:formatCode>
                <c:ptCount val="2"/>
                <c:pt idx="0">
                  <c:v>57</c:v>
                </c:pt>
                <c:pt idx="1">
                  <c:v>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9984208"/>
        <c:axId val="329983032"/>
        <c:axId val="0"/>
      </c:bar3DChart>
      <c:catAx>
        <c:axId val="32998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29983032"/>
        <c:crosses val="autoZero"/>
        <c:auto val="1"/>
        <c:lblAlgn val="ctr"/>
        <c:lblOffset val="100"/>
        <c:noMultiLvlLbl val="0"/>
      </c:catAx>
      <c:valAx>
        <c:axId val="3299830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29984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443611477939706"/>
          <c:y val="8.8970374470530869E-2"/>
          <c:w val="0.33177796570580909"/>
          <c:h val="3.96852131810711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400" b="1" dirty="0" smtClean="0"/>
              <a:t>COMPARATIVO </a:t>
            </a:r>
            <a:r>
              <a:rPr lang="es-PY" sz="2400" b="1" dirty="0"/>
              <a:t>DE </a:t>
            </a:r>
            <a:r>
              <a:rPr lang="es-PY" sz="2400" b="1" dirty="0" smtClean="0"/>
              <a:t>AUDIENCIAS PRELIMINARES </a:t>
            </a:r>
            <a:r>
              <a:rPr lang="es-PY" sz="2400" b="1" dirty="0"/>
              <a:t>POR JUZGADOS</a:t>
            </a:r>
          </a:p>
        </c:rich>
      </c:tx>
      <c:layout>
        <c:manualLayout>
          <c:xMode val="edge"/>
          <c:yMode val="edge"/>
          <c:x val="0.17396860022708335"/>
          <c:y val="2.7536953167769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'[Control de Audiencias semana 21 ( 31 al 04 de  Setiembre).xlsx]JUZGADOS'!$C$1</c:f>
              <c:strCache>
                <c:ptCount val="1"/>
                <c:pt idx="0">
                  <c:v>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'[Control de Audiencias semana 21 ( 31 al 04 de  Setiembre).xlsx]JUZGADOS'!$B$2:$B$17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1</c:v>
                </c:pt>
                <c:pt idx="13">
                  <c:v>Juzgado Penal de Garantias Delitos Economicos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'[Control de Audiencias semana 21 ( 31 al 04 de  Setiembre).xlsx]JUZGADOS'!$C$2:$C$17</c:f>
              <c:numCache>
                <c:formatCode>General</c:formatCode>
                <c:ptCount val="16"/>
                <c:pt idx="0">
                  <c:v>6</c:v>
                </c:pt>
                <c:pt idx="1">
                  <c:v>5</c:v>
                </c:pt>
                <c:pt idx="2">
                  <c:v>7</c:v>
                </c:pt>
                <c:pt idx="3">
                  <c:v>8</c:v>
                </c:pt>
                <c:pt idx="4">
                  <c:v>4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10</c:v>
                </c:pt>
                <c:pt idx="10">
                  <c:v>4</c:v>
                </c:pt>
                <c:pt idx="11">
                  <c:v>10</c:v>
                </c:pt>
                <c:pt idx="12">
                  <c:v>6</c:v>
                </c:pt>
                <c:pt idx="13">
                  <c:v>2</c:v>
                </c:pt>
                <c:pt idx="14">
                  <c:v>5</c:v>
                </c:pt>
                <c:pt idx="15">
                  <c:v>2</c:v>
                </c:pt>
              </c:numCache>
            </c:numRef>
          </c:val>
        </c:ser>
        <c:ser>
          <c:idx val="1"/>
          <c:order val="1"/>
          <c:tx>
            <c:strRef>
              <c:f>'[Control de Audiencias semana 21 ( 31 al 04 de  Setiembre).xlsx]JUZGADOS'!$D$1</c:f>
              <c:strCache>
                <c:ptCount val="1"/>
                <c:pt idx="0">
                  <c:v>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'[Control de Audiencias semana 21 ( 31 al 04 de  Setiembre).xlsx]JUZGADOS'!$B$2:$B$17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1</c:v>
                </c:pt>
                <c:pt idx="13">
                  <c:v>Juzgado Penal de Garantias Delitos Economicos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'[Control de Audiencias semana 21 ( 31 al 04 de  Setiembre).xlsx]JUZGADOS'!$D$2:$D$17</c:f>
              <c:numCache>
                <c:formatCode>General</c:formatCode>
                <c:ptCount val="16"/>
                <c:pt idx="0">
                  <c:v>10</c:v>
                </c:pt>
                <c:pt idx="1">
                  <c:v>5</c:v>
                </c:pt>
                <c:pt idx="2">
                  <c:v>7</c:v>
                </c:pt>
                <c:pt idx="3">
                  <c:v>2</c:v>
                </c:pt>
                <c:pt idx="4">
                  <c:v>13</c:v>
                </c:pt>
                <c:pt idx="5">
                  <c:v>7</c:v>
                </c:pt>
                <c:pt idx="6">
                  <c:v>10</c:v>
                </c:pt>
                <c:pt idx="7">
                  <c:v>7</c:v>
                </c:pt>
                <c:pt idx="8">
                  <c:v>9</c:v>
                </c:pt>
                <c:pt idx="9">
                  <c:v>4</c:v>
                </c:pt>
                <c:pt idx="10">
                  <c:v>7</c:v>
                </c:pt>
                <c:pt idx="11">
                  <c:v>4</c:v>
                </c:pt>
                <c:pt idx="12">
                  <c:v>1</c:v>
                </c:pt>
                <c:pt idx="13">
                  <c:v>2</c:v>
                </c:pt>
                <c:pt idx="14">
                  <c:v>4</c:v>
                </c:pt>
                <c:pt idx="1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2558328"/>
        <c:axId val="402559112"/>
        <c:axId val="0"/>
      </c:bar3DChart>
      <c:catAx>
        <c:axId val="402558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8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402559112"/>
        <c:crosses val="autoZero"/>
        <c:auto val="1"/>
        <c:lblAlgn val="ctr"/>
        <c:lblOffset val="100"/>
        <c:noMultiLvlLbl val="0"/>
      </c:catAx>
      <c:valAx>
        <c:axId val="402559112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02558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179801605954858"/>
          <c:y val="9.7255926607939761E-2"/>
          <c:w val="0.17475746178857132"/>
          <c:h val="3.58282822321885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1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8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1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4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4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4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0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4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1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6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117CE-A70D-466B-A13F-23A5FDB69223}" type="datetimeFigureOut">
              <a:rPr lang="en-US" smtClean="0"/>
              <a:pPr/>
              <a:t>9/8/2020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1" t="32557" b="32576"/>
          <a:stretch/>
        </p:blipFill>
        <p:spPr>
          <a:xfrm>
            <a:off x="790834" y="329144"/>
            <a:ext cx="10766854" cy="35856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uadroTexto 2"/>
          <p:cNvSpPr txBox="1"/>
          <p:nvPr/>
        </p:nvSpPr>
        <p:spPr>
          <a:xfrm>
            <a:off x="2624466" y="5442755"/>
            <a:ext cx="943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solidFill>
                  <a:schemeClr val="bg1"/>
                </a:solidFill>
                <a:latin typeface="Apple Chancery" panose="03020702040506060504" pitchFamily="66" charset="0"/>
              </a:rPr>
              <a:t> </a:t>
            </a:r>
            <a:endParaRPr lang="es-PY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705232" y="3409512"/>
            <a:ext cx="953544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</a:t>
            </a:r>
            <a:r>
              <a:rPr lang="es-MX" sz="22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AUDITORIA DE 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1194486" y="4377883"/>
            <a:ext cx="10556932" cy="1897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ESTADÍSTICAS DE AUDIENCIAS </a:t>
            </a:r>
          </a:p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PRELIMINARES</a:t>
            </a:r>
            <a: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</a:t>
            </a: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de Agosto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Septiembre del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en-US" sz="33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733167" y="1622682"/>
            <a:ext cx="11112842" cy="2220613"/>
          </a:xfrm>
        </p:spPr>
        <p:txBody>
          <a:bodyPr>
            <a:noAutofit/>
          </a:bodyPr>
          <a:lstStyle/>
          <a:p>
            <a:r>
              <a:rPr lang="es-MX" sz="50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JUZGADOS PENALES </a:t>
            </a: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b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</a:t>
            </a:r>
            <a:b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GARANTÍAS </a:t>
            </a:r>
            <a:r>
              <a:rPr lang="es-MX" sz="50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LA CAPITAL</a:t>
            </a:r>
            <a:endParaRPr lang="en-US" sz="50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23596" y="3720528"/>
            <a:ext cx="9931983" cy="1628655"/>
          </a:xfrm>
        </p:spPr>
        <p:txBody>
          <a:bodyPr>
            <a:normAutofit fontScale="92500" lnSpcReduction="10000"/>
          </a:bodyPr>
          <a:lstStyle/>
          <a:p>
            <a:endParaRPr lang="es-MX" sz="4400" dirty="0" smtClean="0"/>
          </a:p>
          <a:p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</a:t>
            </a:r>
            <a:r>
              <a:rPr lang="es-MX" sz="3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AUDIENCIAS PRELIMINARES </a:t>
            </a:r>
            <a:endParaRPr lang="en-US" sz="3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97362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ítulo 3"/>
          <p:cNvSpPr txBox="1">
            <a:spLocks/>
          </p:cNvSpPr>
          <p:nvPr/>
        </p:nvSpPr>
        <p:spPr>
          <a:xfrm>
            <a:off x="1056738" y="5226416"/>
            <a:ext cx="10078523" cy="1110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el marco del Acuerdo de Solución Amistosa </a:t>
            </a:r>
          </a:p>
          <a:p>
            <a:r>
              <a:rPr lang="es-MX" sz="2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Jorge Patiño Palacios – C.I.D.H.</a:t>
            </a:r>
            <a:endParaRPr lang="en-US" sz="20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Rectángulo 45"/>
          <p:cNvSpPr/>
          <p:nvPr/>
        </p:nvSpPr>
        <p:spPr>
          <a:xfrm>
            <a:off x="2639686" y="246402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900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223181" y="1059728"/>
            <a:ext cx="9637604" cy="1638065"/>
          </a:xfrm>
        </p:spPr>
        <p:txBody>
          <a:bodyPr>
            <a:normAutofit/>
          </a:bodyPr>
          <a:lstStyle/>
          <a:p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de Audiencias Programadas</a:t>
            </a:r>
            <a:b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2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</a:t>
            </a:r>
            <a:r>
              <a:rPr lang="es-PY" sz="2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de Agosto </a:t>
            </a:r>
            <a:r>
              <a:rPr lang="es-PY" sz="2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PY" sz="2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s-PY" sz="2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Y" sz="2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Septiembre del </a:t>
            </a:r>
            <a:r>
              <a:rPr lang="es-PY" sz="2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br>
              <a:rPr lang="es-PY" sz="2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(Sostenibilidad de la base de datos)</a:t>
            </a:r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9124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792353"/>
              </p:ext>
            </p:extLst>
          </p:nvPr>
        </p:nvGraphicFramePr>
        <p:xfrm>
          <a:off x="287382" y="2883244"/>
          <a:ext cx="11509202" cy="3393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7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46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848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763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COMPARATIVO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Realizadas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Suspendidas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713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ANTERIOR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1713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57 %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43%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8641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2" algn="just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ACTUAL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  <a:endParaRPr lang="es-PY" sz="1800" b="1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5570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3" name="Rectángulo 22"/>
          <p:cNvSpPr/>
          <p:nvPr/>
        </p:nvSpPr>
        <p:spPr>
          <a:xfrm>
            <a:off x="2639686" y="245169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37590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-6590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-65901"/>
            <a:ext cx="1676401" cy="79808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71351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0887"/>
            <a:ext cx="12191999" cy="1725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594566" y="158445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8282463"/>
              </p:ext>
            </p:extLst>
          </p:nvPr>
        </p:nvGraphicFramePr>
        <p:xfrm>
          <a:off x="301228" y="756894"/>
          <a:ext cx="11589543" cy="5981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08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-41188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40046"/>
            <a:ext cx="12191999" cy="211784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7117357"/>
              </p:ext>
            </p:extLst>
          </p:nvPr>
        </p:nvGraphicFramePr>
        <p:xfrm>
          <a:off x="1" y="890790"/>
          <a:ext cx="12191999" cy="5749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639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05560">
                <a:tc>
                  <a:txBody>
                    <a:bodyPr/>
                    <a:lstStyle/>
                    <a:p>
                      <a:r>
                        <a:rPr lang="es-PY" sz="3000" dirty="0" smtClean="0"/>
                        <a:t>  Motivos de suspensión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3000" dirty="0" smtClean="0"/>
                        <a:t>Semana actual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Incomparecencia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Pedidos de Suspensión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Falta </a:t>
                      </a:r>
                      <a:r>
                        <a:rPr lang="es-PY" sz="2800" baseline="0" dirty="0" smtClean="0"/>
                        <a:t>de notificación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Falta de traslado</a:t>
                      </a:r>
                      <a:r>
                        <a:rPr lang="es-PY" sz="2800" baseline="0" dirty="0" smtClean="0"/>
                        <a:t> de penitenciaria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Planteos procesales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15896">
                <a:tc>
                  <a:txBody>
                    <a:bodyPr/>
                    <a:lstStyle/>
                    <a:p>
                      <a:endParaRPr lang="es-PY" sz="700" dirty="0" smtClean="0"/>
                    </a:p>
                    <a:p>
                      <a:r>
                        <a:rPr lang="es-PY" sz="2800" smtClean="0"/>
                        <a:t>  Renuncia</a:t>
                      </a:r>
                      <a:r>
                        <a:rPr lang="es-PY" sz="2800" dirty="0" smtClean="0"/>
                        <a:t>/ Cambio de la Defensa</a:t>
                      </a:r>
                      <a:r>
                        <a:rPr lang="es-PY" sz="2800" baseline="0" dirty="0" smtClean="0"/>
                        <a:t> </a:t>
                      </a:r>
                    </a:p>
                    <a:p>
                      <a:endParaRPr lang="es-PY" sz="2800" baseline="0" dirty="0" smtClean="0"/>
                    </a:p>
                    <a:p>
                      <a:pPr algn="ctr"/>
                      <a:r>
                        <a:rPr lang="es-PY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s-PY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PY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PY" sz="2800" b="1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s-PY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24" name="Conector recto 23"/>
          <p:cNvCxnSpPr/>
          <p:nvPr/>
        </p:nvCxnSpPr>
        <p:spPr>
          <a:xfrm flipV="1">
            <a:off x="1" y="5875065"/>
            <a:ext cx="12191999" cy="4794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 24"/>
          <p:cNvSpPr/>
          <p:nvPr/>
        </p:nvSpPr>
        <p:spPr>
          <a:xfrm>
            <a:off x="2639686" y="171174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19832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72649"/>
            <a:ext cx="12191999" cy="185351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387180" y="1105688"/>
            <a:ext cx="11362787" cy="638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Y" sz="28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Motivos de Suspensión de Audiencias Preliminares Imputables a:</a:t>
            </a:r>
            <a:endParaRPr lang="es-PY" sz="2800" b="1" i="1" dirty="0">
              <a:solidFill>
                <a:srgbClr val="4B697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884206"/>
              </p:ext>
            </p:extLst>
          </p:nvPr>
        </p:nvGraphicFramePr>
        <p:xfrm>
          <a:off x="387180" y="1995232"/>
          <a:ext cx="11277600" cy="4199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7003"/>
                <a:gridCol w="1286566"/>
                <a:gridCol w="1134584"/>
                <a:gridCol w="1211361"/>
                <a:gridCol w="1134584"/>
                <a:gridCol w="1245484"/>
                <a:gridCol w="1768018"/>
              </a:tblGrid>
              <a:tr h="12685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400" u="none" strike="noStrike" dirty="0" smtClean="0">
                          <a:effectLst/>
                        </a:rPr>
                        <a:t>Motivos </a:t>
                      </a:r>
                      <a:endParaRPr lang="es-PY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Ministerio Público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Defensa Pública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Defensa Privada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Imputado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800" u="none" strike="noStrike" dirty="0" smtClean="0">
                          <a:effectLst/>
                        </a:rPr>
                        <a:t>Otros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Ley de Emergencia Sanitaria</a:t>
                      </a:r>
                      <a:endParaRPr lang="es-PY" sz="15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Total </a:t>
                      </a: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Semana </a:t>
                      </a:r>
                      <a:r>
                        <a:rPr lang="es-PY" sz="1500" u="none" strike="noStrike" dirty="0">
                          <a:effectLst/>
                        </a:rPr>
                        <a:t>actual 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</a:tr>
              <a:tr h="1038137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Incomparecencia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</a:tr>
              <a:tr h="9156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Pedidos de Suspensión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</a:tr>
              <a:tr h="97727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Planteos procesales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663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888" y="38034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39697"/>
            <a:ext cx="12191999" cy="218303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63281" y="147872"/>
            <a:ext cx="8052318" cy="568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468641"/>
              </p:ext>
            </p:extLst>
          </p:nvPr>
        </p:nvGraphicFramePr>
        <p:xfrm>
          <a:off x="11888" y="907428"/>
          <a:ext cx="12180112" cy="5659234"/>
        </p:xfrm>
        <a:graphic>
          <a:graphicData uri="http://schemas.openxmlformats.org/drawingml/2006/table">
            <a:tbl>
              <a:tblPr/>
              <a:tblGrid>
                <a:gridCol w="57532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937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937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393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0739">
                <a:tc>
                  <a:txBody>
                    <a:bodyPr/>
                    <a:lstStyle/>
                    <a:p>
                      <a:pPr algn="ctr" fontAlgn="b"/>
                      <a:r>
                        <a:rPr lang="es-PY" sz="2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Juzgados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Realizadas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Suspendidas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Penal de Garantías Delitos Económicos 1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Delitos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Económicos 2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1er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2do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TOTAL </a:t>
                      </a:r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</a:t>
                      </a:r>
                      <a:r>
                        <a:rPr lang="es-PY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AUDIENCIAS</a:t>
                      </a:r>
                      <a:endParaRPr lang="es-PY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0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64411"/>
            <a:ext cx="12191999" cy="193589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14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6270757"/>
              </p:ext>
            </p:extLst>
          </p:nvPr>
        </p:nvGraphicFramePr>
        <p:xfrm>
          <a:off x="1" y="836645"/>
          <a:ext cx="12191999" cy="5960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647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14570</TotalTime>
  <Words>379</Words>
  <Application>Microsoft Office PowerPoint</Application>
  <PresentationFormat>Panorámica</PresentationFormat>
  <Paragraphs>168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Apple Chancery</vt:lpstr>
      <vt:lpstr>Arial</vt:lpstr>
      <vt:lpstr>Calibri</vt:lpstr>
      <vt:lpstr>Calibri Light</vt:lpstr>
      <vt:lpstr>Tema de Office</vt:lpstr>
      <vt:lpstr>Presentación de PowerPoint</vt:lpstr>
      <vt:lpstr>JUZGADOS PENALES     DE  GARANTÍAS DE LA CAPITAL</vt:lpstr>
      <vt:lpstr>Seguimiento de Audiencias Programadas  Semana del 31 de Agosto al 4 de Septiembre del 2020 (Sostenibilidad de la base de datos)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David Ortiz Mendez</dc:creator>
  <cp:lastModifiedBy>Orlando Rubens Martinez</cp:lastModifiedBy>
  <cp:revision>751</cp:revision>
  <cp:lastPrinted>2019-06-12T17:00:27Z</cp:lastPrinted>
  <dcterms:created xsi:type="dcterms:W3CDTF">2016-03-12T00:22:24Z</dcterms:created>
  <dcterms:modified xsi:type="dcterms:W3CDTF">2020-09-08T15:35:16Z</dcterms:modified>
</cp:coreProperties>
</file>