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00" r:id="rId3"/>
    <p:sldId id="284" r:id="rId4"/>
    <p:sldId id="260" r:id="rId5"/>
    <p:sldId id="287" r:id="rId6"/>
    <p:sldId id="299" r:id="rId7"/>
    <p:sldId id="265" r:id="rId8"/>
    <p:sldId id="273" r:id="rId9"/>
    <p:sldId id="274" r:id="rId10"/>
    <p:sldId id="297" r:id="rId11"/>
    <p:sldId id="283" r:id="rId12"/>
    <p:sldId id="301" r:id="rId13"/>
    <p:sldId id="290" r:id="rId14"/>
    <p:sldId id="295" r:id="rId15"/>
    <p:sldId id="291" r:id="rId16"/>
    <p:sldId id="294" r:id="rId17"/>
    <p:sldId id="302" r:id="rId18"/>
    <p:sldId id="296" r:id="rId19"/>
    <p:sldId id="292" r:id="rId20"/>
    <p:sldId id="298" r:id="rId21"/>
  </p:sldIdLst>
  <p:sldSz cx="12192000" cy="6858000"/>
  <p:notesSz cx="7010400" cy="11490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Exptes. Ingresados, años 2021 y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tint val="96000"/>
                    <a:lumMod val="104000"/>
                  </a:schemeClr>
                </a:gs>
                <a:gs pos="100000">
                  <a:schemeClr val="accent5">
                    <a:shade val="7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1436</c:v>
                </c:pt>
                <c:pt idx="1">
                  <c:v>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F-4109-84B8-E9289DBF1C2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tint val="96000"/>
                    <a:lumMod val="104000"/>
                  </a:schemeClr>
                </a:gs>
                <a:gs pos="100000">
                  <a:schemeClr val="accent5">
                    <a:tint val="7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71-4C38-A897-980B05F7AA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4762216"/>
        <c:axId val="294763000"/>
      </c:barChart>
      <c:catAx>
        <c:axId val="29476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294763000"/>
        <c:crosses val="autoZero"/>
        <c:auto val="1"/>
        <c:lblAlgn val="ctr"/>
        <c:lblOffset val="100"/>
        <c:noMultiLvlLbl val="0"/>
      </c:catAx>
      <c:valAx>
        <c:axId val="29476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29476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AÑO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 por mes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10</c:v>
                </c:pt>
                <c:pt idx="1">
                  <c:v>95</c:v>
                </c:pt>
                <c:pt idx="2">
                  <c:v>128</c:v>
                </c:pt>
                <c:pt idx="3">
                  <c:v>106</c:v>
                </c:pt>
                <c:pt idx="4">
                  <c:v>126</c:v>
                </c:pt>
                <c:pt idx="5">
                  <c:v>129</c:v>
                </c:pt>
                <c:pt idx="6">
                  <c:v>128</c:v>
                </c:pt>
                <c:pt idx="7">
                  <c:v>140</c:v>
                </c:pt>
                <c:pt idx="8">
                  <c:v>140</c:v>
                </c:pt>
                <c:pt idx="9">
                  <c:v>126</c:v>
                </c:pt>
                <c:pt idx="10">
                  <c:v>103</c:v>
                </c:pt>
                <c:pt idx="11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F4-4F3C-90D8-FE98844B1D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1655360"/>
        <c:axId val="415400768"/>
      </c:lineChart>
      <c:catAx>
        <c:axId val="4116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5400768"/>
        <c:crosses val="autoZero"/>
        <c:auto val="1"/>
        <c:lblAlgn val="ctr"/>
        <c:lblOffset val="100"/>
        <c:noMultiLvlLbl val="0"/>
      </c:catAx>
      <c:valAx>
        <c:axId val="41540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16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/>
              <a:t>Comparativo de ingresos 2021 vs. 2022, por mes</a:t>
            </a:r>
          </a:p>
        </c:rich>
      </c:tx>
      <c:layout>
        <c:manualLayout>
          <c:xMode val="edge"/>
          <c:yMode val="edge"/>
          <c:x val="0.39289880431612723"/>
          <c:y val="1.344537815126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87</c:v>
                </c:pt>
                <c:pt idx="1">
                  <c:v>114</c:v>
                </c:pt>
                <c:pt idx="2">
                  <c:v>139</c:v>
                </c:pt>
                <c:pt idx="3">
                  <c:v>106</c:v>
                </c:pt>
                <c:pt idx="4">
                  <c:v>127</c:v>
                </c:pt>
                <c:pt idx="5">
                  <c:v>112</c:v>
                </c:pt>
                <c:pt idx="6">
                  <c:v>110</c:v>
                </c:pt>
                <c:pt idx="7">
                  <c:v>127</c:v>
                </c:pt>
                <c:pt idx="8">
                  <c:v>116</c:v>
                </c:pt>
                <c:pt idx="9">
                  <c:v>124</c:v>
                </c:pt>
                <c:pt idx="10">
                  <c:v>144</c:v>
                </c:pt>
                <c:pt idx="1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5-49BB-A681-B8453860132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10</c:v>
                </c:pt>
                <c:pt idx="1">
                  <c:v>95</c:v>
                </c:pt>
                <c:pt idx="2">
                  <c:v>128</c:v>
                </c:pt>
                <c:pt idx="3">
                  <c:v>106</c:v>
                </c:pt>
                <c:pt idx="4">
                  <c:v>126</c:v>
                </c:pt>
                <c:pt idx="5">
                  <c:v>129</c:v>
                </c:pt>
                <c:pt idx="6">
                  <c:v>128</c:v>
                </c:pt>
                <c:pt idx="7">
                  <c:v>140</c:v>
                </c:pt>
                <c:pt idx="8">
                  <c:v>140</c:v>
                </c:pt>
                <c:pt idx="9">
                  <c:v>126</c:v>
                </c:pt>
                <c:pt idx="10">
                  <c:v>103</c:v>
                </c:pt>
                <c:pt idx="1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5-49BB-A681-B845386013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5399984"/>
        <c:axId val="415398416"/>
      </c:barChart>
      <c:catAx>
        <c:axId val="41539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5398416"/>
        <c:crosses val="autoZero"/>
        <c:auto val="1"/>
        <c:lblAlgn val="ctr"/>
        <c:lblOffset val="100"/>
        <c:noMultiLvlLbl val="0"/>
      </c:catAx>
      <c:valAx>
        <c:axId val="415398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539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/>
              <a:t>Comparativo de ingresos 2021 vs. 2022, por tipo de juicio</a:t>
            </a:r>
          </a:p>
        </c:rich>
      </c:tx>
      <c:layout>
        <c:manualLayout>
          <c:xMode val="edge"/>
          <c:yMode val="edge"/>
          <c:x val="0.39289880431612723"/>
          <c:y val="1.344537815126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Año 2021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Contienda</c:v>
                </c:pt>
                <c:pt idx="1">
                  <c:v>Recusación</c:v>
                </c:pt>
                <c:pt idx="2">
                  <c:v>Queja por ap.deneg</c:v>
                </c:pt>
                <c:pt idx="3">
                  <c:v>Impugnación</c:v>
                </c:pt>
                <c:pt idx="4">
                  <c:v>Apel c/ A.I.</c:v>
                </c:pt>
                <c:pt idx="5">
                  <c:v>Apel c/ Ac. y Sent.</c:v>
                </c:pt>
                <c:pt idx="6">
                  <c:v>Queja por ret.</c:v>
                </c:pt>
                <c:pt idx="7">
                  <c:v>RHP 3ra. Inst.</c:v>
                </c:pt>
                <c:pt idx="8">
                  <c:v>Cartas</c:v>
                </c:pt>
                <c:pt idx="9">
                  <c:v>Renuncias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63</c:v>
                </c:pt>
                <c:pt idx="1">
                  <c:v>325</c:v>
                </c:pt>
                <c:pt idx="2">
                  <c:v>87</c:v>
                </c:pt>
                <c:pt idx="3">
                  <c:v>139</c:v>
                </c:pt>
                <c:pt idx="4">
                  <c:v>330</c:v>
                </c:pt>
                <c:pt idx="5">
                  <c:v>141</c:v>
                </c:pt>
                <c:pt idx="6">
                  <c:v>126</c:v>
                </c:pt>
                <c:pt idx="7">
                  <c:v>69</c:v>
                </c:pt>
                <c:pt idx="8">
                  <c:v>118</c:v>
                </c:pt>
                <c:pt idx="9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5-49BB-A681-B8453860132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Año 2022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Contienda</c:v>
                </c:pt>
                <c:pt idx="1">
                  <c:v>Recusación</c:v>
                </c:pt>
                <c:pt idx="2">
                  <c:v>Queja por ap.deneg</c:v>
                </c:pt>
                <c:pt idx="3">
                  <c:v>Impugnación</c:v>
                </c:pt>
                <c:pt idx="4">
                  <c:v>Apel c/ A.I.</c:v>
                </c:pt>
                <c:pt idx="5">
                  <c:v>Apel c/ Ac. y Sent.</c:v>
                </c:pt>
                <c:pt idx="6">
                  <c:v>Queja por ret.</c:v>
                </c:pt>
                <c:pt idx="7">
                  <c:v>RHP 3ra. Inst.</c:v>
                </c:pt>
                <c:pt idx="8">
                  <c:v>Cartas</c:v>
                </c:pt>
                <c:pt idx="9">
                  <c:v>Renuncias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67</c:v>
                </c:pt>
                <c:pt idx="1">
                  <c:v>244</c:v>
                </c:pt>
                <c:pt idx="2">
                  <c:v>107</c:v>
                </c:pt>
                <c:pt idx="3">
                  <c:v>112</c:v>
                </c:pt>
                <c:pt idx="4">
                  <c:v>344</c:v>
                </c:pt>
                <c:pt idx="5">
                  <c:v>128</c:v>
                </c:pt>
                <c:pt idx="6">
                  <c:v>103</c:v>
                </c:pt>
                <c:pt idx="7">
                  <c:v>56</c:v>
                </c:pt>
                <c:pt idx="8">
                  <c:v>138</c:v>
                </c:pt>
                <c:pt idx="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5-49BB-A681-B845386013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5399984"/>
        <c:axId val="415398416"/>
      </c:barChart>
      <c:catAx>
        <c:axId val="41539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5398416"/>
        <c:crosses val="autoZero"/>
        <c:auto val="1"/>
        <c:lblAlgn val="ctr"/>
        <c:lblOffset val="100"/>
        <c:noMultiLvlLbl val="0"/>
      </c:catAx>
      <c:valAx>
        <c:axId val="415398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539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 err="1"/>
              <a:t>Resoluciones</a:t>
            </a:r>
            <a:r>
              <a:rPr lang="en-US" dirty="0"/>
              <a:t> </a:t>
            </a:r>
            <a:r>
              <a:rPr lang="en-US" dirty="0" err="1"/>
              <a:t>dictadas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 2022 (por </a:t>
            </a:r>
            <a:r>
              <a:rPr lang="en-US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juicio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>
        <c:manualLayout>
          <c:layoutTarget val="inner"/>
          <c:xMode val="edge"/>
          <c:yMode val="edge"/>
          <c:x val="0.10316351481705813"/>
          <c:y val="0.23422748627009859"/>
          <c:w val="0.87818190995356349"/>
          <c:h val="0.41270217693376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Resoluciones 2020</c:v>
                </c:pt>
              </c:strCache>
            </c:strRef>
          </c:tx>
          <c:spPr>
            <a:gradFill>
              <a:gsLst>
                <a:gs pos="0">
                  <a:schemeClr val="accent5">
                    <a:shade val="76000"/>
                  </a:schemeClr>
                </a:gs>
                <a:gs pos="100000">
                  <a:schemeClr val="accent5">
                    <a:shade val="76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QUEJA POR APEL.DENEGADA</c:v>
                </c:pt>
                <c:pt idx="1">
                  <c:v>QUEJA POR RETARDO</c:v>
                </c:pt>
                <c:pt idx="2">
                  <c:v>RHP TERCERA INSTANCIA</c:v>
                </c:pt>
                <c:pt idx="3">
                  <c:v>APELACIÓN A.I.</c:v>
                </c:pt>
                <c:pt idx="4">
                  <c:v>DE TRÁMITE</c:v>
                </c:pt>
                <c:pt idx="5">
                  <c:v>IMPGUNACIÓN</c:v>
                </c:pt>
                <c:pt idx="6">
                  <c:v>RECUSACIÓN </c:v>
                </c:pt>
                <c:pt idx="7">
                  <c:v>CUESTIÓN DE COMPETENCIA</c:v>
                </c:pt>
                <c:pt idx="8">
                  <c:v>ACUERDOS Y SENTENCIAS</c:v>
                </c:pt>
                <c:pt idx="9">
                  <c:v>CARTAS Y RENUNCIAS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103</c:v>
                </c:pt>
                <c:pt idx="1">
                  <c:v>96</c:v>
                </c:pt>
                <c:pt idx="2">
                  <c:v>42</c:v>
                </c:pt>
                <c:pt idx="3">
                  <c:v>114</c:v>
                </c:pt>
                <c:pt idx="4">
                  <c:v>433</c:v>
                </c:pt>
                <c:pt idx="5">
                  <c:v>102</c:v>
                </c:pt>
                <c:pt idx="6">
                  <c:v>269</c:v>
                </c:pt>
                <c:pt idx="7">
                  <c:v>50</c:v>
                </c:pt>
                <c:pt idx="8">
                  <c:v>90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7-47B4-B68E-2753A6DA853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chemeClr val="accent5">
                    <a:tint val="77000"/>
                  </a:schemeClr>
                </a:gs>
                <a:gs pos="100000">
                  <a:schemeClr val="accent5">
                    <a:tint val="77000"/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QUEJA POR APEL.DENEGADA</c:v>
                </c:pt>
                <c:pt idx="1">
                  <c:v>QUEJA POR RETARDO</c:v>
                </c:pt>
                <c:pt idx="2">
                  <c:v>RHP TERCERA INSTANCIA</c:v>
                </c:pt>
                <c:pt idx="3">
                  <c:v>APELACIÓN A.I.</c:v>
                </c:pt>
                <c:pt idx="4">
                  <c:v>DE TRÁMITE</c:v>
                </c:pt>
                <c:pt idx="5">
                  <c:v>IMPGUNACIÓN</c:v>
                </c:pt>
                <c:pt idx="6">
                  <c:v>RECUSACIÓN </c:v>
                </c:pt>
                <c:pt idx="7">
                  <c:v>CUESTIÓN DE COMPETENCIA</c:v>
                </c:pt>
                <c:pt idx="8">
                  <c:v>ACUERDOS Y SENTENCIAS</c:v>
                </c:pt>
                <c:pt idx="9">
                  <c:v>CARTAS Y RENUNCIAS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55B8-4B04-A7D3-8388235E3F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94764176"/>
        <c:axId val="294764568"/>
      </c:barChart>
      <c:catAx>
        <c:axId val="29476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US"/>
          </a:p>
        </c:txPr>
        <c:crossAx val="294764568"/>
        <c:crosses val="autoZero"/>
        <c:auto val="1"/>
        <c:lblAlgn val="ctr"/>
        <c:lblOffset val="100"/>
        <c:noMultiLvlLbl val="0"/>
      </c:catAx>
      <c:valAx>
        <c:axId val="294764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76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AÑO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Producción por mes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</c:v>
                </c:pt>
                <c:pt idx="5">
                  <c:v>Julio</c:v>
                </c:pt>
                <c:pt idx="6">
                  <c:v>Agosto</c:v>
                </c:pt>
                <c:pt idx="7">
                  <c:v>Septiembre</c:v>
                </c:pt>
                <c:pt idx="8">
                  <c:v>Octubre</c:v>
                </c:pt>
                <c:pt idx="9">
                  <c:v>Noviembre</c:v>
                </c:pt>
                <c:pt idx="10">
                  <c:v>Diciembre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135</c:v>
                </c:pt>
                <c:pt idx="1">
                  <c:v>46</c:v>
                </c:pt>
                <c:pt idx="2">
                  <c:v>70</c:v>
                </c:pt>
                <c:pt idx="3">
                  <c:v>166</c:v>
                </c:pt>
                <c:pt idx="4">
                  <c:v>117</c:v>
                </c:pt>
                <c:pt idx="5">
                  <c:v>146</c:v>
                </c:pt>
                <c:pt idx="6">
                  <c:v>89</c:v>
                </c:pt>
                <c:pt idx="7">
                  <c:v>179</c:v>
                </c:pt>
                <c:pt idx="8">
                  <c:v>138</c:v>
                </c:pt>
                <c:pt idx="9">
                  <c:v>103</c:v>
                </c:pt>
                <c:pt idx="10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F1-47C4-923C-6AB74C3032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1655360"/>
        <c:axId val="415400768"/>
      </c:lineChart>
      <c:catAx>
        <c:axId val="4116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5400768"/>
        <c:crosses val="autoZero"/>
        <c:auto val="1"/>
        <c:lblAlgn val="ctr"/>
        <c:lblOffset val="100"/>
        <c:noMultiLvlLbl val="0"/>
      </c:catAx>
      <c:valAx>
        <c:axId val="41540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16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Ingresos vs. resoluciones dictadas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2"/>
                <c:pt idx="0">
                  <c:v>Ingresos</c:v>
                </c:pt>
                <c:pt idx="1">
                  <c:v>Resoluciones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1336</c:v>
                </c:pt>
                <c:pt idx="1">
                  <c:v>1347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6-4649-BABD-07503FCD07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654184"/>
        <c:axId val="411656928"/>
      </c:barChart>
      <c:catAx>
        <c:axId val="41165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1656928"/>
        <c:crosses val="autoZero"/>
        <c:auto val="1"/>
        <c:lblAlgn val="ctr"/>
        <c:lblOffset val="100"/>
        <c:noMultiLvlLbl val="0"/>
      </c:catAx>
      <c:valAx>
        <c:axId val="41165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41165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Venezolanos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23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7-41C1-A1FA-4F039293664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Cubanos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2</c:v>
                </c:pt>
                <c:pt idx="3">
                  <c:v>18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7-41C1-A1FA-4F039293664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Argentinos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Hoja1!$D$2:$D$6</c:f>
              <c:numCache>
                <c:formatCode>General</c:formatCode>
                <c:ptCount val="5"/>
                <c:pt idx="0">
                  <c:v>11</c:v>
                </c:pt>
                <c:pt idx="1">
                  <c:v>9</c:v>
                </c:pt>
                <c:pt idx="2">
                  <c:v>5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7-41C1-A1FA-4F039293664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Libaneses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Hoja1!$E$2:$E$6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7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D7-41C1-A1FA-4F03929366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52541935"/>
        <c:axId val="1852556079"/>
      </c:barChart>
      <c:catAx>
        <c:axId val="185254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852556079"/>
        <c:crosses val="autoZero"/>
        <c:auto val="1"/>
        <c:lblAlgn val="ctr"/>
        <c:lblOffset val="100"/>
        <c:noMultiLvlLbl val="0"/>
      </c:catAx>
      <c:valAx>
        <c:axId val="185255607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5254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7">
  <a:schemeClr val="accent5"/>
  <a:schemeClr val="accent5"/>
  <a:schemeClr val="accent5"/>
  <a:schemeClr val="accent5"/>
  <a:schemeClr val="accent5"/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2597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7029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35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4460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94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9415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5592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13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5097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6465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390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375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6265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3674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3520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983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2422-5DD0-4FAA-A80E-25CFBBD2FC44}" type="datetimeFigureOut">
              <a:rPr lang="es-PY" smtClean="0"/>
              <a:t>30/12/2022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0FCD0A-880E-446C-8FB3-3A7D1C0303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291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9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>
            <a:extLst>
              <a:ext uri="{FF2B5EF4-FFF2-40B4-BE49-F238E27FC236}">
                <a16:creationId xmlns:a16="http://schemas.microsoft.com/office/drawing/2014/main" id="{A9620F06-A2CE-83EC-4B99-C2E20A1A3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413" r="106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4DDF04-B1E8-453B-BDF6-24B5A2EC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Informe de gestión - 2022</a:t>
            </a:r>
            <a:endParaRPr lang="es-PY" b="1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98D035C-1785-4133-BE45-F6C3664C22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0159" b="20159"/>
          <a:stretch/>
        </p:blipFill>
        <p:spPr/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A573019-4D03-4375-BA60-B83050E7F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b="1"/>
              <a:t>SALA CIVIL Y COMERCIAL DE LA CORTE SUPREMA DE JUSTICIA</a:t>
            </a:r>
            <a:endParaRPr lang="es-PY" b="1"/>
          </a:p>
        </p:txBody>
      </p:sp>
      <p:sp>
        <p:nvSpPr>
          <p:cNvPr id="7" name="Marcador de posición de imagen 5">
            <a:extLst>
              <a:ext uri="{FF2B5EF4-FFF2-40B4-BE49-F238E27FC236}">
                <a16:creationId xmlns:a16="http://schemas.microsoft.com/office/drawing/2014/main" id="{DCDBDBD5-7E99-4E1B-AB0C-0A88E75763EE}"/>
              </a:ext>
            </a:extLst>
          </p:cNvPr>
          <p:cNvSpPr txBox="1">
            <a:spLocks/>
          </p:cNvSpPr>
          <p:nvPr/>
        </p:nvSpPr>
        <p:spPr>
          <a:xfrm>
            <a:off x="2589213" y="634965"/>
            <a:ext cx="8915400" cy="385497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6786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A6E02-C336-580A-8879-D9929F9B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Resoluciones dictadas en el 2022 (por mes)</a:t>
            </a:r>
            <a:endParaRPr lang="es-P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CF863D5-2FB9-4D30-B225-E0CC6A12F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62446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84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dirty="0"/>
              <a:t>Comparativo: </a:t>
            </a:r>
            <a:r>
              <a:rPr lang="es-PY" dirty="0" err="1"/>
              <a:t>Exptes</a:t>
            </a:r>
            <a:r>
              <a:rPr lang="es-PY" dirty="0"/>
              <a:t>. ingresados Vs. Resoluciones dictadas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11032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75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1C41-651E-4B97-B9B0-B4D1046B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Procesos de Naturalización </a:t>
            </a: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E17248-4260-4130-9C4C-883F34626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Cartas de Naturalización</a:t>
            </a:r>
          </a:p>
          <a:p>
            <a:r>
              <a:rPr lang="es-ES" dirty="0"/>
              <a:t>Renuncias a la Nacionalidad paraguaya</a:t>
            </a:r>
          </a:p>
          <a:p>
            <a:r>
              <a:rPr lang="es-ES" dirty="0"/>
              <a:t>Informes de no haber obtenido la nacionalidad paraguaya por naturalización / de haber obtenido la misma. </a:t>
            </a:r>
          </a:p>
          <a:p>
            <a:r>
              <a:rPr lang="es-ES" dirty="0"/>
              <a:t>Informes de haber obtenido la renuncia a la nacionalidad paraguaya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5203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5F02767-D2DB-4E5D-9F65-7017A709F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44" r="13330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A8B219-51E2-497C-944B-0DDB745C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500" dirty="0" err="1">
                <a:solidFill>
                  <a:srgbClr val="FEFFFF"/>
                </a:solidFill>
              </a:rPr>
              <a:t>Administración</a:t>
            </a:r>
            <a:r>
              <a:rPr lang="en-US" sz="2500" dirty="0">
                <a:solidFill>
                  <a:srgbClr val="FEFFFF"/>
                </a:solidFill>
              </a:rPr>
              <a:t> de </a:t>
            </a:r>
            <a:r>
              <a:rPr lang="en-US" sz="2500" dirty="0" err="1">
                <a:solidFill>
                  <a:srgbClr val="FEFFFF"/>
                </a:solidFill>
              </a:rPr>
              <a:t>exámenes</a:t>
            </a:r>
            <a:r>
              <a:rPr lang="en-US" sz="2500" dirty="0">
                <a:solidFill>
                  <a:srgbClr val="FEFFFF"/>
                </a:solidFill>
              </a:rPr>
              <a:t> a </a:t>
            </a:r>
            <a:r>
              <a:rPr lang="en-US" sz="2500" dirty="0" err="1">
                <a:solidFill>
                  <a:srgbClr val="FEFFFF"/>
                </a:solidFill>
              </a:rPr>
              <a:t>ciudadanos</a:t>
            </a:r>
            <a:r>
              <a:rPr lang="en-US" sz="2500" dirty="0">
                <a:solidFill>
                  <a:srgbClr val="FEFFFF"/>
                </a:solidFill>
              </a:rPr>
              <a:t> que se </a:t>
            </a:r>
            <a:r>
              <a:rPr lang="en-US" sz="2500" dirty="0" err="1">
                <a:solidFill>
                  <a:srgbClr val="FEFFFF"/>
                </a:solidFill>
              </a:rPr>
              <a:t>encuentran</a:t>
            </a:r>
            <a:r>
              <a:rPr lang="en-US" sz="2500" dirty="0">
                <a:solidFill>
                  <a:srgbClr val="FEFFFF"/>
                </a:solidFill>
              </a:rPr>
              <a:t> </a:t>
            </a:r>
            <a:r>
              <a:rPr lang="en-US" sz="2500" dirty="0" err="1">
                <a:solidFill>
                  <a:srgbClr val="FEFFFF"/>
                </a:solidFill>
              </a:rPr>
              <a:t>en</a:t>
            </a:r>
            <a:r>
              <a:rPr lang="en-US" sz="2500" dirty="0">
                <a:solidFill>
                  <a:srgbClr val="FEFFFF"/>
                </a:solidFill>
              </a:rPr>
              <a:t> </a:t>
            </a:r>
            <a:r>
              <a:rPr lang="en-US" sz="2500" dirty="0" err="1">
                <a:solidFill>
                  <a:srgbClr val="FEFFFF"/>
                </a:solidFill>
              </a:rPr>
              <a:t>trámite</a:t>
            </a:r>
            <a:r>
              <a:rPr lang="en-US" sz="2500" dirty="0">
                <a:solidFill>
                  <a:srgbClr val="FEFFFF"/>
                </a:solidFill>
              </a:rPr>
              <a:t> de </a:t>
            </a:r>
            <a:r>
              <a:rPr lang="en-US" sz="2500" dirty="0" err="1">
                <a:solidFill>
                  <a:srgbClr val="FEFFFF"/>
                </a:solidFill>
              </a:rPr>
              <a:t>naturalización</a:t>
            </a:r>
            <a:endParaRPr lang="en-US" sz="2500" dirty="0">
              <a:solidFill>
                <a:srgbClr val="FEFFF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0EA6F5-B577-4408-A998-37426604A441}"/>
              </a:ext>
            </a:extLst>
          </p:cNvPr>
          <p:cNvSpPr txBox="1"/>
          <p:nvPr/>
        </p:nvSpPr>
        <p:spPr>
          <a:xfrm>
            <a:off x="7860770" y="2017668"/>
            <a:ext cx="3750205" cy="3857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administraron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221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exámenes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conocimientos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básicos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a personas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interesadas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obtener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nacionalidad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paraguaya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forma regular 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previamente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calendarizada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79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E53DE6-4643-49E2-A5A3-36A1E72F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Juramentos de naturalizados durante el año 2022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8EABB2-BE18-4053-B610-E03102043DAD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año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2022,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fueron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recibidos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total de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juramentos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ciudadanos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obtuvieron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nacionalidad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paraguaya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naturalización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4098" name="Picture 2" descr="Un grupo de personas en una oficina&#10;&#10;Descripción generada automáticamente">
            <a:extLst>
              <a:ext uri="{FF2B5EF4-FFF2-40B4-BE49-F238E27FC236}">
                <a16:creationId xmlns:a16="http://schemas.microsoft.com/office/drawing/2014/main" id="{9DD229E3-6974-41FF-9919-4D5451BBA5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10942"/>
            <a:ext cx="6953577" cy="47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1C1D4-6A63-4F05-A703-5BDB1BC9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Pedidos de naturalización -2022 (por nacionalidad)</a:t>
            </a:r>
            <a:endParaRPr lang="es-PY" dirty="0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4621069F-FEBE-45BD-828D-B7FB071C7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111424"/>
              </p:ext>
            </p:extLst>
          </p:nvPr>
        </p:nvGraphicFramePr>
        <p:xfrm>
          <a:off x="2592925" y="2141989"/>
          <a:ext cx="935395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47">
                  <a:extLst>
                    <a:ext uri="{9D8B030D-6E8A-4147-A177-3AD203B41FA5}">
                      <a16:colId xmlns:a16="http://schemas.microsoft.com/office/drawing/2014/main" val="2587961866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66467512"/>
                    </a:ext>
                  </a:extLst>
                </a:gridCol>
                <a:gridCol w="1341339">
                  <a:extLst>
                    <a:ext uri="{9D8B030D-6E8A-4147-A177-3AD203B41FA5}">
                      <a16:colId xmlns:a16="http://schemas.microsoft.com/office/drawing/2014/main" val="844626052"/>
                    </a:ext>
                  </a:extLst>
                </a:gridCol>
                <a:gridCol w="940467">
                  <a:extLst>
                    <a:ext uri="{9D8B030D-6E8A-4147-A177-3AD203B41FA5}">
                      <a16:colId xmlns:a16="http://schemas.microsoft.com/office/drawing/2014/main" val="1478195197"/>
                    </a:ext>
                  </a:extLst>
                </a:gridCol>
                <a:gridCol w="1285035">
                  <a:extLst>
                    <a:ext uri="{9D8B030D-6E8A-4147-A177-3AD203B41FA5}">
                      <a16:colId xmlns:a16="http://schemas.microsoft.com/office/drawing/2014/main" val="1819111858"/>
                    </a:ext>
                  </a:extLst>
                </a:gridCol>
                <a:gridCol w="904492">
                  <a:extLst>
                    <a:ext uri="{9D8B030D-6E8A-4147-A177-3AD203B41FA5}">
                      <a16:colId xmlns:a16="http://schemas.microsoft.com/office/drawing/2014/main" val="4287161741"/>
                    </a:ext>
                  </a:extLst>
                </a:gridCol>
                <a:gridCol w="1321010">
                  <a:extLst>
                    <a:ext uri="{9D8B030D-6E8A-4147-A177-3AD203B41FA5}">
                      <a16:colId xmlns:a16="http://schemas.microsoft.com/office/drawing/2014/main" val="3529581720"/>
                    </a:ext>
                  </a:extLst>
                </a:gridCol>
                <a:gridCol w="1112751">
                  <a:extLst>
                    <a:ext uri="{9D8B030D-6E8A-4147-A177-3AD203B41FA5}">
                      <a16:colId xmlns:a16="http://schemas.microsoft.com/office/drawing/2014/main" val="3308202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Nacionalidad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Cantidad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Nacionalidad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Cantidad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Nacionalidad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Cantidad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Nacionalidad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Cantidad</a:t>
                      </a:r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8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Cubanos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31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Uruguayos 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3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Hindues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Bielorrusos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4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Venezolanos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16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Franceses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3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Británicos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Australianos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Argentinos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13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Bangladesh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3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Tunesinos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Suizos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66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Libaneses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Ecuatorianos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Alemán 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Mexicanos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68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Rusos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9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Marroquis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Pakistanies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Jamaiquinos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34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/>
                        <a:t>Bahamenos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Peruanos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Bolivianos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TOTAL</a:t>
                      </a:r>
                      <a:endParaRPr lang="es-PY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137</a:t>
                      </a:r>
                      <a:endParaRPr lang="es-PY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6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Italianos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4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Turcos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Hondureños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86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Brasileros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4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Dominicanos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Chilenos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76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Estadounidenses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4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Egipcios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2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Coreanos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</a:t>
                      </a:r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3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Canadienses</a:t>
                      </a:r>
                      <a:endParaRPr lang="es-P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</a:t>
                      </a:r>
                      <a:endParaRPr lang="es-P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Sudafricanos</a:t>
                      </a:r>
                      <a:endParaRPr lang="es-P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</a:t>
                      </a:r>
                      <a:endParaRPr lang="es-P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Ucranianos</a:t>
                      </a:r>
                      <a:endParaRPr lang="es-P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</a:t>
                      </a:r>
                      <a:endParaRPr lang="es-P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154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5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64D6B-DE9D-42D9-B5D0-FA9DA598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Comparativo de pedidos de naturalización por nacionalidades más recurrentes (Años 2018/2022)</a:t>
            </a:r>
            <a:endParaRPr lang="es-PY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15645FF-9D55-4EE4-A9EA-D2C1D63CA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570058"/>
              </p:ext>
            </p:extLst>
          </p:nvPr>
        </p:nvGraphicFramePr>
        <p:xfrm>
          <a:off x="2592925" y="2272145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51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DE3C3-E060-4DD5-AED1-D72C6A0D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Otras acciones</a:t>
            </a: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63A1F-B166-4312-91F6-EB31E8AE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Auditorías de Gestión</a:t>
            </a:r>
          </a:p>
          <a:p>
            <a:r>
              <a:rPr lang="es-ES" dirty="0"/>
              <a:t>Transparencia</a:t>
            </a:r>
          </a:p>
          <a:p>
            <a:r>
              <a:rPr lang="es-ES" dirty="0"/>
              <a:t>Recepción y gestión de consultas por medios telemáticos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2338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D2F12A-E984-7866-8E63-D4D8DE62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Realización</a:t>
            </a:r>
            <a:r>
              <a:rPr lang="en-US" sz="2800" dirty="0"/>
              <a:t> de </a:t>
            </a:r>
            <a:r>
              <a:rPr lang="en-US" sz="2800" dirty="0" err="1"/>
              <a:t>Auditorías</a:t>
            </a:r>
            <a:r>
              <a:rPr lang="en-US" sz="2800" dirty="0"/>
              <a:t> a la Sala Civil y </a:t>
            </a:r>
            <a:r>
              <a:rPr lang="en-US" sz="2800" dirty="0" err="1"/>
              <a:t>Comercial</a:t>
            </a:r>
            <a:endParaRPr lang="en-US" sz="28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DBD1D7-1C0D-483B-2385-685B7EAFF7ED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Durante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año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2022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fueron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realizadas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cuatro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auditorías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gestión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Sala Civil 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Comercial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Ministros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informaron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los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expedientes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encuentran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estudio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respectivas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resoluciones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026" name="Picture 2" descr="La Sala Civil y Comercial sesionó esta mañana, a través de la señal de Tv Justicia.">
            <a:extLst>
              <a:ext uri="{FF2B5EF4-FFF2-40B4-BE49-F238E27FC236}">
                <a16:creationId xmlns:a16="http://schemas.microsoft.com/office/drawing/2014/main" id="{DB8FCBDF-7BCC-510F-9CCB-95E4A2CE0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45710"/>
            <a:ext cx="6953577" cy="46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La Sala Civil y Comercial sesionó esta mañana, a través de la señal de Tv Justicia.">
            <a:extLst>
              <a:ext uri="{FF2B5EF4-FFF2-40B4-BE49-F238E27FC236}">
                <a16:creationId xmlns:a16="http://schemas.microsoft.com/office/drawing/2014/main" id="{7F2657F9-07A5-4C57-A3E7-5112B279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9198" y="945710"/>
            <a:ext cx="6953577" cy="46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8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E565F-EED0-419C-A4A2-B06F1D11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1468072"/>
            <a:ext cx="3650279" cy="43692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2000" b="1" dirty="0"/>
              <a:t>Transmisiones públicas de sorteos de preopinantes a través de la plataforma TV-JUSTICIA</a:t>
            </a:r>
            <a:endParaRPr lang="es-PY" sz="2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7A886A-5D77-46F8-B149-D377D1165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3095538"/>
            <a:ext cx="3650278" cy="2797315"/>
          </a:xfrm>
        </p:spPr>
        <p:txBody>
          <a:bodyPr>
            <a:normAutofit/>
          </a:bodyPr>
          <a:lstStyle/>
          <a:p>
            <a:r>
              <a:rPr lang="es-MX" dirty="0"/>
              <a:t>Se realizaron un total de </a:t>
            </a:r>
            <a:r>
              <a:rPr lang="es-MX" b="1" dirty="0"/>
              <a:t>21</a:t>
            </a:r>
            <a:r>
              <a:rPr lang="es-MX" dirty="0"/>
              <a:t> transmisiones públicas de sorteos de preopinantes</a:t>
            </a:r>
            <a:endParaRPr lang="es-PY" dirty="0"/>
          </a:p>
        </p:txBody>
      </p:sp>
      <p:pic>
        <p:nvPicPr>
          <p:cNvPr id="1028" name="Picture 4" descr="Sorteo de preopinantes de la Sala Civil y Comercial.">
            <a:extLst>
              <a:ext uri="{FF2B5EF4-FFF2-40B4-BE49-F238E27FC236}">
                <a16:creationId xmlns:a16="http://schemas.microsoft.com/office/drawing/2014/main" id="{840F225D-8696-4BF9-9761-8255DDCD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45710"/>
            <a:ext cx="6953577" cy="46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AE16C5-23DB-4D1B-AE92-BC80D400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CIFRAS PRINCIPALES DE LA SALA CIVIL Y COMERCIAL DURANTE EL AÑO 2022</a:t>
            </a:r>
            <a:endParaRPr lang="es-PY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E5ED8E85-87A6-4F23-8872-93522E5DB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95542"/>
              </p:ext>
            </p:extLst>
          </p:nvPr>
        </p:nvGraphicFramePr>
        <p:xfrm>
          <a:off x="2589213" y="2133600"/>
          <a:ext cx="89154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3341087678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556897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Descripción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Cantidad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1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-Expedientes ingresados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1.336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01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-Resoluciones dictadas (A.I./ Ac y </a:t>
                      </a:r>
                      <a:r>
                        <a:rPr lang="es-ES" dirty="0" err="1"/>
                        <a:t>Sent</a:t>
                      </a:r>
                      <a:r>
                        <a:rPr lang="es-ES" dirty="0"/>
                        <a:t>)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1.347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90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-Providencias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4.181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08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-Total de expedientes sorteados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756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45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-Auditorías de gestión</a:t>
                      </a:r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4</a:t>
                      </a:r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77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4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9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0958F-551C-4A2B-BCD7-53E3408D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Atención a usuarios vía electrónica</a:t>
            </a: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F15B18-0FA0-4413-9ADD-7D0F4D09A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9A3B00-1DF6-404D-8261-7537FE52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908" y="2133600"/>
            <a:ext cx="5338704" cy="40040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BAA8C68-94C1-4058-BAB6-55959812F9B3}"/>
              </a:ext>
            </a:extLst>
          </p:cNvPr>
          <p:cNvSpPr txBox="1"/>
          <p:nvPr/>
        </p:nvSpPr>
        <p:spPr>
          <a:xfrm>
            <a:off x="2863273" y="2494902"/>
            <a:ext cx="2818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fin de dispensar a los usuarios de justicia una atención óptima, en especial a aquellos que se encuentran fuera de la Capital del país, la Secretaría Judicial II respondió diferentes consultas realizadas por un total de </a:t>
            </a:r>
            <a:r>
              <a:rPr lang="es-ES" b="1" dirty="0"/>
              <a:t>808 </a:t>
            </a:r>
            <a:r>
              <a:rPr lang="es-ES" dirty="0"/>
              <a:t>personas,</a:t>
            </a:r>
            <a:r>
              <a:rPr lang="es-ES" b="1" dirty="0"/>
              <a:t> </a:t>
            </a:r>
            <a:r>
              <a:rPr lang="es-ES" dirty="0"/>
              <a:t> vía WhatsApp.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7915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PY" sz="2500" dirty="0">
                <a:solidFill>
                  <a:schemeClr val="tx1"/>
                </a:solidFill>
              </a:rPr>
              <a:t>Comparativo del total de expedientes  ingresados  2021 / 2022</a:t>
            </a:r>
            <a:br>
              <a:rPr lang="es-PY" sz="2500" dirty="0">
                <a:solidFill>
                  <a:schemeClr val="bg1"/>
                </a:solidFill>
              </a:rPr>
            </a:br>
            <a:r>
              <a:rPr lang="es-PY" sz="2500" dirty="0">
                <a:solidFill>
                  <a:schemeClr val="bg1"/>
                </a:solidFill>
              </a:rPr>
              <a:t>						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5809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97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180B6-0963-4A13-94C1-446CC8BA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Ingreso de expedientes durante el año 2022, por mes </a:t>
            </a:r>
            <a:endParaRPr lang="es-PY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E874BC-D621-4543-9524-690030E58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35999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5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E1948-8DFA-432E-9042-A7E10AF0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COMPARATIVO DEL FLUJO DE INGRESO DE EXPEDIENTES  2021-2022 (POR MES)</a:t>
            </a:r>
            <a:br>
              <a:rPr lang="es-PY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Y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FC16F6C-CB69-499E-9984-E212995CE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42778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5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E1948-8DFA-432E-9042-A7E10AF0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COMPARATIVO DEL FLUJO DE INGRESO DE EXPEDIENTES  2021-2022 (POR TIPO DE JUICIO)</a:t>
            </a:r>
            <a:br>
              <a:rPr lang="es-PY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Y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FC16F6C-CB69-499E-9984-E212995CE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21911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86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Realización de sorteos  de preopinantes durante el año 2022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049793"/>
              </p:ext>
            </p:extLst>
          </p:nvPr>
        </p:nvGraphicFramePr>
        <p:xfrm>
          <a:off x="2604655" y="2133600"/>
          <a:ext cx="8899960" cy="347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318">
                <a:tc>
                  <a:txBody>
                    <a:bodyPr/>
                    <a:lstStyle/>
                    <a:p>
                      <a:r>
                        <a:rPr lang="es-PY" dirty="0"/>
                        <a:t>Conceptos</a:t>
                      </a:r>
                    </a:p>
                  </a:txBody>
                  <a:tcPr marL="77526" marR="77526"/>
                </a:tc>
                <a:tc>
                  <a:txBody>
                    <a:bodyPr/>
                    <a:lstStyle/>
                    <a:p>
                      <a:r>
                        <a:rPr lang="es-PY" dirty="0"/>
                        <a:t>Cantidad</a:t>
                      </a:r>
                    </a:p>
                  </a:txBody>
                  <a:tcPr marL="77526" marR="775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318">
                <a:tc>
                  <a:txBody>
                    <a:bodyPr/>
                    <a:lstStyle/>
                    <a:p>
                      <a:r>
                        <a:rPr lang="es-PY" dirty="0"/>
                        <a:t>Total</a:t>
                      </a:r>
                      <a:r>
                        <a:rPr lang="es-PY" baseline="0" dirty="0"/>
                        <a:t> de Sorteos en el año</a:t>
                      </a:r>
                      <a:endParaRPr lang="es-PY" dirty="0"/>
                    </a:p>
                  </a:txBody>
                  <a:tcPr marL="77526" marR="77526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21</a:t>
                      </a:r>
                      <a:endParaRPr lang="es-PY" dirty="0"/>
                    </a:p>
                  </a:txBody>
                  <a:tcPr marL="77526" marR="775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318">
                <a:tc>
                  <a:txBody>
                    <a:bodyPr/>
                    <a:lstStyle/>
                    <a:p>
                      <a:r>
                        <a:rPr lang="es-PY" dirty="0"/>
                        <a:t>Expedientes</a:t>
                      </a:r>
                      <a:r>
                        <a:rPr lang="es-PY" baseline="0" dirty="0"/>
                        <a:t> sorteados para Acuerdos y Sentencias</a:t>
                      </a:r>
                      <a:endParaRPr lang="es-PY" dirty="0"/>
                    </a:p>
                  </a:txBody>
                  <a:tcPr marL="77526" marR="77526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99</a:t>
                      </a:r>
                      <a:endParaRPr lang="es-PY" dirty="0"/>
                    </a:p>
                  </a:txBody>
                  <a:tcPr marL="77526" marR="775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318">
                <a:tc>
                  <a:txBody>
                    <a:bodyPr/>
                    <a:lstStyle/>
                    <a:p>
                      <a:r>
                        <a:rPr lang="es-PY" dirty="0"/>
                        <a:t>Expedientes sorteados</a:t>
                      </a:r>
                      <a:r>
                        <a:rPr lang="es-PY" baseline="0" dirty="0"/>
                        <a:t> para Autos Interlocutorios</a:t>
                      </a:r>
                      <a:endParaRPr lang="es-PY" dirty="0"/>
                    </a:p>
                  </a:txBody>
                  <a:tcPr marL="77526" marR="77526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657</a:t>
                      </a:r>
                      <a:endParaRPr lang="es-PY" dirty="0"/>
                    </a:p>
                  </a:txBody>
                  <a:tcPr marL="77526" marR="775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318">
                <a:tc>
                  <a:txBody>
                    <a:bodyPr/>
                    <a:lstStyle/>
                    <a:p>
                      <a:r>
                        <a:rPr lang="es-PY" b="1" dirty="0"/>
                        <a:t>TOTAL</a:t>
                      </a:r>
                      <a:r>
                        <a:rPr lang="es-PY" b="1" baseline="0" dirty="0"/>
                        <a:t> DE EXPEDIENTES SORTEADOS</a:t>
                      </a:r>
                      <a:endParaRPr lang="es-PY" b="1" dirty="0"/>
                    </a:p>
                  </a:txBody>
                  <a:tcPr marL="77526" marR="77526"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756</a:t>
                      </a:r>
                      <a:endParaRPr lang="es-PY" b="1" dirty="0"/>
                    </a:p>
                  </a:txBody>
                  <a:tcPr marL="77526" marR="775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72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69585-B84C-4C32-A5AF-6EFA4CC2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TOTAL DE RESOLUCIONES DICTADAS DURANTE EL AÑO 2022</a:t>
            </a:r>
            <a:endParaRPr lang="es-PY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6EA138-0DAD-4E2E-B3CF-50B23726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Y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Providencias:						4.181 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Oficios varios</a:t>
            </a:r>
            <a:r>
              <a:rPr lang="es-MX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				2.948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 Interlocutorios:  		1.257</a:t>
            </a:r>
            <a:endParaRPr lang="es-PY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 y Sentencias: 	          </a:t>
            </a:r>
            <a:r>
              <a:rPr lang="es-MX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s-MX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PY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8744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120410-2F87-4EDF-9F30-78AD3F2F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br>
              <a:rPr lang="es-MX" sz="27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7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Composición de las resoluciones dictadas durante el 2022</a:t>
            </a:r>
            <a:br>
              <a:rPr lang="es-PY" sz="27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7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PY" sz="27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Y" sz="270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9E9920C-3C45-4F05-BE37-0111D8141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259038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60374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1001</TotalTime>
  <Words>614</Words>
  <Application>Microsoft Office PowerPoint</Application>
  <PresentationFormat>Panorámica</PresentationFormat>
  <Paragraphs>147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Espiral</vt:lpstr>
      <vt:lpstr>Informe de gestión - 2022</vt:lpstr>
      <vt:lpstr>CIFRAS PRINCIPALES DE LA SALA CIVIL Y COMERCIAL DURANTE EL AÑO 2022</vt:lpstr>
      <vt:lpstr>Comparativo del total de expedientes  ingresados  2021 / 2022       </vt:lpstr>
      <vt:lpstr>Ingreso de expedientes durante el año 2022, por mes </vt:lpstr>
      <vt:lpstr>COMPARATIVO DEL FLUJO DE INGRESO DE EXPEDIENTES  2021-2022 (POR MES) </vt:lpstr>
      <vt:lpstr>COMPARATIVO DEL FLUJO DE INGRESO DE EXPEDIENTES  2021-2022 (POR TIPO DE JUICIO) </vt:lpstr>
      <vt:lpstr>Realización de sorteos  de preopinantes durante el año 2022</vt:lpstr>
      <vt:lpstr>TOTAL DE RESOLUCIONES DICTADAS DURANTE EL AÑO 2022</vt:lpstr>
      <vt:lpstr> Composición de las resoluciones dictadas durante el 2022   </vt:lpstr>
      <vt:lpstr>Resoluciones dictadas en el 2022 (por mes)</vt:lpstr>
      <vt:lpstr>Comparativo: Exptes. ingresados Vs. Resoluciones dictadas</vt:lpstr>
      <vt:lpstr>Procesos de Naturalización </vt:lpstr>
      <vt:lpstr>Administración de exámenes a ciudadanos que se encuentran en trámite de naturalización</vt:lpstr>
      <vt:lpstr>Juramentos de naturalizados durante el año 2022</vt:lpstr>
      <vt:lpstr>Pedidos de naturalización -2022 (por nacionalidad)</vt:lpstr>
      <vt:lpstr>Comparativo de pedidos de naturalización por nacionalidades más recurrentes (Años 2018/2022)</vt:lpstr>
      <vt:lpstr>Otras acciones</vt:lpstr>
      <vt:lpstr>Realización de Auditorías a la Sala Civil y Comercial</vt:lpstr>
      <vt:lpstr>Transmisiones públicas de sorteos de preopinantes a través de la plataforma TV-JUSTICIA</vt:lpstr>
      <vt:lpstr>Atención a usuarios vía electrónica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</dc:title>
  <dc:creator>Pierina Ozuna Wood</dc:creator>
  <cp:lastModifiedBy>Pierina Ozuna</cp:lastModifiedBy>
  <cp:revision>70</cp:revision>
  <cp:lastPrinted>2022-12-30T14:00:15Z</cp:lastPrinted>
  <dcterms:created xsi:type="dcterms:W3CDTF">2020-12-28T15:04:47Z</dcterms:created>
  <dcterms:modified xsi:type="dcterms:W3CDTF">2022-12-30T15:42:29Z</dcterms:modified>
</cp:coreProperties>
</file>