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1" r:id="rId4"/>
    <p:sldId id="277" r:id="rId5"/>
    <p:sldId id="285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19\RESUMEN%20PARA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19\Octubre\Semana%2034%20Control%20de%20Audiencias%2030%20al%20set%20al%2004%20oct%20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400" b="1"/>
              <a:t>COMPARATIVO DE AUDIENCIAS SEMANALES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'HOJA 1'!$B$3</c:f>
              <c:strCache>
                <c:ptCount val="1"/>
                <c:pt idx="0">
                  <c:v>AUDIENCIAS 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330272097554964E-2"/>
                  <c:y val="-5.2805231423379881E-2"/>
                </c:manualLayout>
              </c:layout>
              <c:tx>
                <c:rich>
                  <a:bodyPr/>
                  <a:lstStyle/>
                  <a:p>
                    <a:fld id="{2F3E9A75-1F60-4355-830E-CA1A715DA6BC}" type="VALUE">
                      <a:rPr lang="en-US"/>
                      <a:pPr/>
                      <a:t>[VALOR]</a:t>
                    </a:fld>
                    <a:r>
                      <a:rPr lang="en-US"/>
                      <a:t>  </a:t>
                    </a:r>
                  </a:p>
                  <a:p>
                    <a:r>
                      <a:rPr lang="en-US"/>
                      <a:t>    48 %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9840611341059303E-2"/>
                  <c:y val="-6.3366277708055849E-2"/>
                </c:manualLayout>
              </c:layout>
              <c:tx>
                <c:rich>
                  <a:bodyPr/>
                  <a:lstStyle/>
                  <a:p>
                    <a:fld id="{F1C13C00-D2D1-46F4-83BD-91E63ACDF99D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50 %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23 al 27 de Setiembre</c:v>
                </c:pt>
                <c:pt idx="1">
                  <c:v>Semana del 30 de Setiembre al 4 de Octubre</c:v>
                </c:pt>
              </c:strCache>
            </c:strRef>
          </c:cat>
          <c:val>
            <c:numRef>
              <c:f>'HOJA 1'!$B$4:$B$5</c:f>
              <c:numCache>
                <c:formatCode>General</c:formatCode>
                <c:ptCount val="2"/>
                <c:pt idx="0">
                  <c:v>82</c:v>
                </c:pt>
                <c:pt idx="1">
                  <c:v>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9B-4B1B-9F38-CABA74493802}"/>
            </c:ext>
          </c:extLst>
        </c:ser>
        <c:ser>
          <c:idx val="1"/>
          <c:order val="1"/>
          <c:tx>
            <c:strRef>
              <c:f>'HOJA 1'!$D$3</c:f>
              <c:strCache>
                <c:ptCount val="1"/>
                <c:pt idx="0">
                  <c:v>AUDIENCIAS 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228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7B7B9091-715D-4432-90D3-CF44999977F9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52 %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10396581992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E2FB09E3-870B-4862-8AA4-78359E1D6B38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50 %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23 al 27 de Setiembre</c:v>
                </c:pt>
                <c:pt idx="1">
                  <c:v>Semana del 30 de Setiembre al 4 de Octubre</c:v>
                </c:pt>
              </c:strCache>
            </c:strRef>
          </c:cat>
          <c:val>
            <c:numRef>
              <c:f>'HOJA 1'!$D$4:$D$5</c:f>
              <c:numCache>
                <c:formatCode>General</c:formatCode>
                <c:ptCount val="2"/>
                <c:pt idx="0">
                  <c:v>89</c:v>
                </c:pt>
                <c:pt idx="1">
                  <c:v>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B9B-4B1B-9F38-CABA74493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7814296"/>
        <c:axId val="387814688"/>
        <c:axId val="0"/>
      </c:bar3DChart>
      <c:catAx>
        <c:axId val="387814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87814688"/>
        <c:crosses val="autoZero"/>
        <c:auto val="1"/>
        <c:lblAlgn val="ctr"/>
        <c:lblOffset val="100"/>
        <c:noMultiLvlLbl val="0"/>
      </c:catAx>
      <c:valAx>
        <c:axId val="387814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87814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848435945601892"/>
          <c:y val="8.897043445431578E-2"/>
          <c:w val="0.35818493972872301"/>
          <c:h val="4.4554758025049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400" b="1"/>
              <a:t>COMPARATIVO DE AUDIENCIAS POR JUZGADOS</a:t>
            </a:r>
          </a:p>
        </c:rich>
      </c:tx>
      <c:layout>
        <c:manualLayout>
          <c:xMode val="edge"/>
          <c:yMode val="edge"/>
          <c:x val="0.28806282417390294"/>
          <c:y val="2.75369952836580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JUZGADOS!$B$2:$B$17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N° 1</c:v>
                </c:pt>
                <c:pt idx="13">
                  <c:v>Juzgado Penal de Garantias Delitos Economicos N°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JUZGADOS!$C$2:$C$17</c:f>
              <c:numCache>
                <c:formatCode>General</c:formatCode>
                <c:ptCount val="16"/>
                <c:pt idx="0">
                  <c:v>8</c:v>
                </c:pt>
                <c:pt idx="1">
                  <c:v>6</c:v>
                </c:pt>
                <c:pt idx="2">
                  <c:v>4</c:v>
                </c:pt>
                <c:pt idx="3">
                  <c:v>5</c:v>
                </c:pt>
                <c:pt idx="4">
                  <c:v>11</c:v>
                </c:pt>
                <c:pt idx="5">
                  <c:v>6</c:v>
                </c:pt>
                <c:pt idx="6">
                  <c:v>7</c:v>
                </c:pt>
                <c:pt idx="7">
                  <c:v>6</c:v>
                </c:pt>
                <c:pt idx="8">
                  <c:v>3</c:v>
                </c:pt>
                <c:pt idx="9">
                  <c:v>8</c:v>
                </c:pt>
                <c:pt idx="10">
                  <c:v>5</c:v>
                </c:pt>
                <c:pt idx="11">
                  <c:v>5</c:v>
                </c:pt>
                <c:pt idx="12">
                  <c:v>2</c:v>
                </c:pt>
                <c:pt idx="13">
                  <c:v>0</c:v>
                </c:pt>
                <c:pt idx="14">
                  <c:v>4</c:v>
                </c:pt>
                <c:pt idx="15">
                  <c:v>2</c:v>
                </c:pt>
              </c:numCache>
            </c:numRef>
          </c:val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JUZGADOS!$B$2:$B$17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N° 1</c:v>
                </c:pt>
                <c:pt idx="13">
                  <c:v>Juzgado Penal de Garantias Delitos Economicos N°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JUZGADOS!$D$2:$D$17</c:f>
              <c:numCache>
                <c:formatCode>General</c:formatCode>
                <c:ptCount val="16"/>
                <c:pt idx="0">
                  <c:v>5</c:v>
                </c:pt>
                <c:pt idx="1">
                  <c:v>1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4</c:v>
                </c:pt>
                <c:pt idx="6">
                  <c:v>10</c:v>
                </c:pt>
                <c:pt idx="7">
                  <c:v>5</c:v>
                </c:pt>
                <c:pt idx="8">
                  <c:v>10</c:v>
                </c:pt>
                <c:pt idx="9">
                  <c:v>1</c:v>
                </c:pt>
                <c:pt idx="10">
                  <c:v>4</c:v>
                </c:pt>
                <c:pt idx="11">
                  <c:v>6</c:v>
                </c:pt>
                <c:pt idx="12">
                  <c:v>3</c:v>
                </c:pt>
                <c:pt idx="13">
                  <c:v>3</c:v>
                </c:pt>
                <c:pt idx="14">
                  <c:v>5</c:v>
                </c:pt>
                <c:pt idx="15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5446200"/>
        <c:axId val="175445416"/>
        <c:axId val="0"/>
      </c:bar3DChart>
      <c:catAx>
        <c:axId val="175446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4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75445416"/>
        <c:crosses val="autoZero"/>
        <c:auto val="1"/>
        <c:lblAlgn val="ctr"/>
        <c:lblOffset val="100"/>
        <c:noMultiLvlLbl val="0"/>
      </c:catAx>
      <c:valAx>
        <c:axId val="175445416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75446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700638844011495"/>
          <c:y val="0.10357658535396605"/>
          <c:w val="0.17475746178857132"/>
          <c:h val="3.5828282232188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1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4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4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6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7CE-A70D-466B-A13F-23A5FDB69223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1" t="32557" b="32576"/>
          <a:stretch/>
        </p:blipFill>
        <p:spPr>
          <a:xfrm>
            <a:off x="1293340" y="453081"/>
            <a:ext cx="9947332" cy="34004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2624466" y="5442755"/>
            <a:ext cx="94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solidFill>
                  <a:schemeClr val="bg1"/>
                </a:solidFill>
                <a:latin typeface="Apple Chancery" panose="03020702040506060504" pitchFamily="66" charset="0"/>
              </a:rPr>
              <a:t> </a:t>
            </a:r>
            <a:endParaRPr lang="es-PY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05232" y="3409512"/>
            <a:ext cx="953544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1293340" y="4311980"/>
            <a:ext cx="9947332" cy="1897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ESTADÍSTICAS DE AUDIENCIAS </a:t>
            </a:r>
          </a:p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PRELIMINARES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Setiembre al 4 de Octubre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2019</a:t>
            </a:r>
            <a:endParaRPr lang="en-US" sz="33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920214" y="1473125"/>
            <a:ext cx="9144000" cy="1992028"/>
          </a:xfrm>
        </p:spPr>
        <p:txBody>
          <a:bodyPr>
            <a:noAutofit/>
          </a:bodyPr>
          <a:lstStyle/>
          <a:p>
            <a:r>
              <a:rPr lang="es-MX" sz="52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JUZGADOS PENALES DE GARANTÍAS DE LA CAPITAL</a:t>
            </a:r>
            <a:endParaRPr lang="en-US" sz="52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949518" y="3517219"/>
            <a:ext cx="9144000" cy="1420227"/>
          </a:xfrm>
        </p:spPr>
        <p:txBody>
          <a:bodyPr>
            <a:normAutofit/>
          </a:bodyPr>
          <a:lstStyle/>
          <a:p>
            <a:endParaRPr lang="es-MX" sz="4400" dirty="0" smtClean="0"/>
          </a:p>
          <a:p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MX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AUDIENCIAS </a:t>
            </a:r>
            <a:endParaRPr lang="en-US" sz="4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80887"/>
            <a:ext cx="12011301" cy="170167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ítulo 3"/>
          <p:cNvSpPr txBox="1">
            <a:spLocks/>
          </p:cNvSpPr>
          <p:nvPr/>
        </p:nvSpPr>
        <p:spPr>
          <a:xfrm>
            <a:off x="1667691" y="5359025"/>
            <a:ext cx="9144000" cy="1110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marco del Acuerdo de Solución Amistosa </a:t>
            </a:r>
          </a:p>
          <a:p>
            <a:r>
              <a:rPr lang="es-MX" sz="2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Jorge Patiño Palacios – C.I.D.H.</a:t>
            </a:r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2636308" y="194763"/>
            <a:ext cx="777042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900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614338" y="1654175"/>
            <a:ext cx="9250704" cy="1096100"/>
          </a:xfrm>
        </p:spPr>
        <p:txBody>
          <a:bodyPr>
            <a:normAutofit fontScale="90000"/>
          </a:bodyPr>
          <a:lstStyle/>
          <a:p>
            <a:r>
              <a:rPr lang="es-PY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de Audiencias Programadas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30 de Setiembre </a:t>
            </a:r>
            <a:r>
              <a:rPr lang="es-PY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4 de Octubre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2019 </a:t>
            </a:r>
            <a:b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PY" sz="27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Sostenibilidad de la base de datos)</a:t>
            </a:r>
            <a:endParaRPr lang="en-US" sz="3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97362"/>
            <a:ext cx="12011301" cy="145454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543172"/>
              </p:ext>
            </p:extLst>
          </p:nvPr>
        </p:nvGraphicFramePr>
        <p:xfrm>
          <a:off x="1413409" y="2992510"/>
          <a:ext cx="9652561" cy="3149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90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9090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226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0916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COMPARATIVO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Realizadas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Suspendidas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2722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ANTERIOR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(23 al 27 de Setiembre)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82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2722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48 %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52 %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8432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(30 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Setiembre al 4 de Octubre)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4142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10882" y="6511862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ángulo 22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37590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83357"/>
            <a:ext cx="12011301" cy="170125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ángulo 19"/>
          <p:cNvSpPr/>
          <p:nvPr/>
        </p:nvSpPr>
        <p:spPr>
          <a:xfrm>
            <a:off x="10881" y="6511863"/>
            <a:ext cx="169818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622552" y="184559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graphicFrame>
        <p:nvGraphicFramePr>
          <p:cNvPr id="24" name="Gráfico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5351804"/>
              </p:ext>
            </p:extLst>
          </p:nvPr>
        </p:nvGraphicFramePr>
        <p:xfrm>
          <a:off x="491590" y="762310"/>
          <a:ext cx="11389518" cy="598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0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83358"/>
            <a:ext cx="12011301" cy="16847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8506782"/>
              </p:ext>
            </p:extLst>
          </p:nvPr>
        </p:nvGraphicFramePr>
        <p:xfrm>
          <a:off x="287382" y="917852"/>
          <a:ext cx="11904618" cy="5722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64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682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02239">
                <a:tc>
                  <a:txBody>
                    <a:bodyPr/>
                    <a:lstStyle/>
                    <a:p>
                      <a:r>
                        <a:rPr lang="es-PY" sz="3000" dirty="0" smtClean="0"/>
                        <a:t>Motivos de suspensión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3000" dirty="0" smtClean="0"/>
                        <a:t>Semana actual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Incomparecencia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Pedidos de Suspensión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</a:t>
                      </a:r>
                      <a:r>
                        <a:rPr lang="es-PY" sz="2800" baseline="0" dirty="0" smtClean="0"/>
                        <a:t>de notificación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de traslado</a:t>
                      </a:r>
                      <a:r>
                        <a:rPr lang="es-PY" sz="2800" baseline="0" dirty="0" smtClean="0"/>
                        <a:t> de penitenciaria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Planteos procesales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00849">
                <a:tc>
                  <a:txBody>
                    <a:bodyPr/>
                    <a:lstStyle/>
                    <a:p>
                      <a:endParaRPr lang="es-PY" sz="700" dirty="0" smtClean="0"/>
                    </a:p>
                    <a:p>
                      <a:r>
                        <a:rPr lang="es-PY" sz="2800" dirty="0" smtClean="0"/>
                        <a:t>Renuncia/ Cambio de la Defensa</a:t>
                      </a:r>
                      <a:r>
                        <a:rPr lang="es-PY" sz="2800" baseline="0" dirty="0" smtClean="0"/>
                        <a:t> </a:t>
                      </a:r>
                    </a:p>
                    <a:p>
                      <a:endParaRPr lang="es-PY" sz="2800" baseline="0" dirty="0" smtClean="0"/>
                    </a:p>
                    <a:p>
                      <a:pPr algn="ctr"/>
                      <a:r>
                        <a:rPr lang="es-PY" sz="3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  <a:p>
                      <a:pPr algn="ctr"/>
                      <a:endParaRPr lang="es-PY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Y" sz="2800" b="1" dirty="0" smtClean="0">
                          <a:solidFill>
                            <a:schemeClr val="tx1"/>
                          </a:solidFill>
                        </a:rPr>
                        <a:t>81</a:t>
                      </a:r>
                      <a:endParaRPr lang="es-PY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cxnSp>
        <p:nvCxnSpPr>
          <p:cNvPr id="24" name="Conector recto 23"/>
          <p:cNvCxnSpPr/>
          <p:nvPr/>
        </p:nvCxnSpPr>
        <p:spPr>
          <a:xfrm flipV="1">
            <a:off x="287382" y="5875065"/>
            <a:ext cx="11904618" cy="32952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198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75120"/>
            <a:ext cx="12011301" cy="18288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87382" y="1009322"/>
            <a:ext cx="11715148" cy="638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28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Motivos de Suspensión de Audiencias Preliminares Imputables a:</a:t>
            </a:r>
            <a:endParaRPr lang="es-PY" sz="2800" b="1" i="1" dirty="0">
              <a:solidFill>
                <a:srgbClr val="4B697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550830"/>
              </p:ext>
            </p:extLst>
          </p:nvPr>
        </p:nvGraphicFramePr>
        <p:xfrm>
          <a:off x="606256" y="2085850"/>
          <a:ext cx="11160186" cy="3929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6946"/>
                <a:gridCol w="1242397"/>
                <a:gridCol w="1095632"/>
                <a:gridCol w="1169773"/>
                <a:gridCol w="1095632"/>
                <a:gridCol w="1202725"/>
                <a:gridCol w="1977081"/>
              </a:tblGrid>
              <a:tr h="118696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400" u="none" strike="noStrike" dirty="0" smtClean="0">
                          <a:effectLst/>
                        </a:rPr>
                        <a:t>Motivos</a:t>
                      </a:r>
                      <a:r>
                        <a:rPr lang="es-PY" sz="2400" u="none" strike="noStrike" baseline="0" dirty="0" smtClean="0">
                          <a:effectLst/>
                        </a:rPr>
                        <a:t> de suspensión</a:t>
                      </a:r>
                      <a:r>
                        <a:rPr lang="es-PY" sz="2400" u="none" strike="noStrike" dirty="0" smtClean="0">
                          <a:effectLst/>
                        </a:rPr>
                        <a:t> imputables a:</a:t>
                      </a:r>
                      <a:endParaRPr lang="es-PY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Ministerio Público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Defensoría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Defensa Privada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Imputado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Otros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Semana </a:t>
                      </a:r>
                      <a:r>
                        <a:rPr lang="es-PY" sz="1500" u="none" strike="noStrike" dirty="0">
                          <a:effectLst/>
                        </a:rPr>
                        <a:t>actual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</a:tr>
              <a:tr h="971351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Incomparecencia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</a:tr>
              <a:tr h="8567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Pedidos de Suspensión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</a:tr>
              <a:tr h="9144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Planteos procesales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66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75120"/>
            <a:ext cx="12011301" cy="18288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138178"/>
              </p:ext>
            </p:extLst>
          </p:nvPr>
        </p:nvGraphicFramePr>
        <p:xfrm>
          <a:off x="757881" y="980299"/>
          <a:ext cx="10865707" cy="5569797"/>
        </p:xfrm>
        <a:graphic>
          <a:graphicData uri="http://schemas.openxmlformats.org/drawingml/2006/table">
            <a:tbl>
              <a:tblPr/>
              <a:tblGrid>
                <a:gridCol w="513235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462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4626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4082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32194"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Juzgados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Suspendidas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Penal de Garantías Delitos Económicos 1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Delitos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Económicos 2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1er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2do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DE AUDIENCIAS EN LA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SEMANA 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( 27/IX/19  </a:t>
                      </a:r>
                      <a:r>
                        <a:rPr lang="es-PY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- 4/X/19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s-PY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-8400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75120"/>
            <a:ext cx="12011301" cy="18288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Gráfico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5454295"/>
              </p:ext>
            </p:extLst>
          </p:nvPr>
        </p:nvGraphicFramePr>
        <p:xfrm>
          <a:off x="131271" y="715781"/>
          <a:ext cx="12110155" cy="6073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10214</TotalTime>
  <Words>394</Words>
  <Application>Microsoft Office PowerPoint</Application>
  <PresentationFormat>Panorámica</PresentationFormat>
  <Paragraphs>166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Tema de Office</vt:lpstr>
      <vt:lpstr>Presentación de PowerPoint</vt:lpstr>
      <vt:lpstr>JUZGADOS PENALES DE GARANTÍAS DE LA CAPITAL</vt:lpstr>
      <vt:lpstr>Seguimiento de Audiencias Programadas   Semana del 30 de Setiembre al 4 de Octubre de 2019   (Sostenibilidad de la base de datos)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David Ortiz Mendez</dc:creator>
  <cp:lastModifiedBy>Orlando Rubens Martinez</cp:lastModifiedBy>
  <cp:revision>577</cp:revision>
  <cp:lastPrinted>2019-06-12T17:00:27Z</cp:lastPrinted>
  <dcterms:created xsi:type="dcterms:W3CDTF">2016-03-12T00:22:24Z</dcterms:created>
  <dcterms:modified xsi:type="dcterms:W3CDTF">2019-10-11T12:43:53Z</dcterms:modified>
</cp:coreProperties>
</file>