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21\2021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21\2021\Marzo\Control%20de%20Audiencias%20Semana%2010%20(del%208%20al%2012%20de%20MARZO%20%20202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600" b="1"/>
              <a:t>COMPARATIVO DE AUDIENCIAS TRIMESTRALES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44 %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45 %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2 al 5 de marzo</c:v>
                </c:pt>
                <c:pt idx="1">
                  <c:v>Semana del 8 al 12 de marzo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69</c:v>
                </c:pt>
                <c:pt idx="1">
                  <c:v>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56 %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55 %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2 al 5 de marzo</c:v>
                </c:pt>
                <c:pt idx="1">
                  <c:v>Semana del 8 al 12 de marzo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88</c:v>
                </c:pt>
                <c:pt idx="1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7461872"/>
        <c:axId val="247461480"/>
        <c:axId val="0"/>
      </c:bar3DChart>
      <c:catAx>
        <c:axId val="24746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47461480"/>
        <c:crosses val="autoZero"/>
        <c:auto val="1"/>
        <c:lblAlgn val="ctr"/>
        <c:lblOffset val="100"/>
        <c:noMultiLvlLbl val="0"/>
      </c:catAx>
      <c:valAx>
        <c:axId val="2474614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47461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43611477939706"/>
          <c:y val="8.8970374470530869E-2"/>
          <c:w val="0.33177796570580909"/>
          <c:h val="3.9685213181071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7396860022708335"/>
          <c:y val="2.7536953167769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JUZGADOS!$C$1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JUZGADOS!$B$2:$B$17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JUZGADOS!$C$2:$C$17</c:f>
              <c:numCache>
                <c:formatCode>General</c:formatCode>
                <c:ptCount val="16"/>
                <c:pt idx="0">
                  <c:v>11</c:v>
                </c:pt>
                <c:pt idx="1">
                  <c:v>4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7</c:v>
                </c:pt>
                <c:pt idx="6">
                  <c:v>8</c:v>
                </c:pt>
                <c:pt idx="7">
                  <c:v>5</c:v>
                </c:pt>
                <c:pt idx="8">
                  <c:v>5</c:v>
                </c:pt>
                <c:pt idx="9">
                  <c:v>4</c:v>
                </c:pt>
                <c:pt idx="10">
                  <c:v>8</c:v>
                </c:pt>
                <c:pt idx="11">
                  <c:v>4</c:v>
                </c:pt>
                <c:pt idx="12">
                  <c:v>1</c:v>
                </c:pt>
                <c:pt idx="13">
                  <c:v>2</c:v>
                </c:pt>
                <c:pt idx="14">
                  <c:v>4</c:v>
                </c:pt>
                <c:pt idx="15">
                  <c:v>4</c:v>
                </c:pt>
              </c:numCache>
            </c:numRef>
          </c:val>
        </c:ser>
        <c:ser>
          <c:idx val="1"/>
          <c:order val="1"/>
          <c:tx>
            <c:strRef>
              <c:f>JUZGADOS!$D$1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JUZGADOS!$B$2:$B$17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JUZGADOS!$D$2:$D$17</c:f>
              <c:numCache>
                <c:formatCode>General</c:formatCode>
                <c:ptCount val="16"/>
                <c:pt idx="0">
                  <c:v>5</c:v>
                </c:pt>
                <c:pt idx="1">
                  <c:v>5</c:v>
                </c:pt>
                <c:pt idx="2">
                  <c:v>7</c:v>
                </c:pt>
                <c:pt idx="3">
                  <c:v>4</c:v>
                </c:pt>
                <c:pt idx="4">
                  <c:v>13</c:v>
                </c:pt>
                <c:pt idx="5">
                  <c:v>8</c:v>
                </c:pt>
                <c:pt idx="6">
                  <c:v>6</c:v>
                </c:pt>
                <c:pt idx="7">
                  <c:v>4</c:v>
                </c:pt>
                <c:pt idx="8">
                  <c:v>8</c:v>
                </c:pt>
                <c:pt idx="9">
                  <c:v>8</c:v>
                </c:pt>
                <c:pt idx="10">
                  <c:v>9</c:v>
                </c:pt>
                <c:pt idx="11">
                  <c:v>9</c:v>
                </c:pt>
                <c:pt idx="12">
                  <c:v>2</c:v>
                </c:pt>
                <c:pt idx="13">
                  <c:v>3</c:v>
                </c:pt>
                <c:pt idx="14">
                  <c:v>2</c:v>
                </c:pt>
                <c:pt idx="15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8953352"/>
        <c:axId val="348952568"/>
        <c:axId val="0"/>
      </c:bar3DChart>
      <c:catAx>
        <c:axId val="348953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48952568"/>
        <c:crosses val="autoZero"/>
        <c:auto val="1"/>
        <c:lblAlgn val="ctr"/>
        <c:lblOffset val="100"/>
        <c:noMultiLvlLbl val="0"/>
      </c:catAx>
      <c:valAx>
        <c:axId val="34895256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48953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79801605954858"/>
          <c:y val="9.7255926607939761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194486" y="4377883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Marzo del 2021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5" y="1345456"/>
            <a:ext cx="11112842" cy="2168914"/>
          </a:xfrm>
        </p:spPr>
        <p:txBody>
          <a:bodyPr>
            <a:noAutofit/>
          </a:bodyPr>
          <a:lstStyle/>
          <a:p>
            <a:r>
              <a:rPr lang="es-MX" sz="5000" b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4" y="3514370"/>
            <a:ext cx="9931983" cy="1494675"/>
          </a:xfrm>
        </p:spPr>
        <p:txBody>
          <a:bodyPr>
            <a:normAutofit fontScale="92500" lnSpcReduction="20000"/>
          </a:bodyPr>
          <a:lstStyle/>
          <a:p>
            <a:endParaRPr lang="es-MX" sz="4400" dirty="0" smtClean="0"/>
          </a:p>
          <a:p>
            <a:r>
              <a:rPr lang="es-MX" sz="4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41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4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41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77198" y="1088140"/>
            <a:ext cx="9637604" cy="1191793"/>
          </a:xfrm>
        </p:spPr>
        <p:txBody>
          <a:bodyPr>
            <a:normAutofit/>
          </a:bodyPr>
          <a:lstStyle/>
          <a:p>
            <a:r>
              <a:rPr lang="es-PY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Marzo del 2021</a:t>
            </a: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(Sostenibilidad de la base de datos)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670007"/>
              </p:ext>
            </p:extLst>
          </p:nvPr>
        </p:nvGraphicFramePr>
        <p:xfrm>
          <a:off x="287382" y="2631015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44 %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56 %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2" algn="just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4566" y="158445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3103017"/>
              </p:ext>
            </p:extLst>
          </p:nvPr>
        </p:nvGraphicFramePr>
        <p:xfrm>
          <a:off x="301228" y="699023"/>
          <a:ext cx="11589543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41188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5142773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  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  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PY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171174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387180" y="1017723"/>
            <a:ext cx="11362787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504496"/>
              </p:ext>
            </p:extLst>
          </p:nvPr>
        </p:nvGraphicFramePr>
        <p:xfrm>
          <a:off x="387180" y="1995232"/>
          <a:ext cx="11277600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003"/>
                <a:gridCol w="1286566"/>
                <a:gridCol w="1134584"/>
                <a:gridCol w="1211361"/>
                <a:gridCol w="1134584"/>
                <a:gridCol w="1245484"/>
                <a:gridCol w="1768018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 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800" u="none" strike="noStrike" dirty="0" smtClean="0">
                          <a:effectLst/>
                        </a:rPr>
                        <a:t>Otros /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Ley de Emergencia Sanitaria</a:t>
                      </a:r>
                      <a:endParaRPr lang="es-PY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Total </a:t>
                      </a: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8" y="38034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1" y="147872"/>
            <a:ext cx="8052318" cy="568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906174"/>
              </p:ext>
            </p:extLst>
          </p:nvPr>
        </p:nvGraphicFramePr>
        <p:xfrm>
          <a:off x="11888" y="907428"/>
          <a:ext cx="12180112" cy="5659234"/>
        </p:xfrm>
        <a:graphic>
          <a:graphicData uri="http://schemas.openxmlformats.org/drawingml/2006/table">
            <a:tbl>
              <a:tblPr/>
              <a:tblGrid>
                <a:gridCol w="57532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937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9379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3931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TOTAL </a:t>
                      </a:r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AUDIENCIAS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140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061162"/>
              </p:ext>
            </p:extLst>
          </p:nvPr>
        </p:nvGraphicFramePr>
        <p:xfrm>
          <a:off x="37071" y="736325"/>
          <a:ext cx="12117858" cy="6014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18095</TotalTime>
  <Words>380</Words>
  <Application>Microsoft Office PowerPoint</Application>
  <PresentationFormat>Panorámica</PresentationFormat>
  <Paragraphs>168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Semana del 8 al 12 de Marzo del 2021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852</cp:revision>
  <cp:lastPrinted>2019-06-12T17:00:27Z</cp:lastPrinted>
  <dcterms:created xsi:type="dcterms:W3CDTF">2016-03-12T00:22:24Z</dcterms:created>
  <dcterms:modified xsi:type="dcterms:W3CDTF">2021-03-18T12:51:00Z</dcterms:modified>
</cp:coreProperties>
</file>