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70" r:id="rId13"/>
    <p:sldId id="271" r:id="rId14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5555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4378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493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6074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819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8359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2505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84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3926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4069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3484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538EC-CF7B-428E-9FA2-CED3AB0D032D}" type="datetimeFigureOut">
              <a:rPr lang="es-PY" smtClean="0"/>
              <a:t>26/12/2019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C93F-CFE5-4823-AFF1-8885BA08A7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0768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459" cy="6858000"/>
          </a:xfrm>
        </p:spPr>
      </p:pic>
    </p:spTree>
    <p:extLst>
      <p:ext uri="{BB962C8B-B14F-4D97-AF65-F5344CB8AC3E}">
        <p14:creationId xmlns:p14="http://schemas.microsoft.com/office/powerpoint/2010/main" val="31208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459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729048" y="2500652"/>
            <a:ext cx="102808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Y" sz="2800" dirty="0">
                <a:solidFill>
                  <a:schemeClr val="bg1"/>
                </a:solidFill>
              </a:rPr>
              <a:t>La cantidad de resoluciones dictadas por la Sala Civil en Incidentes de Recusación ha ido en aumento progresivo. </a:t>
            </a:r>
          </a:p>
          <a:p>
            <a:endParaRPr lang="es-PY" sz="2800" b="1" dirty="0">
              <a:solidFill>
                <a:schemeClr val="bg1"/>
              </a:solidFill>
            </a:endParaRPr>
          </a:p>
          <a:p>
            <a:endParaRPr lang="es-PY" dirty="0"/>
          </a:p>
        </p:txBody>
      </p:sp>
      <p:sp>
        <p:nvSpPr>
          <p:cNvPr id="6" name="CuadroTexto 5"/>
          <p:cNvSpPr txBox="1"/>
          <p:nvPr/>
        </p:nvSpPr>
        <p:spPr>
          <a:xfrm>
            <a:off x="729048" y="3848329"/>
            <a:ext cx="102808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Y" sz="2800" dirty="0">
                <a:solidFill>
                  <a:schemeClr val="bg1"/>
                </a:solidFill>
              </a:rPr>
              <a:t>El porcentaje de recusaciones resueltas durante el 2019 creció en un 49, 5% en relación al año 2018.</a:t>
            </a:r>
          </a:p>
          <a:p>
            <a:endParaRPr lang="es-PY" sz="2800" b="1" dirty="0">
              <a:solidFill>
                <a:schemeClr val="bg1"/>
              </a:solidFill>
            </a:endParaRP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4358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29049" y="1890582"/>
            <a:ext cx="96876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>
                <a:solidFill>
                  <a:schemeClr val="bg1"/>
                </a:solidFill>
              </a:rPr>
              <a:t>1- Reducción de mora:</a:t>
            </a:r>
          </a:p>
          <a:p>
            <a:pPr lvl="0">
              <a:buFont typeface="Wingdings" pitchFamily="2" charset="2"/>
              <a:buChar char="§"/>
            </a:pPr>
            <a:r>
              <a:rPr lang="es-ES" sz="2400" dirty="0">
                <a:solidFill>
                  <a:schemeClr val="bg1"/>
                </a:solidFill>
              </a:rPr>
              <a:t>Auditorías trimestrales en Secretaría y en Gabinetes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>
                <a:solidFill>
                  <a:schemeClr val="bg1"/>
                </a:solidFill>
              </a:rPr>
              <a:t>Creación del Modelo de Gestión: «Coordinación de Expedientes»</a:t>
            </a:r>
          </a:p>
          <a:p>
            <a:endParaRPr lang="es-PY" sz="2800" b="1" dirty="0">
              <a:solidFill>
                <a:schemeClr val="bg1"/>
              </a:solidFill>
            </a:endParaRPr>
          </a:p>
          <a:p>
            <a:endParaRPr lang="es-PY" dirty="0"/>
          </a:p>
        </p:txBody>
      </p:sp>
      <p:sp>
        <p:nvSpPr>
          <p:cNvPr id="10" name="CuadroTexto 9"/>
          <p:cNvSpPr txBox="1"/>
          <p:nvPr/>
        </p:nvSpPr>
        <p:spPr>
          <a:xfrm>
            <a:off x="729049" y="3686431"/>
            <a:ext cx="96876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just">
              <a:buNone/>
            </a:pPr>
            <a:r>
              <a:rPr lang="es-PY" sz="2800" b="1" dirty="0">
                <a:solidFill>
                  <a:schemeClr val="bg1"/>
                </a:solidFill>
              </a:rPr>
              <a:t>2- Transparencia:</a:t>
            </a:r>
          </a:p>
          <a:p>
            <a:pPr lvl="0" algn="just">
              <a:buFont typeface="Wingdings" pitchFamily="2" charset="2"/>
              <a:buChar char="§"/>
            </a:pPr>
            <a:r>
              <a:rPr lang="es-ES" sz="2400" dirty="0">
                <a:solidFill>
                  <a:schemeClr val="bg1"/>
                </a:solidFill>
              </a:rPr>
              <a:t>Sorteo público de preopinantes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400" dirty="0">
                <a:solidFill>
                  <a:schemeClr val="bg1"/>
                </a:solidFill>
              </a:rPr>
              <a:t>Transmisión de Sesiones de la Sala Civil</a:t>
            </a:r>
            <a:endParaRPr lang="es-PY" sz="2400" dirty="0">
              <a:solidFill>
                <a:schemeClr val="bg1"/>
              </a:solidFill>
            </a:endParaRPr>
          </a:p>
          <a:p>
            <a:endParaRPr lang="es-PY" sz="2800" b="1" dirty="0">
              <a:solidFill>
                <a:schemeClr val="bg1"/>
              </a:solidFill>
            </a:endParaRP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742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672"/>
            <a:ext cx="12192001" cy="6947671"/>
          </a:xfrm>
        </p:spPr>
      </p:pic>
    </p:spTree>
    <p:extLst>
      <p:ext uri="{BB962C8B-B14F-4D97-AF65-F5344CB8AC3E}">
        <p14:creationId xmlns:p14="http://schemas.microsoft.com/office/powerpoint/2010/main" val="1588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</p:spPr>
      </p:pic>
    </p:spTree>
    <p:extLst>
      <p:ext uri="{BB962C8B-B14F-4D97-AF65-F5344CB8AC3E}">
        <p14:creationId xmlns:p14="http://schemas.microsoft.com/office/powerpoint/2010/main" val="37285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459" cy="6858000"/>
          </a:xfrm>
        </p:spPr>
      </p:pic>
    </p:spTree>
    <p:extLst>
      <p:ext uri="{BB962C8B-B14F-4D97-AF65-F5344CB8AC3E}">
        <p14:creationId xmlns:p14="http://schemas.microsoft.com/office/powerpoint/2010/main" val="37363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459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729049" y="2181462"/>
            <a:ext cx="102808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Y" sz="2800" dirty="0">
                <a:solidFill>
                  <a:schemeClr val="bg1"/>
                </a:solidFill>
              </a:rPr>
              <a:t>Del total de resoluciones dictadas en la Sala Civil, el 23% corresponde a recursos de apelación, frente a un 35% que corresponde a recusaciones provenientes de Segunda Instancia. </a:t>
            </a:r>
          </a:p>
          <a:p>
            <a:endParaRPr lang="es-PY" sz="2800" b="1" dirty="0">
              <a:solidFill>
                <a:schemeClr val="bg1"/>
              </a:solidFill>
            </a:endParaRPr>
          </a:p>
          <a:p>
            <a:endParaRPr lang="es-PY" dirty="0"/>
          </a:p>
        </p:txBody>
      </p:sp>
      <p:sp>
        <p:nvSpPr>
          <p:cNvPr id="6" name="CuadroTexto 5"/>
          <p:cNvSpPr txBox="1"/>
          <p:nvPr/>
        </p:nvSpPr>
        <p:spPr>
          <a:xfrm>
            <a:off x="729048" y="3983463"/>
            <a:ext cx="102808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Y" sz="2800" dirty="0">
                <a:solidFill>
                  <a:schemeClr val="bg1"/>
                </a:solidFill>
              </a:rPr>
              <a:t>De este 35% la gran mayoría de las recusaciones son rechazadas por extemporáneas o por ser totalmente infundadas.</a:t>
            </a:r>
          </a:p>
          <a:p>
            <a:endParaRPr lang="es-PY" sz="2800" b="1" dirty="0">
              <a:solidFill>
                <a:schemeClr val="bg1"/>
              </a:solidFill>
            </a:endParaRP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594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130</Words>
  <Application>Microsoft Office PowerPoint</Application>
  <PresentationFormat>Panorámica</PresentationFormat>
  <Paragraphs>10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Sofia Vanessa Orrego Durañona</dc:creator>
  <cp:lastModifiedBy>Tania Elizabeth Sanchez Gomez</cp:lastModifiedBy>
  <cp:revision>14</cp:revision>
  <dcterms:created xsi:type="dcterms:W3CDTF">2019-12-24T20:32:02Z</dcterms:created>
  <dcterms:modified xsi:type="dcterms:W3CDTF">2019-12-26T14:40:53Z</dcterms:modified>
</cp:coreProperties>
</file>