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6" r:id="rId3"/>
    <p:sldId id="281" r:id="rId4"/>
    <p:sldId id="277" r:id="rId5"/>
    <p:sldId id="285" r:id="rId6"/>
    <p:sldId id="278" r:id="rId7"/>
    <p:sldId id="279" r:id="rId8"/>
    <p:sldId id="280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69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19\2019\RESUMEN%20PARA%20GRAFIC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19\2019\Agosto\Semana%2026%20Control%20de%20Audiencias%2005%20al%2009%20de%20Agosto%202019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000" b="1"/>
              <a:t>COMPARATIVO DE AUDIENCIAS SEMANALES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'HOJA 1'!$B$3</c:f>
              <c:strCache>
                <c:ptCount val="1"/>
                <c:pt idx="0">
                  <c:v>AUDIENCIAS 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036577279641918E-2"/>
                  <c:y val="-5.2805269550111576E-2"/>
                </c:manualLayout>
              </c:layout>
              <c:tx>
                <c:rich>
                  <a:bodyPr/>
                  <a:lstStyle/>
                  <a:p>
                    <a:fld id="{2F3E9A75-1F60-4355-830E-CA1A715DA6BC}" type="VALUE">
                      <a:rPr lang="en-US"/>
                      <a:pPr/>
                      <a:t>[VALOR]</a:t>
                    </a:fld>
                    <a:r>
                      <a:rPr lang="en-US"/>
                      <a:t>  </a:t>
                    </a:r>
                  </a:p>
                  <a:p>
                    <a:r>
                      <a:rPr lang="en-US"/>
                      <a:t>    50 %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6530989324063319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F1C13C00-D2D1-46F4-83BD-91E63ACDF99D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50 %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del 29 de Julio al 2 de Agosto</c:v>
                </c:pt>
                <c:pt idx="1">
                  <c:v>Semana del 5 al 9 de Agosto</c:v>
                </c:pt>
              </c:strCache>
            </c:strRef>
          </c:cat>
          <c:val>
            <c:numRef>
              <c:f>'HOJA 1'!$B$4:$B$5</c:f>
              <c:numCache>
                <c:formatCode>General</c:formatCode>
                <c:ptCount val="2"/>
                <c:pt idx="0">
                  <c:v>66</c:v>
                </c:pt>
                <c:pt idx="1">
                  <c:v>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B9B-4B1B-9F38-CABA74493802}"/>
            </c:ext>
          </c:extLst>
        </c:ser>
        <c:ser>
          <c:idx val="1"/>
          <c:order val="1"/>
          <c:tx>
            <c:strRef>
              <c:f>'HOJA 1'!$D$3</c:f>
              <c:strCache>
                <c:ptCount val="1"/>
                <c:pt idx="0">
                  <c:v>AUDIENCIAS 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0365772796419228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7B7B9091-715D-4432-90D3-CF44999977F9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50 %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8985510396581992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E2FB09E3-870B-4862-8AA4-78359E1D6B38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50 %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del 29 de Julio al 2 de Agosto</c:v>
                </c:pt>
                <c:pt idx="1">
                  <c:v>Semana del 5 al 9 de Agosto</c:v>
                </c:pt>
              </c:strCache>
            </c:strRef>
          </c:cat>
          <c:val>
            <c:numRef>
              <c:f>'HOJA 1'!$D$4:$D$5</c:f>
              <c:numCache>
                <c:formatCode>General</c:formatCode>
                <c:ptCount val="2"/>
                <c:pt idx="0">
                  <c:v>65</c:v>
                </c:pt>
                <c:pt idx="1">
                  <c:v>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B9B-4B1B-9F38-CABA744938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31313304"/>
        <c:axId val="331311344"/>
        <c:axId val="0"/>
      </c:bar3DChart>
      <c:catAx>
        <c:axId val="331313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331311344"/>
        <c:crosses val="autoZero"/>
        <c:auto val="1"/>
        <c:lblAlgn val="ctr"/>
        <c:lblOffset val="100"/>
        <c:noMultiLvlLbl val="0"/>
      </c:catAx>
      <c:valAx>
        <c:axId val="331311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331313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848435945601892"/>
          <c:y val="8.897043445431578E-2"/>
          <c:w val="0.35818493972872301"/>
          <c:h val="4.45547580250496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000" b="1"/>
              <a:t>COMPARATIVO DE AUDIENCIAS POR JUZGADOS</a:t>
            </a:r>
          </a:p>
        </c:rich>
      </c:tx>
      <c:layout>
        <c:manualLayout>
          <c:xMode val="edge"/>
          <c:yMode val="edge"/>
          <c:x val="0.28700548921389252"/>
          <c:y val="2.33545686601749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'[Semana 26 Control de Audiencias 05 al 09 de Agosto 2019.xlsx]JUZGADOS'!$C$1</c:f>
              <c:strCache>
                <c:ptCount val="1"/>
                <c:pt idx="0">
                  <c:v>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'[Semana 26 Control de Audiencias 05 al 09 de Agosto 2019.xlsx]JUZGADOS'!$B$2:$B$17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</c:v>
                </c:pt>
                <c:pt idx="13">
                  <c:v>Juzgado Penal de Garantias Delitos Economicos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'[Semana 26 Control de Audiencias 05 al 09 de Agosto 2019.xlsx]JUZGADOS'!$C$2:$C$17</c:f>
              <c:numCache>
                <c:formatCode>General</c:formatCode>
                <c:ptCount val="16"/>
                <c:pt idx="0">
                  <c:v>10</c:v>
                </c:pt>
                <c:pt idx="1">
                  <c:v>6</c:v>
                </c:pt>
                <c:pt idx="2">
                  <c:v>4</c:v>
                </c:pt>
                <c:pt idx="3">
                  <c:v>7</c:v>
                </c:pt>
                <c:pt idx="4">
                  <c:v>5</c:v>
                </c:pt>
                <c:pt idx="5">
                  <c:v>3</c:v>
                </c:pt>
                <c:pt idx="6">
                  <c:v>4</c:v>
                </c:pt>
                <c:pt idx="7">
                  <c:v>7</c:v>
                </c:pt>
                <c:pt idx="8">
                  <c:v>4</c:v>
                </c:pt>
                <c:pt idx="9">
                  <c:v>1</c:v>
                </c:pt>
                <c:pt idx="10">
                  <c:v>3</c:v>
                </c:pt>
                <c:pt idx="11">
                  <c:v>5</c:v>
                </c:pt>
                <c:pt idx="12">
                  <c:v>4</c:v>
                </c:pt>
                <c:pt idx="13">
                  <c:v>4</c:v>
                </c:pt>
                <c:pt idx="14">
                  <c:v>1</c:v>
                </c:pt>
                <c:pt idx="15">
                  <c:v>3</c:v>
                </c:pt>
              </c:numCache>
            </c:numRef>
          </c:val>
        </c:ser>
        <c:ser>
          <c:idx val="1"/>
          <c:order val="1"/>
          <c:tx>
            <c:strRef>
              <c:f>'[Semana 26 Control de Audiencias 05 al 09 de Agosto 2019.xlsx]JUZGADOS'!$D$1</c:f>
              <c:strCache>
                <c:ptCount val="1"/>
                <c:pt idx="0">
                  <c:v>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'[Semana 26 Control de Audiencias 05 al 09 de Agosto 2019.xlsx]JUZGADOS'!$B$2:$B$17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</c:v>
                </c:pt>
                <c:pt idx="13">
                  <c:v>Juzgado Penal de Garantias Delitos Economicos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'[Semana 26 Control de Audiencias 05 al 09 de Agosto 2019.xlsx]JUZGADOS'!$D$2:$D$17</c:f>
              <c:numCache>
                <c:formatCode>General</c:formatCode>
                <c:ptCount val="16"/>
                <c:pt idx="0">
                  <c:v>7</c:v>
                </c:pt>
                <c:pt idx="1">
                  <c:v>4</c:v>
                </c:pt>
                <c:pt idx="2">
                  <c:v>0</c:v>
                </c:pt>
                <c:pt idx="3">
                  <c:v>0</c:v>
                </c:pt>
                <c:pt idx="4">
                  <c:v>9</c:v>
                </c:pt>
                <c:pt idx="5">
                  <c:v>1</c:v>
                </c:pt>
                <c:pt idx="6">
                  <c:v>7</c:v>
                </c:pt>
                <c:pt idx="7">
                  <c:v>5</c:v>
                </c:pt>
                <c:pt idx="8">
                  <c:v>6</c:v>
                </c:pt>
                <c:pt idx="9">
                  <c:v>3</c:v>
                </c:pt>
                <c:pt idx="10">
                  <c:v>7</c:v>
                </c:pt>
                <c:pt idx="11">
                  <c:v>5</c:v>
                </c:pt>
                <c:pt idx="12">
                  <c:v>6</c:v>
                </c:pt>
                <c:pt idx="13">
                  <c:v>2</c:v>
                </c:pt>
                <c:pt idx="14">
                  <c:v>6</c:v>
                </c:pt>
                <c:pt idx="15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60558560"/>
        <c:axId val="260558952"/>
        <c:axId val="0"/>
      </c:bar3DChart>
      <c:catAx>
        <c:axId val="260558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260558952"/>
        <c:crosses val="autoZero"/>
        <c:auto val="1"/>
        <c:lblAlgn val="ctr"/>
        <c:lblOffset val="100"/>
        <c:noMultiLvlLbl val="0"/>
      </c:catAx>
      <c:valAx>
        <c:axId val="260558952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60558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071411021217896"/>
          <c:y val="8.6847231865060409E-2"/>
          <c:w val="0.17475746178857132"/>
          <c:h val="3.58282822321885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8/14/2019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01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8/14/2019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183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8/14/2019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31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8/14/2019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246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8/14/2019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6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8/14/2019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4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8/14/2019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64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8/14/2019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106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8/14/2019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84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8/14/2019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61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8/14/2019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26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117CE-A70D-466B-A13F-23A5FDB69223}" type="datetimeFigureOut">
              <a:rPr lang="en-US" smtClean="0"/>
              <a:pPr/>
              <a:t>8/14/2019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38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81" t="32557" b="32576"/>
          <a:stretch/>
        </p:blipFill>
        <p:spPr>
          <a:xfrm>
            <a:off x="1293340" y="453081"/>
            <a:ext cx="9947332" cy="34004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CuadroTexto 2"/>
          <p:cNvSpPr txBox="1"/>
          <p:nvPr/>
        </p:nvSpPr>
        <p:spPr>
          <a:xfrm>
            <a:off x="2624466" y="5442755"/>
            <a:ext cx="9439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 smtClean="0">
                <a:solidFill>
                  <a:schemeClr val="bg1"/>
                </a:solidFill>
                <a:latin typeface="Apple Chancery" panose="03020702040506060504" pitchFamily="66" charset="0"/>
              </a:rPr>
              <a:t> </a:t>
            </a:r>
            <a:endParaRPr lang="es-PY" sz="3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705232" y="3409512"/>
            <a:ext cx="953544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2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sp>
        <p:nvSpPr>
          <p:cNvPr id="7" name="Título 3"/>
          <p:cNvSpPr txBox="1">
            <a:spLocks/>
          </p:cNvSpPr>
          <p:nvPr/>
        </p:nvSpPr>
        <p:spPr>
          <a:xfrm>
            <a:off x="1293340" y="4311980"/>
            <a:ext cx="9947332" cy="1897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ESTADÍSTICAS DE AUDIENCIAS </a:t>
            </a:r>
          </a:p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PRELIMINARES</a:t>
            </a:r>
            <a: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PY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del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al 9 </a:t>
            </a:r>
            <a:r>
              <a:rPr lang="es-PY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Agosto </a:t>
            </a:r>
            <a:r>
              <a:rPr lang="es-PY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2019</a:t>
            </a:r>
            <a:endParaRPr lang="en-US" sz="33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04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920214" y="1473125"/>
            <a:ext cx="9144000" cy="1992028"/>
          </a:xfrm>
        </p:spPr>
        <p:txBody>
          <a:bodyPr>
            <a:noAutofit/>
          </a:bodyPr>
          <a:lstStyle/>
          <a:p>
            <a:r>
              <a:rPr lang="es-MX" sz="5200" b="1" i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JUZGADOS PENALES DE GARANTÍAS DE LA CAPITAL</a:t>
            </a:r>
            <a:endParaRPr lang="en-US" sz="5200" b="1" i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949518" y="3282088"/>
            <a:ext cx="9144000" cy="1420227"/>
          </a:xfrm>
        </p:spPr>
        <p:txBody>
          <a:bodyPr>
            <a:normAutofit/>
          </a:bodyPr>
          <a:lstStyle/>
          <a:p>
            <a:endParaRPr lang="es-MX" sz="4000" dirty="0" smtClean="0"/>
          </a:p>
          <a:p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</a:t>
            </a:r>
            <a:r>
              <a:rPr lang="es-MX" sz="3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AUDIENCIAS </a:t>
            </a:r>
            <a:endParaRPr lang="en-US" sz="3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80887"/>
            <a:ext cx="12011301" cy="170167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ítulo 3"/>
          <p:cNvSpPr txBox="1">
            <a:spLocks/>
          </p:cNvSpPr>
          <p:nvPr/>
        </p:nvSpPr>
        <p:spPr>
          <a:xfrm>
            <a:off x="1667691" y="5384093"/>
            <a:ext cx="9144000" cy="1110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6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 el marco del Acuerdo de Solución Amistosa </a:t>
            </a:r>
          </a:p>
          <a:p>
            <a:r>
              <a:rPr lang="es-MX" sz="26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Jorge Patiño Palacios – C.I.D.H.</a:t>
            </a:r>
            <a:endParaRPr lang="en-US" sz="26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Rectángulo 22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9003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614338" y="1654175"/>
            <a:ext cx="9250704" cy="1096100"/>
          </a:xfrm>
        </p:spPr>
        <p:txBody>
          <a:bodyPr>
            <a:normAutofit fontScale="90000"/>
          </a:bodyPr>
          <a:lstStyle/>
          <a:p>
            <a:r>
              <a:rPr lang="es-PY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de Audiencias Programadas</a:t>
            </a: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del </a:t>
            </a: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al 9 </a:t>
            </a: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Agosto de 2019 </a:t>
            </a:r>
            <a:b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PY" sz="27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Sostenibilidad de la base de datos)</a:t>
            </a:r>
            <a:endParaRPr lang="en-US" sz="3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97362"/>
            <a:ext cx="12011301" cy="145454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900883"/>
              </p:ext>
            </p:extLst>
          </p:nvPr>
        </p:nvGraphicFramePr>
        <p:xfrm>
          <a:off x="1413409" y="2992510"/>
          <a:ext cx="9652561" cy="31496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900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19090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226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0916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COMPARATIVO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Realizadas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Suspendidas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2722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 ANTERIOR</a:t>
                      </a:r>
                    </a:p>
                    <a:p>
                      <a:pPr lvl="2" algn="l" rtl="0" fontAlgn="ctr"/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(29 de Julio al 2 de Agosto)</a:t>
                      </a:r>
                      <a:endParaRPr lang="es-PY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66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2722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50 %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50 %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8432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 ACTUAL</a:t>
                      </a:r>
                    </a:p>
                    <a:p>
                      <a:pPr lvl="2" algn="l" rtl="0" fontAlgn="ctr"/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(5 al 9 </a:t>
                      </a:r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Agosto)</a:t>
                      </a:r>
                      <a:endParaRPr lang="es-PY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</a:t>
                      </a:r>
                      <a:endParaRPr lang="es-PY" sz="1800" b="1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34142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50 %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50 %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1" name="Rectángulo 20"/>
          <p:cNvSpPr/>
          <p:nvPr/>
        </p:nvSpPr>
        <p:spPr>
          <a:xfrm>
            <a:off x="10882" y="6511862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ángulo 22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375906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83357"/>
            <a:ext cx="12011301" cy="170125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ángulo 19"/>
          <p:cNvSpPr/>
          <p:nvPr/>
        </p:nvSpPr>
        <p:spPr>
          <a:xfrm>
            <a:off x="10881" y="6511863"/>
            <a:ext cx="169818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ángulo 24"/>
          <p:cNvSpPr/>
          <p:nvPr/>
        </p:nvSpPr>
        <p:spPr>
          <a:xfrm>
            <a:off x="2622552" y="184559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graphicFrame>
        <p:nvGraphicFramePr>
          <p:cNvPr id="21" name="Gráfico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9120426"/>
              </p:ext>
            </p:extLst>
          </p:nvPr>
        </p:nvGraphicFramePr>
        <p:xfrm>
          <a:off x="491590" y="762310"/>
          <a:ext cx="11389518" cy="5981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8084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83358"/>
            <a:ext cx="12011301" cy="16847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1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5803591"/>
              </p:ext>
            </p:extLst>
          </p:nvPr>
        </p:nvGraphicFramePr>
        <p:xfrm>
          <a:off x="287382" y="917852"/>
          <a:ext cx="11904618" cy="5722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3641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682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02239">
                <a:tc>
                  <a:txBody>
                    <a:bodyPr/>
                    <a:lstStyle/>
                    <a:p>
                      <a:r>
                        <a:rPr lang="es-PY" sz="3000" dirty="0" smtClean="0"/>
                        <a:t>Motivos de suspensión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3000" dirty="0" smtClean="0"/>
                        <a:t>Semana actual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Incomparecencia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  <a:endParaRPr lang="es-PY" sz="2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Pedidos de Suspensión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Falta </a:t>
                      </a:r>
                      <a:r>
                        <a:rPr lang="es-PY" sz="2800" baseline="0" dirty="0" smtClean="0"/>
                        <a:t>de notificación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Falta de traslado</a:t>
                      </a:r>
                      <a:r>
                        <a:rPr lang="es-PY" sz="2800" baseline="0" dirty="0" smtClean="0"/>
                        <a:t> de penitenciaria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s-PY" sz="2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Planteos procesales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500849">
                <a:tc>
                  <a:txBody>
                    <a:bodyPr/>
                    <a:lstStyle/>
                    <a:p>
                      <a:endParaRPr lang="es-PY" sz="700" dirty="0" smtClean="0"/>
                    </a:p>
                    <a:p>
                      <a:r>
                        <a:rPr lang="es-PY" sz="2800" dirty="0" smtClean="0"/>
                        <a:t>Renuncia/ Cambio de la Defensa</a:t>
                      </a:r>
                      <a:r>
                        <a:rPr lang="es-PY" sz="2800" baseline="0" dirty="0" smtClean="0"/>
                        <a:t> </a:t>
                      </a:r>
                    </a:p>
                    <a:p>
                      <a:endParaRPr lang="es-PY" sz="2800" baseline="0" dirty="0" smtClean="0"/>
                    </a:p>
                    <a:p>
                      <a:pPr algn="ctr"/>
                      <a:r>
                        <a:rPr lang="es-PY" sz="3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2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  <a:p>
                      <a:pPr algn="ctr"/>
                      <a:endParaRPr lang="es-PY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PY" sz="2800" b="1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s-PY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cxnSp>
        <p:nvCxnSpPr>
          <p:cNvPr id="24" name="Conector recto 23"/>
          <p:cNvCxnSpPr/>
          <p:nvPr/>
        </p:nvCxnSpPr>
        <p:spPr>
          <a:xfrm flipV="1">
            <a:off x="287382" y="5875065"/>
            <a:ext cx="11904618" cy="32952"/>
          </a:xfrm>
          <a:prstGeom prst="line">
            <a:avLst/>
          </a:prstGeom>
          <a:ln w="222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ángulo 24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198324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75120"/>
            <a:ext cx="12011301" cy="18288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87382" y="1009322"/>
            <a:ext cx="11904618" cy="6386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2900" b="1" i="1" dirty="0" smtClean="0">
                <a:solidFill>
                  <a:srgbClr val="4B697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Motivos de Suspensión de Audiencias Preliminares Imputables a:</a:t>
            </a:r>
            <a:endParaRPr lang="es-PY" sz="2900" b="1" i="1" dirty="0">
              <a:solidFill>
                <a:srgbClr val="4B697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788767"/>
              </p:ext>
            </p:extLst>
          </p:nvPr>
        </p:nvGraphicFramePr>
        <p:xfrm>
          <a:off x="606256" y="2085850"/>
          <a:ext cx="11160186" cy="3929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6946"/>
                <a:gridCol w="1242397"/>
                <a:gridCol w="1095632"/>
                <a:gridCol w="1169773"/>
                <a:gridCol w="1095632"/>
                <a:gridCol w="1202725"/>
                <a:gridCol w="1977081"/>
              </a:tblGrid>
              <a:tr h="118696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400" u="none" strike="noStrike" dirty="0" smtClean="0">
                          <a:effectLst/>
                        </a:rPr>
                        <a:t>Motivos</a:t>
                      </a:r>
                      <a:r>
                        <a:rPr lang="es-PY" sz="2400" u="none" strike="noStrike" baseline="0" dirty="0" smtClean="0">
                          <a:effectLst/>
                        </a:rPr>
                        <a:t> de suspensión</a:t>
                      </a:r>
                      <a:r>
                        <a:rPr lang="es-PY" sz="2400" u="none" strike="noStrike" dirty="0" smtClean="0">
                          <a:effectLst/>
                        </a:rPr>
                        <a:t> imputables a:</a:t>
                      </a:r>
                      <a:endParaRPr lang="es-PY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Ministerio Público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Defensoría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Defensa Privada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Imputado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Otros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Semana </a:t>
                      </a:r>
                      <a:r>
                        <a:rPr lang="es-PY" sz="1500" u="none" strike="noStrike" dirty="0">
                          <a:effectLst/>
                        </a:rPr>
                        <a:t>actual </a:t>
                      </a:r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</a:tr>
              <a:tr h="971351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Incomparecencia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</a:tr>
              <a:tr h="856735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Pedidos de Suspensión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</a:tr>
              <a:tr h="9144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Planteos procesales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1" name="Rectángulo 20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6631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75120"/>
            <a:ext cx="12011301" cy="18288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53951" y="102633"/>
            <a:ext cx="8052318" cy="666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4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6" name="Tabl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688295"/>
              </p:ext>
            </p:extLst>
          </p:nvPr>
        </p:nvGraphicFramePr>
        <p:xfrm>
          <a:off x="757881" y="980299"/>
          <a:ext cx="10865707" cy="5569797"/>
        </p:xfrm>
        <a:graphic>
          <a:graphicData uri="http://schemas.openxmlformats.org/drawingml/2006/table">
            <a:tbl>
              <a:tblPr/>
              <a:tblGrid>
                <a:gridCol w="513235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462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4626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4082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32194">
                <a:tc>
                  <a:txBody>
                    <a:bodyPr/>
                    <a:lstStyle/>
                    <a:p>
                      <a:pPr algn="ctr" fontAlgn="b"/>
                      <a:r>
                        <a:rPr lang="es-PY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Juzgados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Realizadas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Suspendidas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Delitos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Económicos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1er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9143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2do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9143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Y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9143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DE AUDIENCIAS EN LA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SEMANA  (del 22 al 26 de Julio)</a:t>
                      </a:r>
                      <a:endParaRPr lang="es-PY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1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-8400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75120"/>
            <a:ext cx="12011301" cy="18288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53951" y="102633"/>
            <a:ext cx="8052318" cy="666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4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1" name="Gráfico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8650400"/>
              </p:ext>
            </p:extLst>
          </p:nvPr>
        </p:nvGraphicFramePr>
        <p:xfrm>
          <a:off x="234041" y="756047"/>
          <a:ext cx="12011300" cy="6073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6478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8603</TotalTime>
  <Words>394</Words>
  <Application>Microsoft Office PowerPoint</Application>
  <PresentationFormat>Panorámica</PresentationFormat>
  <Paragraphs>166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Apple Chancery</vt:lpstr>
      <vt:lpstr>Arial</vt:lpstr>
      <vt:lpstr>Calibri</vt:lpstr>
      <vt:lpstr>Calibri Light</vt:lpstr>
      <vt:lpstr>Tema de Office</vt:lpstr>
      <vt:lpstr>Presentación de PowerPoint</vt:lpstr>
      <vt:lpstr>JUZGADOS PENALES DE GARANTÍAS DE LA CAPITAL</vt:lpstr>
      <vt:lpstr>Seguimiento de Audiencias Programadas   Semana del 5 al 9 de Agosto de 2019   (Sostenibilidad de la base de datos)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David Ortiz Mendez</dc:creator>
  <cp:lastModifiedBy>Orlando Rubens Martinez</cp:lastModifiedBy>
  <cp:revision>532</cp:revision>
  <cp:lastPrinted>2019-06-12T17:00:27Z</cp:lastPrinted>
  <dcterms:created xsi:type="dcterms:W3CDTF">2016-03-12T00:22:24Z</dcterms:created>
  <dcterms:modified xsi:type="dcterms:W3CDTF">2019-08-14T14:22:50Z</dcterms:modified>
</cp:coreProperties>
</file>