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6" r:id="rId3"/>
    <p:sldId id="281" r:id="rId4"/>
    <p:sldId id="277" r:id="rId5"/>
    <p:sldId id="285" r:id="rId6"/>
    <p:sldId id="278" r:id="rId7"/>
    <p:sldId id="286" r:id="rId8"/>
    <p:sldId id="280" r:id="rId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69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4660" autoAdjust="0"/>
  </p:normalViewPr>
  <p:slideViewPr>
    <p:cSldViewPr snapToGrid="0">
      <p:cViewPr>
        <p:scale>
          <a:sx n="100" d="100"/>
          <a:sy n="100" d="100"/>
        </p:scale>
        <p:origin x="936" y="4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os_vera\Desktop\Mis%20documentos%20Seguimiento%202026\Audiencia_Preliminar_2026\Audiencias_Preliminares_31%20de%20agosto%20al%204%20de%20setiembre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s_vera\Desktop\Mis%20documentos%20Seguimiento%202026\Audiencia_Preliminar_2026\Audiencias_Preliminares_31%20de%20agosto%20al%204%20de%20setiembr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1179180041864572E-4"/>
          <c:y val="0.12936935480090136"/>
          <c:w val="0.9991880870192672"/>
          <c:h val="0.7953854502364419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'Grafico Comparativo'!$B$3</c:f>
              <c:strCache>
                <c:ptCount val="1"/>
                <c:pt idx="0">
                  <c:v>AUDIENCIAS REALIZADAS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4180955302622329E-2"/>
                  <c:y val="-5.1633618075707655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b="1"/>
                    </a:pPr>
                    <a:fld id="{4C97CAA9-768E-42EB-8F58-19E3F1713F19}" type="VALUE">
                      <a:rPr lang="en-US" b="1"/>
                      <a:pPr>
                        <a:defRPr b="1"/>
                      </a:pPr>
                      <a:t>[VALOR]</a:t>
                    </a:fld>
                    <a:endParaRPr lang="en-US" b="1"/>
                  </a:p>
                  <a:p>
                    <a:pPr>
                      <a:defRPr b="1"/>
                    </a:pPr>
                    <a:r>
                      <a:rPr lang="en-US" b="1"/>
                      <a:t>  65%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394647733106805E-2"/>
                      <c:h val="8.012390518766342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045-48E6-9667-A9F589506B60}"/>
                </c:ext>
              </c:extLst>
            </c:dLbl>
            <c:dLbl>
              <c:idx val="1"/>
              <c:layout>
                <c:manualLayout>
                  <c:x val="3.9004650363764055E-2"/>
                  <c:y val="-5.1432209430513305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b="1"/>
                    </a:pPr>
                    <a:fld id="{F71EA5B4-6986-4D1F-8A0E-BD2DDB22BF28}" type="VALUE">
                      <a:rPr lang="en-US" b="1"/>
                      <a:pPr>
                        <a:defRPr b="1"/>
                      </a:pPr>
                      <a:t>[VALOR]</a:t>
                    </a:fld>
                    <a:endParaRPr lang="en-US" b="1"/>
                  </a:p>
                  <a:p>
                    <a:pPr>
                      <a:defRPr b="1"/>
                    </a:pPr>
                    <a:r>
                      <a:rPr lang="en-US" b="1"/>
                      <a:t>   58%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7360110704251999E-2"/>
                      <c:h val="6.287456458178868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045-48E6-9667-A9F589506B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'Grafico Comparativo'!$A$4:$A$5</c:f>
              <c:strCache>
                <c:ptCount val="2"/>
                <c:pt idx="0">
                  <c:v>Del 24 al 28 de agosto 2026</c:v>
                </c:pt>
                <c:pt idx="1">
                  <c:v>Del 31 de agosto al 4 de setiembre 2026</c:v>
                </c:pt>
              </c:strCache>
            </c:strRef>
          </c:cat>
          <c:val>
            <c:numRef>
              <c:f>'Grafico Comparativo'!$B$4:$B$5</c:f>
              <c:numCache>
                <c:formatCode>General</c:formatCode>
                <c:ptCount val="2"/>
                <c:pt idx="0">
                  <c:v>89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45-48E6-9667-A9F589506B60}"/>
            </c:ext>
          </c:extLst>
        </c:ser>
        <c:ser>
          <c:idx val="1"/>
          <c:order val="1"/>
          <c:tx>
            <c:strRef>
              <c:f>'Grafico Comparativo'!$D$3</c:f>
              <c:strCache>
                <c:ptCount val="1"/>
                <c:pt idx="0">
                  <c:v>AUDIENCIAS SUSPENDIDAS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4374989928961458E-2"/>
                  <c:y val="-5.3773072308468062E-2"/>
                </c:manualLayout>
              </c:layout>
              <c:tx>
                <c:rich>
                  <a:bodyPr/>
                  <a:lstStyle/>
                  <a:p>
                    <a:fld id="{95460056-FA14-46E5-8383-8C3A8E23A9A7}" type="VALUE">
                      <a:rPr lang="en-US"/>
                      <a:pPr/>
                      <a:t>[VALOR]</a:t>
                    </a:fld>
                    <a:endParaRPr lang="en-US"/>
                  </a:p>
                  <a:p>
                    <a:r>
                      <a:rPr lang="en-US"/>
                      <a:t>   35%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045-48E6-9667-A9F589506B60}"/>
                </c:ext>
              </c:extLst>
            </c:dLbl>
            <c:dLbl>
              <c:idx val="1"/>
              <c:layout>
                <c:manualLayout>
                  <c:x val="3.5290703933886197E-2"/>
                  <c:y val="-5.7923562245568876E-2"/>
                </c:manualLayout>
              </c:layout>
              <c:tx>
                <c:rich>
                  <a:bodyPr/>
                  <a:lstStyle/>
                  <a:p>
                    <a:fld id="{2AC3BA76-6D28-4C0B-AD15-53E14AF1AEC4}" type="VALUE">
                      <a:rPr lang="en-US"/>
                      <a:pPr/>
                      <a:t>[VALOR]</a:t>
                    </a:fld>
                    <a:endParaRPr lang="en-US"/>
                  </a:p>
                  <a:p>
                    <a:r>
                      <a:rPr lang="en-US"/>
                      <a:t>   42%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045-48E6-9667-A9F589506B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'Grafico Comparativo'!$A$4:$A$5</c:f>
              <c:strCache>
                <c:ptCount val="2"/>
                <c:pt idx="0">
                  <c:v>Del 24 al 28 de agosto 2026</c:v>
                </c:pt>
                <c:pt idx="1">
                  <c:v>Del 31 de agosto al 4 de setiembre 2026</c:v>
                </c:pt>
              </c:strCache>
            </c:strRef>
          </c:cat>
          <c:val>
            <c:numRef>
              <c:f>'Grafico Comparativo'!$D$4:$D$5</c:f>
              <c:numCache>
                <c:formatCode>General</c:formatCode>
                <c:ptCount val="2"/>
                <c:pt idx="0">
                  <c:v>47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045-48E6-9667-A9F589506B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21307040"/>
        <c:axId val="-121300512"/>
        <c:axId val="0"/>
      </c:bar3DChart>
      <c:catAx>
        <c:axId val="-12130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-121300512"/>
        <c:crosses val="autoZero"/>
        <c:auto val="1"/>
        <c:lblAlgn val="ctr"/>
        <c:lblOffset val="100"/>
        <c:noMultiLvlLbl val="0"/>
      </c:catAx>
      <c:valAx>
        <c:axId val="-1213005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12130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097416988594924"/>
          <c:y val="9.1279856472187768E-2"/>
          <c:w val="0.3603698622350609"/>
          <c:h val="4.41413744504683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9525" cap="flat" cmpd="sng" algn="ctr">
      <a:noFill/>
      <a:round/>
    </a:ln>
    <a:effectLst/>
  </c:spPr>
  <c:txPr>
    <a:bodyPr/>
    <a:lstStyle/>
    <a:p>
      <a:pPr>
        <a:defRPr/>
      </a:pPr>
      <a:endParaRPr lang="es-MX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 sz="2200" b="1" dirty="0"/>
              <a:t>COMPARATIVO DE AUDIENCIAS PRELIMINARES POR JUZGADOS</a:t>
            </a:r>
          </a:p>
        </c:rich>
      </c:tx>
      <c:layout>
        <c:manualLayout>
          <c:xMode val="edge"/>
          <c:yMode val="edge"/>
          <c:x val="0.19493579354788332"/>
          <c:y val="6.77878988432865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598427460500939E-3"/>
          <c:y val="0.15597449965876636"/>
          <c:w val="0.9520806465268844"/>
          <c:h val="0.7953854502364419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JUZGADOS!$C$9</c:f>
              <c:strCache>
                <c:ptCount val="1"/>
                <c:pt idx="0">
                  <c:v>Realizadas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JUZGADOS!$B$10:$B$28</c:f>
              <c:strCache>
                <c:ptCount val="19"/>
                <c:pt idx="0">
                  <c:v>Juzgado Penal de Garantias N° 1</c:v>
                </c:pt>
                <c:pt idx="1">
                  <c:v>Juzgado Penal de Garantias N° 2</c:v>
                </c:pt>
                <c:pt idx="2">
                  <c:v>Juzgado Penal de Garantias N° 3</c:v>
                </c:pt>
                <c:pt idx="3">
                  <c:v>Juzgado Penal de Garantias N° 4</c:v>
                </c:pt>
                <c:pt idx="4">
                  <c:v>Juzgado Penal de Garantias N° 5</c:v>
                </c:pt>
                <c:pt idx="5">
                  <c:v>Juzgado Penal de Garantias N° 6</c:v>
                </c:pt>
                <c:pt idx="6">
                  <c:v>Juzgado Penal de Garantias N° 7</c:v>
                </c:pt>
                <c:pt idx="7">
                  <c:v>Juzgado Penal de Garantias N° 8</c:v>
                </c:pt>
                <c:pt idx="8">
                  <c:v>Juzgado Penal de Garantias N° 9</c:v>
                </c:pt>
                <c:pt idx="9">
                  <c:v>Juzgado Penal de Garantias N° 10</c:v>
                </c:pt>
                <c:pt idx="10">
                  <c:v>Juzgado Penal de Garantias N° 11</c:v>
                </c:pt>
                <c:pt idx="11">
                  <c:v>Juzgado Penal de Garantias N° 12</c:v>
                </c:pt>
                <c:pt idx="12">
                  <c:v>Juzgado Penal de Garantias Delitos Economicos N° 1</c:v>
                </c:pt>
                <c:pt idx="13">
                  <c:v>Juzgado Penal de Garantias Delitos Economicos N° 2</c:v>
                </c:pt>
                <c:pt idx="14">
                  <c:v>Juzgado Penal de la Adolescencia N° 1</c:v>
                </c:pt>
                <c:pt idx="15">
                  <c:v>Juzgado Penal de la Adolescencia N° 2</c:v>
                </c:pt>
                <c:pt idx="16">
                  <c:v>juzgado Penal Espec. Crimen Organizado N° 1</c:v>
                </c:pt>
                <c:pt idx="17">
                  <c:v>juzgado Penal Espec. Crimen Organizado N° 2</c:v>
                </c:pt>
                <c:pt idx="18">
                  <c:v>juzgado Penal Espec. Crimen Organizado N° 3</c:v>
                </c:pt>
              </c:strCache>
            </c:strRef>
          </c:cat>
          <c:val>
            <c:numRef>
              <c:f>JUZGADOS!$C$10:$C$28</c:f>
              <c:numCache>
                <c:formatCode>General</c:formatCode>
                <c:ptCount val="19"/>
                <c:pt idx="0">
                  <c:v>5</c:v>
                </c:pt>
                <c:pt idx="1">
                  <c:v>1</c:v>
                </c:pt>
                <c:pt idx="2">
                  <c:v>4</c:v>
                </c:pt>
                <c:pt idx="3">
                  <c:v>8</c:v>
                </c:pt>
                <c:pt idx="4">
                  <c:v>8</c:v>
                </c:pt>
                <c:pt idx="5">
                  <c:v>0</c:v>
                </c:pt>
                <c:pt idx="6">
                  <c:v>6</c:v>
                </c:pt>
                <c:pt idx="7">
                  <c:v>9</c:v>
                </c:pt>
                <c:pt idx="8">
                  <c:v>8</c:v>
                </c:pt>
                <c:pt idx="9">
                  <c:v>6</c:v>
                </c:pt>
                <c:pt idx="10">
                  <c:v>7</c:v>
                </c:pt>
                <c:pt idx="11">
                  <c:v>3</c:v>
                </c:pt>
                <c:pt idx="12">
                  <c:v>2</c:v>
                </c:pt>
                <c:pt idx="13">
                  <c:v>0</c:v>
                </c:pt>
                <c:pt idx="14">
                  <c:v>2</c:v>
                </c:pt>
                <c:pt idx="15">
                  <c:v>0</c:v>
                </c:pt>
                <c:pt idx="16">
                  <c:v>1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27-489B-B1A5-8B4BB43AA9FF}"/>
            </c:ext>
          </c:extLst>
        </c:ser>
        <c:ser>
          <c:idx val="1"/>
          <c:order val="1"/>
          <c:tx>
            <c:strRef>
              <c:f>JUZGADOS!$D$9</c:f>
              <c:strCache>
                <c:ptCount val="1"/>
                <c:pt idx="0">
                  <c:v>Suspendidas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JUZGADOS!$B$10:$B$28</c:f>
              <c:strCache>
                <c:ptCount val="19"/>
                <c:pt idx="0">
                  <c:v>Juzgado Penal de Garantias N° 1</c:v>
                </c:pt>
                <c:pt idx="1">
                  <c:v>Juzgado Penal de Garantias N° 2</c:v>
                </c:pt>
                <c:pt idx="2">
                  <c:v>Juzgado Penal de Garantias N° 3</c:v>
                </c:pt>
                <c:pt idx="3">
                  <c:v>Juzgado Penal de Garantias N° 4</c:v>
                </c:pt>
                <c:pt idx="4">
                  <c:v>Juzgado Penal de Garantias N° 5</c:v>
                </c:pt>
                <c:pt idx="5">
                  <c:v>Juzgado Penal de Garantias N° 6</c:v>
                </c:pt>
                <c:pt idx="6">
                  <c:v>Juzgado Penal de Garantias N° 7</c:v>
                </c:pt>
                <c:pt idx="7">
                  <c:v>Juzgado Penal de Garantias N° 8</c:v>
                </c:pt>
                <c:pt idx="8">
                  <c:v>Juzgado Penal de Garantias N° 9</c:v>
                </c:pt>
                <c:pt idx="9">
                  <c:v>Juzgado Penal de Garantias N° 10</c:v>
                </c:pt>
                <c:pt idx="10">
                  <c:v>Juzgado Penal de Garantias N° 11</c:v>
                </c:pt>
                <c:pt idx="11">
                  <c:v>Juzgado Penal de Garantias N° 12</c:v>
                </c:pt>
                <c:pt idx="12">
                  <c:v>Juzgado Penal de Garantias Delitos Economicos N° 1</c:v>
                </c:pt>
                <c:pt idx="13">
                  <c:v>Juzgado Penal de Garantias Delitos Economicos N° 2</c:v>
                </c:pt>
                <c:pt idx="14">
                  <c:v>Juzgado Penal de la Adolescencia N° 1</c:v>
                </c:pt>
                <c:pt idx="15">
                  <c:v>Juzgado Penal de la Adolescencia N° 2</c:v>
                </c:pt>
                <c:pt idx="16">
                  <c:v>juzgado Penal Espec. Crimen Organizado N° 1</c:v>
                </c:pt>
                <c:pt idx="17">
                  <c:v>juzgado Penal Espec. Crimen Organizado N° 2</c:v>
                </c:pt>
                <c:pt idx="18">
                  <c:v>juzgado Penal Espec. Crimen Organizado N° 3</c:v>
                </c:pt>
              </c:strCache>
            </c:strRef>
          </c:cat>
          <c:val>
            <c:numRef>
              <c:f>JUZGADOS!$D$10:$D$28</c:f>
              <c:numCache>
                <c:formatCode>General</c:formatCode>
                <c:ptCount val="19"/>
                <c:pt idx="0">
                  <c:v>3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4</c:v>
                </c:pt>
                <c:pt idx="7">
                  <c:v>2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6</c:v>
                </c:pt>
                <c:pt idx="12">
                  <c:v>1</c:v>
                </c:pt>
                <c:pt idx="13">
                  <c:v>4</c:v>
                </c:pt>
                <c:pt idx="14">
                  <c:v>1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27-489B-B1A5-8B4BB43AA9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489234096"/>
        <c:axId val="-489232464"/>
        <c:axId val="0"/>
      </c:bar3DChart>
      <c:catAx>
        <c:axId val="-489234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-489232464"/>
        <c:crosses val="autoZero"/>
        <c:auto val="1"/>
        <c:lblAlgn val="ctr"/>
        <c:lblOffset val="100"/>
        <c:noMultiLvlLbl val="0"/>
      </c:catAx>
      <c:valAx>
        <c:axId val="-48923246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489234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179793403854453"/>
          <c:y val="0.12879301865703191"/>
          <c:w val="0.17646932414698163"/>
          <c:h val="4.22143026554505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2.94903E-17</cdr:x>
      <cdr:y>0.01322</cdr:y>
    </cdr:from>
    <cdr:to>
      <cdr:x>1</cdr:x>
      <cdr:y>0.10337</cdr:y>
    </cdr:to>
    <cdr:sp macro="" textlink="">
      <cdr:nvSpPr>
        <cdr:cNvPr id="2" name="1 Título"/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50800" y="77812"/>
          <a:ext cx="11153106" cy="5307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b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PY" sz="3200" b="1" i="1" dirty="0" smtClean="0">
              <a:solidFill>
                <a:srgbClr val="4B697F"/>
              </a:solidFill>
              <a:ea typeface="+mn-ea"/>
              <a:cs typeface="Arial" panose="020B0604020202020204" pitchFamily="34" charset="0"/>
            </a:rPr>
            <a:t>Comparativo de las Audiencias Preliminares Suspendidas </a:t>
          </a:r>
          <a:endParaRPr lang="es-PY" sz="3200" b="1" i="1" dirty="0">
            <a:solidFill>
              <a:srgbClr val="4B697F"/>
            </a:solidFill>
            <a:ea typeface="+mn-ea"/>
            <a:cs typeface="Arial" panose="020B0604020202020204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17CE-A70D-466B-A13F-23A5FDB69223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33D03-E606-4A6B-A335-279C5E9A9ED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17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17CE-A70D-466B-A13F-23A5FDB69223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33D03-E606-4A6B-A335-279C5E9A9ED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183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17CE-A70D-466B-A13F-23A5FDB69223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33D03-E606-4A6B-A335-279C5E9A9ED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314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17CE-A70D-466B-A13F-23A5FDB69223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33D03-E606-4A6B-A335-279C5E9A9ED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246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17CE-A70D-466B-A13F-23A5FDB69223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33D03-E606-4A6B-A335-279C5E9A9ED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096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17CE-A70D-466B-A13F-23A5FDB69223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33D03-E606-4A6B-A335-279C5E9A9ED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343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17CE-A70D-466B-A13F-23A5FDB69223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33D03-E606-4A6B-A335-279C5E9A9ED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644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17CE-A70D-466B-A13F-23A5FDB69223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33D03-E606-4A6B-A335-279C5E9A9ED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106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17CE-A70D-466B-A13F-23A5FDB69223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33D03-E606-4A6B-A335-279C5E9A9ED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84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17CE-A70D-466B-A13F-23A5FDB69223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33D03-E606-4A6B-A335-279C5E9A9ED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61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17CE-A70D-466B-A13F-23A5FDB69223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33D03-E606-4A6B-A335-279C5E9A9ED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26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117CE-A70D-466B-A13F-23A5FDB69223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33D03-E606-4A6B-A335-279C5E9A9ED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381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81" t="36149" r="-1" b="32576"/>
          <a:stretch/>
        </p:blipFill>
        <p:spPr>
          <a:xfrm>
            <a:off x="640724" y="500932"/>
            <a:ext cx="10945215" cy="3964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CuadroTexto 2"/>
          <p:cNvSpPr txBox="1"/>
          <p:nvPr/>
        </p:nvSpPr>
        <p:spPr>
          <a:xfrm>
            <a:off x="2624466" y="5442755"/>
            <a:ext cx="9439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 smtClean="0">
                <a:solidFill>
                  <a:schemeClr val="bg1"/>
                </a:solidFill>
                <a:latin typeface="Apple Chancery" panose="03020702040506060504" pitchFamily="66" charset="0"/>
              </a:rPr>
              <a:t> </a:t>
            </a:r>
            <a:endParaRPr lang="es-PY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458686" y="3873094"/>
            <a:ext cx="953544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200" b="1" i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DIRECCIÓN </a:t>
            </a:r>
            <a:r>
              <a:rPr lang="es-MX" sz="2200" b="1" i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s-MX" sz="2200" b="1" i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AUDITORIA DE GESTIÓN JURISDICCIONAL</a:t>
            </a:r>
            <a: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PY" sz="2000" i="1" dirty="0"/>
          </a:p>
        </p:txBody>
      </p:sp>
      <p:sp>
        <p:nvSpPr>
          <p:cNvPr id="7" name="Título 3"/>
          <p:cNvSpPr txBox="1">
            <a:spLocks/>
          </p:cNvSpPr>
          <p:nvPr/>
        </p:nvSpPr>
        <p:spPr>
          <a:xfrm>
            <a:off x="819701" y="4650558"/>
            <a:ext cx="10813409" cy="1953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MX" sz="3700" b="1" dirty="0" smtClean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ctr"/>
            <a:r>
              <a:rPr lang="es-MX" sz="3800" b="1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ESTADÍSTICAS DE AUDIENCIAS PRELIMINARES</a:t>
            </a:r>
            <a:r>
              <a:rPr lang="es-MX" sz="4000" b="1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es-MX" sz="4000" b="1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s-MX" sz="3800" b="1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es-MX" sz="3800" b="1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s-MX" sz="3800" b="1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s-PY" sz="25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Semana del </a:t>
            </a:r>
            <a:r>
              <a:rPr lang="es-PY" sz="25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agosto</a:t>
            </a:r>
            <a:r>
              <a:rPr lang="es-PY" sz="25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Y" sz="25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es-PY" sz="25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de setiembre </a:t>
            </a:r>
            <a:r>
              <a:rPr lang="es-PY" sz="25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2026</a:t>
            </a:r>
            <a:endParaRPr lang="en-US" sz="3300" b="1" dirty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04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08670" y="1181853"/>
            <a:ext cx="11574651" cy="3096892"/>
          </a:xfrm>
        </p:spPr>
        <p:txBody>
          <a:bodyPr>
            <a:noAutofit/>
          </a:bodyPr>
          <a:lstStyle/>
          <a:p>
            <a:r>
              <a:rPr lang="es-MX" sz="6400" b="1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JUZGADOS </a:t>
            </a:r>
            <a:r>
              <a:rPr lang="es-MX" sz="6400" b="1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PENALES </a:t>
            </a:r>
            <a:r>
              <a:rPr lang="es-MX" sz="6400" b="1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br>
              <a:rPr lang="es-MX" sz="6400" b="1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s-MX" sz="6400" b="1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</a:t>
            </a:r>
            <a:br>
              <a:rPr lang="es-MX" sz="6400" b="1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s-MX" sz="6400" b="1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GARANTÍAS </a:t>
            </a:r>
            <a:r>
              <a:rPr lang="es-MX" sz="6400" b="1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LA CAPITAL</a:t>
            </a:r>
            <a:endParaRPr lang="en-US" sz="6400" b="1" dirty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1197424" y="4077860"/>
            <a:ext cx="9797144" cy="2044028"/>
          </a:xfrm>
        </p:spPr>
        <p:txBody>
          <a:bodyPr>
            <a:noAutofit/>
          </a:bodyPr>
          <a:lstStyle/>
          <a:p>
            <a:endParaRPr lang="es-MX" sz="3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SEGUIMIENTO </a:t>
            </a:r>
            <a:r>
              <a:rPr lang="es-MX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MX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AUDIENCIAS </a:t>
            </a:r>
            <a:r>
              <a:rPr lang="es-MX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PRELIMINARES</a:t>
            </a:r>
            <a:r>
              <a:rPr lang="es-MX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" y="0"/>
            <a:ext cx="12192000" cy="822960"/>
          </a:xfrm>
          <a:prstGeom prst="rect">
            <a:avLst/>
          </a:prstGeom>
          <a:solidFill>
            <a:srgbClr val="4B69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599" y="76230"/>
            <a:ext cx="1676401" cy="73833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" y="-13685"/>
            <a:ext cx="2246812" cy="828245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1" y="6697362"/>
            <a:ext cx="12191999" cy="153692"/>
          </a:xfrm>
          <a:prstGeom prst="rect">
            <a:avLst/>
          </a:prstGeom>
          <a:solidFill>
            <a:srgbClr val="4B69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ítulo 3"/>
          <p:cNvSpPr txBox="1">
            <a:spLocks/>
          </p:cNvSpPr>
          <p:nvPr/>
        </p:nvSpPr>
        <p:spPr>
          <a:xfrm>
            <a:off x="209005" y="6071428"/>
            <a:ext cx="11773989" cy="4539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600" b="1" i="1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el marco del Acuerdo de Solución Amistosa Jorge Patiño Palacios – C.I.D.H.</a:t>
            </a:r>
            <a:endParaRPr lang="en-US" sz="1600" b="1" i="1" dirty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Rectángulo 45"/>
          <p:cNvSpPr/>
          <p:nvPr/>
        </p:nvSpPr>
        <p:spPr>
          <a:xfrm>
            <a:off x="2534194" y="240429"/>
            <a:ext cx="77704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200" b="1" i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DIRECCIÓN GENERAL DE </a:t>
            </a:r>
            <a:r>
              <a:rPr lang="es-MX" sz="2200" b="1" i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GESTIÓN JURISDICCIONAL</a:t>
            </a:r>
            <a:r>
              <a:rPr lang="es-MX" sz="22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2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PY" sz="2200" i="1" dirty="0"/>
          </a:p>
        </p:txBody>
      </p:sp>
    </p:spTree>
    <p:extLst>
      <p:ext uri="{BB962C8B-B14F-4D97-AF65-F5344CB8AC3E}">
        <p14:creationId xmlns:p14="http://schemas.microsoft.com/office/powerpoint/2010/main" val="59003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256914" y="822961"/>
            <a:ext cx="9950526" cy="1191793"/>
          </a:xfrm>
        </p:spPr>
        <p:txBody>
          <a:bodyPr>
            <a:normAutofit/>
          </a:bodyPr>
          <a:lstStyle/>
          <a:p>
            <a:r>
              <a:rPr lang="es-PY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Seguimiento de Audiencias Programadas</a:t>
            </a:r>
            <a:r>
              <a:rPr lang="es-PY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PY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PY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" y="1"/>
            <a:ext cx="12192000" cy="822960"/>
          </a:xfrm>
          <a:prstGeom prst="rect">
            <a:avLst/>
          </a:prstGeom>
          <a:solidFill>
            <a:srgbClr val="4B69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599" y="76230"/>
            <a:ext cx="1676401" cy="73833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" y="-13685"/>
            <a:ext cx="2246812" cy="828245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1" y="6689124"/>
            <a:ext cx="12191999" cy="153692"/>
          </a:xfrm>
          <a:prstGeom prst="rect">
            <a:avLst/>
          </a:prstGeom>
          <a:solidFill>
            <a:srgbClr val="4B69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796860"/>
              </p:ext>
            </p:extLst>
          </p:nvPr>
        </p:nvGraphicFramePr>
        <p:xfrm>
          <a:off x="341398" y="1812910"/>
          <a:ext cx="11509202" cy="392785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2197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4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84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211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2000" u="none" strike="noStrike" dirty="0" smtClean="0">
                          <a:effectLst/>
                        </a:rPr>
                        <a:t>Comparativo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B69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2000" u="none" strike="noStrike" dirty="0">
                          <a:effectLst/>
                        </a:rPr>
                        <a:t>Audiencias Realizadas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B69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2000" u="none" strike="noStrike" dirty="0">
                          <a:effectLst/>
                        </a:rPr>
                        <a:t>Audiencias Suspendidas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B69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1183">
                <a:tc rowSpan="2">
                  <a:txBody>
                    <a:bodyPr/>
                    <a:lstStyle/>
                    <a:p>
                      <a:pPr lvl="2" algn="l" rtl="0" fontAlgn="ctr"/>
                      <a:r>
                        <a:rPr lang="es-PY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PY" sz="1800" b="1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</a:p>
                    <a:p>
                      <a:pPr lvl="2" algn="l" rtl="0" fontAlgn="ctr"/>
                      <a:r>
                        <a:rPr lang="es-PY" sz="1800" b="1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Semana Anterior</a:t>
                      </a:r>
                    </a:p>
                    <a:p>
                      <a:pPr lvl="2" algn="l" rtl="0" fontAlgn="ctr"/>
                      <a:r>
                        <a:rPr lang="es-PY" sz="14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s-PY" sz="14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PY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</a:t>
                      </a:r>
                      <a:endParaRPr lang="es-PY" sz="18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</a:t>
                      </a:r>
                      <a:endParaRPr lang="es-PY" sz="1800" b="1" u="none" strike="noStrike" kern="1200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18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es-PY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 </a:t>
                      </a:r>
                      <a:r>
                        <a:rPr lang="es-PY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20000"/>
                            <a:lumOff val="80000"/>
                          </a:schemeClr>
                        </a:gs>
                        <a:gs pos="83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es-PY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 </a:t>
                      </a:r>
                      <a:r>
                        <a:rPr lang="es-PY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20000"/>
                            <a:lumOff val="80000"/>
                          </a:schemeClr>
                        </a:gs>
                        <a:gs pos="83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1846">
                <a:tc rowSpan="2">
                  <a:txBody>
                    <a:bodyPr/>
                    <a:lstStyle/>
                    <a:p>
                      <a:pPr lvl="2" algn="l" rtl="0" fontAlgn="ctr"/>
                      <a:r>
                        <a:rPr lang="es-PY" sz="1800" b="1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Semana Actual</a:t>
                      </a:r>
                    </a:p>
                    <a:p>
                      <a:pPr lvl="2" algn="l" rtl="0" fontAlgn="ctr"/>
                      <a:r>
                        <a:rPr lang="es-PY" sz="14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s-PY" sz="14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PY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endParaRPr lang="es-PY" sz="18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es-PY" sz="1800" b="1" u="none" strike="noStrike" kern="1200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250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es-PY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 </a:t>
                      </a:r>
                      <a:r>
                        <a:rPr lang="es-PY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20000"/>
                            <a:lumOff val="80000"/>
                          </a:schemeClr>
                        </a:gs>
                        <a:gs pos="83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es-PY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 </a:t>
                      </a:r>
                      <a:r>
                        <a:rPr lang="es-PY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20000"/>
                            <a:lumOff val="80000"/>
                          </a:schemeClr>
                        </a:gs>
                        <a:gs pos="83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" name="Rectángulo 22"/>
          <p:cNvSpPr/>
          <p:nvPr/>
        </p:nvSpPr>
        <p:spPr>
          <a:xfrm>
            <a:off x="2639686" y="203605"/>
            <a:ext cx="777042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200" b="1" i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DIRECCIÓN GENERAL DE </a:t>
            </a:r>
            <a:r>
              <a:rPr lang="es-MX" sz="2200" b="1" i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GESTIÓN JURISDICCIONAL</a:t>
            </a:r>
            <a: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PY" sz="2000" i="1" dirty="0"/>
          </a:p>
        </p:txBody>
      </p:sp>
      <p:sp>
        <p:nvSpPr>
          <p:cNvPr id="3" name="Rectángulo 2"/>
          <p:cNvSpPr/>
          <p:nvPr/>
        </p:nvSpPr>
        <p:spPr>
          <a:xfrm>
            <a:off x="4693210" y="6312780"/>
            <a:ext cx="28055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Y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(Sostenibilidad de la base de datos)</a:t>
            </a:r>
            <a:endParaRPr lang="es-PY" sz="1200" dirty="0"/>
          </a:p>
        </p:txBody>
      </p:sp>
      <p:sp>
        <p:nvSpPr>
          <p:cNvPr id="5" name="Rectángulo 4"/>
          <p:cNvSpPr/>
          <p:nvPr/>
        </p:nvSpPr>
        <p:spPr>
          <a:xfrm>
            <a:off x="4054414" y="5945513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Y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Semana del </a:t>
            </a:r>
            <a:r>
              <a:rPr lang="es-PY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agosto</a:t>
            </a:r>
            <a:r>
              <a:rPr lang="es-PY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Y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es-PY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s-PY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Y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PY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setiembre</a:t>
            </a:r>
            <a:r>
              <a:rPr lang="es-PY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Y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s-PY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75906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" y="-65901"/>
            <a:ext cx="12192000" cy="822960"/>
          </a:xfrm>
          <a:prstGeom prst="rect">
            <a:avLst/>
          </a:prstGeom>
          <a:solidFill>
            <a:srgbClr val="4B69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598" y="-53544"/>
            <a:ext cx="1676401" cy="79808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" y="-71351"/>
            <a:ext cx="2246812" cy="828245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1" y="6680887"/>
            <a:ext cx="12191999" cy="172596"/>
          </a:xfrm>
          <a:prstGeom prst="rect">
            <a:avLst/>
          </a:prstGeom>
          <a:solidFill>
            <a:srgbClr val="4B69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ángulo 24"/>
          <p:cNvSpPr/>
          <p:nvPr/>
        </p:nvSpPr>
        <p:spPr>
          <a:xfrm>
            <a:off x="2534194" y="144190"/>
            <a:ext cx="777042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200" b="1" i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DIRECCIÓN GENERAL DE </a:t>
            </a:r>
            <a:r>
              <a:rPr lang="es-MX" sz="2200" b="1" i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GESTIÓN JURISDICCIONAL</a:t>
            </a:r>
            <a: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PY" sz="2000" i="1" dirty="0"/>
          </a:p>
        </p:txBody>
      </p:sp>
      <p:graphicFrame>
        <p:nvGraphicFramePr>
          <p:cNvPr id="11" name="9 Gráfico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7878513"/>
              </p:ext>
            </p:extLst>
          </p:nvPr>
        </p:nvGraphicFramePr>
        <p:xfrm>
          <a:off x="1" y="756893"/>
          <a:ext cx="12191997" cy="5911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8084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" y="-41189"/>
            <a:ext cx="12192000" cy="855749"/>
          </a:xfrm>
          <a:prstGeom prst="rect">
            <a:avLst/>
          </a:prstGeom>
          <a:solidFill>
            <a:srgbClr val="4B69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599" y="76230"/>
            <a:ext cx="1676401" cy="73833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" y="-13685"/>
            <a:ext cx="2246812" cy="828245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1" y="6640046"/>
            <a:ext cx="12191999" cy="211784"/>
          </a:xfrm>
          <a:prstGeom prst="rect">
            <a:avLst/>
          </a:prstGeom>
          <a:solidFill>
            <a:srgbClr val="4B69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ángulo 24"/>
          <p:cNvSpPr/>
          <p:nvPr/>
        </p:nvSpPr>
        <p:spPr>
          <a:xfrm>
            <a:off x="2639686" y="196113"/>
            <a:ext cx="777042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200" b="1" i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DIRECCIÓN GENERAL DE </a:t>
            </a:r>
            <a:r>
              <a:rPr lang="es-MX" sz="2200" b="1" i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GESTIÓN JURISDICCIONAL</a:t>
            </a:r>
            <a: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PY" sz="2000" i="1" dirty="0"/>
          </a:p>
        </p:txBody>
      </p:sp>
      <p:graphicFrame>
        <p:nvGraphicFramePr>
          <p:cNvPr id="11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7178045"/>
              </p:ext>
            </p:extLst>
          </p:nvPr>
        </p:nvGraphicFramePr>
        <p:xfrm>
          <a:off x="0" y="906426"/>
          <a:ext cx="12191999" cy="6445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3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3322">
                <a:tc>
                  <a:txBody>
                    <a:bodyPr/>
                    <a:lstStyle/>
                    <a:p>
                      <a:r>
                        <a:rPr lang="es-PY" sz="3000" dirty="0" smtClean="0"/>
                        <a:t>  </a:t>
                      </a:r>
                      <a:r>
                        <a:rPr lang="es-PY" sz="2800" dirty="0" smtClean="0"/>
                        <a:t>Motivos de suspensión</a:t>
                      </a:r>
                      <a:endParaRPr lang="es-PY" sz="2800" dirty="0"/>
                    </a:p>
                  </a:txBody>
                  <a:tcPr anchor="ctr">
                    <a:solidFill>
                      <a:srgbClr val="4B69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800" dirty="0" smtClean="0"/>
                        <a:t>Semana actual</a:t>
                      </a:r>
                      <a:endParaRPr lang="es-PY" sz="2800" dirty="0"/>
                    </a:p>
                  </a:txBody>
                  <a:tcPr anchor="ctr">
                    <a:solidFill>
                      <a:srgbClr val="4B69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471">
                <a:tc>
                  <a:txBody>
                    <a:bodyPr/>
                    <a:lstStyle/>
                    <a:p>
                      <a:r>
                        <a:rPr lang="es-PY" sz="2800" dirty="0" smtClean="0"/>
                        <a:t>  Incomparecencia</a:t>
                      </a:r>
                      <a:endParaRPr lang="es-PY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2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s-PY" sz="28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1471">
                <a:tc>
                  <a:txBody>
                    <a:bodyPr/>
                    <a:lstStyle/>
                    <a:p>
                      <a:r>
                        <a:rPr lang="es-PY" sz="2800" dirty="0" smtClean="0"/>
                        <a:t>  Pedidos de Suspensión</a:t>
                      </a:r>
                      <a:endParaRPr lang="es-PY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2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  <a:endParaRPr lang="es-PY" sz="2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471">
                <a:tc>
                  <a:txBody>
                    <a:bodyPr/>
                    <a:lstStyle/>
                    <a:p>
                      <a:r>
                        <a:rPr lang="es-PY" sz="2800" dirty="0" smtClean="0"/>
                        <a:t>  Falta </a:t>
                      </a:r>
                      <a:r>
                        <a:rPr lang="es-PY" sz="2800" baseline="0" dirty="0" smtClean="0"/>
                        <a:t>de Abogado Defensor</a:t>
                      </a:r>
                      <a:endParaRPr lang="es-PY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2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s-PY" sz="2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1471">
                <a:tc>
                  <a:txBody>
                    <a:bodyPr/>
                    <a:lstStyle/>
                    <a:p>
                      <a:r>
                        <a:rPr lang="es-PY" sz="2800" dirty="0" smtClean="0"/>
                        <a:t>  Interposición de Recursos</a:t>
                      </a:r>
                      <a:endParaRPr lang="es-PY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2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PY" sz="28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471">
                <a:tc>
                  <a:txBody>
                    <a:bodyPr/>
                    <a:lstStyle/>
                    <a:p>
                      <a:r>
                        <a:rPr lang="es-PY" sz="2800" dirty="0" smtClean="0"/>
                        <a:t>  Renuncia de Mandato</a:t>
                      </a:r>
                      <a:endParaRPr lang="es-PY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2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s-PY" sz="2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1471">
                <a:tc>
                  <a:txBody>
                    <a:bodyPr/>
                    <a:lstStyle/>
                    <a:p>
                      <a:r>
                        <a:rPr lang="es-PY" sz="2800" b="0" baseline="0" dirty="0" smtClean="0"/>
                        <a:t>  Falta de Traslado</a:t>
                      </a:r>
                      <a:endParaRPr lang="es-PY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2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PY" sz="28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27382544"/>
                  </a:ext>
                </a:extLst>
              </a:tr>
              <a:tr h="711471">
                <a:tc>
                  <a:txBody>
                    <a:bodyPr/>
                    <a:lstStyle/>
                    <a:p>
                      <a:r>
                        <a:rPr lang="es-PY" sz="2800" b="0" dirty="0" smtClean="0"/>
                        <a:t>  Falta</a:t>
                      </a:r>
                      <a:r>
                        <a:rPr lang="es-PY" sz="2800" b="0" baseline="0" dirty="0" smtClean="0"/>
                        <a:t> de espacio físico</a:t>
                      </a:r>
                      <a:endParaRPr lang="es-PY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PY" sz="2800" b="1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13340287"/>
                  </a:ext>
                </a:extLst>
              </a:tr>
              <a:tr h="711471">
                <a:tc>
                  <a:txBody>
                    <a:bodyPr/>
                    <a:lstStyle/>
                    <a:p>
                      <a:r>
                        <a:rPr lang="es-PY" sz="2800" dirty="0" smtClean="0"/>
                        <a:t>  </a:t>
                      </a:r>
                      <a:r>
                        <a:rPr lang="es-PY" sz="2800" b="1" dirty="0" smtClean="0"/>
                        <a:t>Total</a:t>
                      </a:r>
                      <a:endParaRPr lang="es-PY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s-PY" sz="2800" b="1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324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" y="1"/>
            <a:ext cx="12192000" cy="822960"/>
          </a:xfrm>
          <a:prstGeom prst="rect">
            <a:avLst/>
          </a:prstGeom>
          <a:solidFill>
            <a:srgbClr val="4B69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599" y="76230"/>
            <a:ext cx="1676401" cy="73833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" y="-13685"/>
            <a:ext cx="2246812" cy="828245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1" y="6672649"/>
            <a:ext cx="12191999" cy="185351"/>
          </a:xfrm>
          <a:prstGeom prst="rect">
            <a:avLst/>
          </a:prstGeom>
          <a:solidFill>
            <a:srgbClr val="4B69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1 Título"/>
          <p:cNvSpPr txBox="1">
            <a:spLocks/>
          </p:cNvSpPr>
          <p:nvPr/>
        </p:nvSpPr>
        <p:spPr>
          <a:xfrm>
            <a:off x="205594" y="890088"/>
            <a:ext cx="11780812" cy="530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Y" sz="2400" b="1" i="1" dirty="0" smtClean="0">
                <a:solidFill>
                  <a:srgbClr val="4B697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Motivos de Suspensión de Audiencias Preliminares </a:t>
            </a:r>
            <a:endParaRPr lang="es-PY" sz="2400" b="1" i="1" dirty="0">
              <a:solidFill>
                <a:srgbClr val="4B697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726111"/>
              </p:ext>
            </p:extLst>
          </p:nvPr>
        </p:nvGraphicFramePr>
        <p:xfrm>
          <a:off x="1" y="1567948"/>
          <a:ext cx="12192001" cy="5096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4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3094">
                  <a:extLst>
                    <a:ext uri="{9D8B030D-6E8A-4147-A177-3AD203B41FA5}">
                      <a16:colId xmlns:a16="http://schemas.microsoft.com/office/drawing/2014/main" val="1169499785"/>
                    </a:ext>
                  </a:extLst>
                </a:gridCol>
                <a:gridCol w="1453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5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95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78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53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831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418394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2000" u="none" strike="noStrike" dirty="0" smtClean="0">
                          <a:effectLst/>
                        </a:rPr>
                        <a:t>Imputables a</a:t>
                      </a:r>
                      <a:endParaRPr lang="es-PY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>
                    <a:solidFill>
                      <a:srgbClr val="4B69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5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Juzgado</a:t>
                      </a:r>
                      <a:endParaRPr lang="es-PY" sz="15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4B69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5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Ministerio Público</a:t>
                      </a:r>
                      <a:endParaRPr lang="es-PY" sz="15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4B69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500" u="none" strike="noStrike" dirty="0" smtClean="0">
                          <a:effectLst/>
                        </a:rPr>
                        <a:t>Defensa Pública</a:t>
                      </a:r>
                      <a:endParaRPr lang="es-PY" sz="15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B69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500" u="none" strike="noStrike" dirty="0">
                          <a:effectLst/>
                        </a:rPr>
                        <a:t>Defensa </a:t>
                      </a:r>
                      <a:r>
                        <a:rPr lang="es-PY" sz="1500" u="none" strike="noStrike" dirty="0" smtClean="0">
                          <a:effectLst/>
                        </a:rPr>
                        <a:t>Privada</a:t>
                      </a:r>
                      <a:endParaRPr lang="es-PY" sz="15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B69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5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Imputados</a:t>
                      </a:r>
                      <a:endParaRPr lang="es-PY" sz="15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4B69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u="none" strike="noStrike" dirty="0" smtClean="0">
                          <a:effectLst/>
                        </a:rPr>
                        <a:t>Inst.</a:t>
                      </a:r>
                      <a:r>
                        <a:rPr lang="es-PY" sz="1600" u="none" strike="noStrike" baseline="0" dirty="0" smtClean="0">
                          <a:effectLst/>
                        </a:rPr>
                        <a:t> Penales</a:t>
                      </a:r>
                      <a:endParaRPr lang="es-PY" sz="1600" b="1" u="none" strike="noStrike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4B69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PY" sz="1500" u="none" strike="noStrike" dirty="0" smtClean="0">
                        <a:effectLst/>
                      </a:endParaRPr>
                    </a:p>
                    <a:p>
                      <a:pPr algn="ctr" rtl="0" fontAlgn="ctr"/>
                      <a:endParaRPr lang="es-PY" sz="1500" u="none" strike="noStrike" dirty="0" smtClean="0">
                        <a:effectLst/>
                      </a:endParaRPr>
                    </a:p>
                    <a:p>
                      <a:pPr algn="ctr" rtl="0" fontAlgn="ctr"/>
                      <a:r>
                        <a:rPr lang="es-PY" sz="1500" u="none" strike="noStrike" dirty="0" smtClean="0">
                          <a:effectLst/>
                        </a:rPr>
                        <a:t>Total </a:t>
                      </a:r>
                    </a:p>
                    <a:p>
                      <a:pPr algn="ctr" rtl="0" fontAlgn="ctr"/>
                      <a:r>
                        <a:rPr lang="es-PY" sz="1500" u="none" strike="noStrike" dirty="0" smtClean="0">
                          <a:effectLst/>
                        </a:rPr>
                        <a:t> </a:t>
                      </a:r>
                    </a:p>
                    <a:p>
                      <a:pPr algn="ctr" rtl="0" fontAlgn="ctr"/>
                      <a:endParaRPr lang="es-PY" sz="15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B69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664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2000" b="1" u="none" strike="noStrike" dirty="0">
                          <a:effectLst/>
                        </a:rPr>
                        <a:t>Incomparecencia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s-MX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MX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s-MX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MX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s-MX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s-MX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8954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2000" b="1" u="none" strike="noStrike" dirty="0">
                          <a:effectLst/>
                        </a:rPr>
                        <a:t>Pedidos </a:t>
                      </a:r>
                      <a:r>
                        <a:rPr lang="es-PY" sz="2000" b="1" u="none" strike="noStrike" dirty="0" smtClean="0">
                          <a:effectLst/>
                        </a:rPr>
                        <a:t>de suspensión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s-MX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es-MX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s-MX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s-MX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s-MX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  <a:endParaRPr lang="es-MX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6287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2000" b="1" u="none" strike="noStrike" dirty="0">
                          <a:effectLst/>
                        </a:rPr>
                        <a:t>Planteos procesales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MX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s-MX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s-MX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MX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Rectángulo 20"/>
          <p:cNvSpPr/>
          <p:nvPr/>
        </p:nvSpPr>
        <p:spPr>
          <a:xfrm>
            <a:off x="2636308" y="211389"/>
            <a:ext cx="777042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200" b="1" i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DIRECCIÓN GENERAL DE </a:t>
            </a:r>
            <a:r>
              <a:rPr lang="es-MX" sz="2200" b="1" i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GESTIÓN JURISDICCIONAL</a:t>
            </a:r>
            <a: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PY" sz="2000" i="1" dirty="0"/>
          </a:p>
        </p:txBody>
      </p:sp>
    </p:spTree>
    <p:extLst>
      <p:ext uri="{BB962C8B-B14F-4D97-AF65-F5344CB8AC3E}">
        <p14:creationId xmlns:p14="http://schemas.microsoft.com/office/powerpoint/2010/main" val="56631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0"/>
            <a:ext cx="12203888" cy="860994"/>
          </a:xfrm>
          <a:prstGeom prst="rect">
            <a:avLst/>
          </a:prstGeom>
          <a:solidFill>
            <a:srgbClr val="4B697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599" y="76230"/>
            <a:ext cx="1676401" cy="73833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" y="-13685"/>
            <a:ext cx="2246812" cy="828245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1" y="6639697"/>
            <a:ext cx="12203887" cy="218303"/>
          </a:xfrm>
          <a:prstGeom prst="rect">
            <a:avLst/>
          </a:prstGeom>
          <a:solidFill>
            <a:srgbClr val="4B69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2463281" y="166679"/>
            <a:ext cx="8052318" cy="4665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200" b="1" i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DIRECCIÓN GENERAL DE GESTIÓN JURISDICCIONAL</a:t>
            </a:r>
            <a:endParaRPr lang="es-PY" sz="2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502868"/>
              </p:ext>
            </p:extLst>
          </p:nvPr>
        </p:nvGraphicFramePr>
        <p:xfrm>
          <a:off x="0" y="874666"/>
          <a:ext cx="12192001" cy="5765030"/>
        </p:xfrm>
        <a:graphic>
          <a:graphicData uri="http://schemas.openxmlformats.org/drawingml/2006/table">
            <a:tbl>
              <a:tblPr/>
              <a:tblGrid>
                <a:gridCol w="5829739">
                  <a:extLst>
                    <a:ext uri="{9D8B030D-6E8A-4147-A177-3AD203B41FA5}">
                      <a16:colId xmlns:a16="http://schemas.microsoft.com/office/drawing/2014/main" val="3580479795"/>
                    </a:ext>
                  </a:extLst>
                </a:gridCol>
                <a:gridCol w="2050017">
                  <a:extLst>
                    <a:ext uri="{9D8B030D-6E8A-4147-A177-3AD203B41FA5}">
                      <a16:colId xmlns:a16="http://schemas.microsoft.com/office/drawing/2014/main" val="216738314"/>
                    </a:ext>
                  </a:extLst>
                </a:gridCol>
                <a:gridCol w="2114081">
                  <a:extLst>
                    <a:ext uri="{9D8B030D-6E8A-4147-A177-3AD203B41FA5}">
                      <a16:colId xmlns:a16="http://schemas.microsoft.com/office/drawing/2014/main" val="2334268334"/>
                    </a:ext>
                  </a:extLst>
                </a:gridCol>
                <a:gridCol w="2198164">
                  <a:extLst>
                    <a:ext uri="{9D8B030D-6E8A-4147-A177-3AD203B41FA5}">
                      <a16:colId xmlns:a16="http://schemas.microsoft.com/office/drawing/2014/main" val="1162555604"/>
                    </a:ext>
                  </a:extLst>
                </a:gridCol>
              </a:tblGrid>
              <a:tr h="37715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JUZGADOS </a:t>
                      </a:r>
                    </a:p>
                  </a:txBody>
                  <a:tcPr marL="8133" marR="8133" marT="81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Realizadas</a:t>
                      </a:r>
                    </a:p>
                  </a:txBody>
                  <a:tcPr marL="8133" marR="8133" marT="81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Suspendidas</a:t>
                      </a:r>
                    </a:p>
                  </a:txBody>
                  <a:tcPr marL="8133" marR="8133" marT="81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8133" marR="8133" marT="81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1521562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de Garantias N° 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5005564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de Garantias N°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135246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de Garantias N°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554081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de Garantias N° 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485486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de Garantias N° 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443469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de Garantias N° 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289041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de Garantias N° 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801696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de Garantias N° 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874241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de Garantias N° 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7751232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de Garantias N° 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5114467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de Garantias N° 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71620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de Garantias N° 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765732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de Garantias Delitos Economicos N° 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362200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de Garantias Delitos Economicos N°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271084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de la Adolescencia N° 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4112621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de la Adolescencia N°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6526169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Espec. Crimen Organizado N° 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947281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Espec. Crimen Organizado N° 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287349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juzgado Penal Espec. Crimen Organizado N° 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728234"/>
                  </a:ext>
                </a:extLst>
              </a:tr>
              <a:tr h="269394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AUDIENCIAS EN LA SEMANA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333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22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-1" y="-20565"/>
            <a:ext cx="12192000" cy="822960"/>
          </a:xfrm>
          <a:prstGeom prst="rect">
            <a:avLst/>
          </a:prstGeom>
          <a:solidFill>
            <a:srgbClr val="4B69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599" y="76230"/>
            <a:ext cx="1676401" cy="73833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" y="-13685"/>
            <a:ext cx="2246812" cy="828245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1" y="6664411"/>
            <a:ext cx="12191999" cy="193589"/>
          </a:xfrm>
          <a:prstGeom prst="rect">
            <a:avLst/>
          </a:prstGeom>
          <a:solidFill>
            <a:srgbClr val="4B69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2463281" y="124350"/>
            <a:ext cx="8052318" cy="4924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200" b="1" i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DIRECCIÓN GENERAL DE GESTIÓN JURISDICCIONAL</a:t>
            </a:r>
            <a:endParaRPr lang="es-PY" sz="2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9723648"/>
              </p:ext>
            </p:extLst>
          </p:nvPr>
        </p:nvGraphicFramePr>
        <p:xfrm>
          <a:off x="-2" y="761671"/>
          <a:ext cx="12191999" cy="5914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6478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33921</TotalTime>
  <Words>455</Words>
  <Application>Microsoft Office PowerPoint</Application>
  <PresentationFormat>Panorámica</PresentationFormat>
  <Paragraphs>182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Apple Chancery</vt:lpstr>
      <vt:lpstr>Arial</vt:lpstr>
      <vt:lpstr>Calibri</vt:lpstr>
      <vt:lpstr>Calibri Light</vt:lpstr>
      <vt:lpstr>Tema de Office</vt:lpstr>
      <vt:lpstr>Presentación de PowerPoint</vt:lpstr>
      <vt:lpstr>JUZGADOS PENALES     DE  GARANTÍAS DE LA CAPITAL</vt:lpstr>
      <vt:lpstr>Seguimiento de Audiencias Programadas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Abog. Osvaldo Javier Vera R.</dc:creator>
  <cp:lastModifiedBy>Osvaldo Javier Vera Ramirez</cp:lastModifiedBy>
  <cp:revision>1591</cp:revision>
  <cp:lastPrinted>2019-06-12T17:00:27Z</cp:lastPrinted>
  <dcterms:created xsi:type="dcterms:W3CDTF">2016-03-12T00:22:24Z</dcterms:created>
  <dcterms:modified xsi:type="dcterms:W3CDTF">2026-09-08T11:47:58Z</dcterms:modified>
</cp:coreProperties>
</file>