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6" r:id="rId3"/>
    <p:sldId id="281" r:id="rId4"/>
    <p:sldId id="277" r:id="rId5"/>
    <p:sldId id="285" r:id="rId6"/>
    <p:sldId id="278" r:id="rId7"/>
    <p:sldId id="286" r:id="rId8"/>
    <p:sldId id="280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420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_villalba\Desktop\Audiencia_Preliminar_2026-copia\Control%20de%20Audiencias%20Preliminares.%20Semana%2040.%20Del%2029%20de%20setiembre%20al%202%20de%20octubre%20de%20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_villalba\Desktop\Audiencia_Preliminar_2026-copia\Control%20de%20Audiencias%20Preliminares.%20Semana%2040.%20Del%2029%20de%20setiembre%20al%202%20de%20octubre%20de%20%20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Y"/>
              <a:t>Comparativo de las Audiencias Preliminares Suspendidas </a:t>
            </a:r>
            <a:endParaRPr lang="es-MX"/>
          </a:p>
          <a:p>
            <a:pPr>
              <a:defRPr/>
            </a:pPr>
            <a:endParaRPr lang="es-MX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GRAFICOS!$B$1</c:f>
              <c:strCache>
                <c:ptCount val="1"/>
                <c:pt idx="0">
                  <c:v>AUDIENCIAS REALIZADAS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55</a:t>
                    </a:r>
                    <a:r>
                      <a:rPr lang="en-US" baseline="0" smtClean="0"/>
                      <a:t> </a:t>
                    </a:r>
                  </a:p>
                  <a:p>
                    <a:r>
                      <a:rPr lang="en-US" baseline="0" smtClean="0"/>
                      <a:t>51%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D02-473C-A75E-1FBF2EEEE9E3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7ABC8A8-D818-46B7-820C-27511A62875E}" type="VALUE">
                      <a:rPr lang="en-US" smtClean="0"/>
                      <a:pPr/>
                      <a:t>[VALOR]</a:t>
                    </a:fld>
                    <a:endParaRPr lang="en-US" dirty="0" smtClean="0"/>
                  </a:p>
                  <a:p>
                    <a:r>
                      <a:rPr lang="en-US" dirty="0" smtClean="0"/>
                      <a:t>57%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D02-473C-A75E-1FBF2EEEE9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GRAFICOS!$A$2:$A$3</c:f>
              <c:strCache>
                <c:ptCount val="2"/>
                <c:pt idx="0">
                  <c:v>Del 21 al 25 de setiembre 2026</c:v>
                </c:pt>
                <c:pt idx="1">
                  <c:v>Del 29 de setiembre al 2 de octubre 2026</c:v>
                </c:pt>
              </c:strCache>
            </c:strRef>
          </c:cat>
          <c:val>
            <c:numRef>
              <c:f>GRAFICOS!$B$2:$B$3</c:f>
              <c:numCache>
                <c:formatCode>General</c:formatCode>
                <c:ptCount val="2"/>
                <c:pt idx="0">
                  <c:v>55</c:v>
                </c:pt>
                <c:pt idx="1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2-473C-A75E-1FBF2EEEE9E3}"/>
            </c:ext>
          </c:extLst>
        </c:ser>
        <c:ser>
          <c:idx val="1"/>
          <c:order val="1"/>
          <c:tx>
            <c:strRef>
              <c:f>GRAFICOS!$D$1</c:f>
              <c:strCache>
                <c:ptCount val="1"/>
                <c:pt idx="0">
                  <c:v>AUDIENCIAS SUSPENDIDAS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AD63276A-0F0B-46E0-8B60-6B64C27B3E62}" type="VALUE">
                      <a:rPr lang="en-US" smtClean="0"/>
                      <a:pPr/>
                      <a:t>[VALOR]</a:t>
                    </a:fld>
                    <a:endParaRPr lang="en-US" smtClean="0"/>
                  </a:p>
                  <a:p>
                    <a:r>
                      <a:rPr lang="en-US" smtClean="0"/>
                      <a:t>42</a:t>
                    </a:r>
                    <a:r>
                      <a:rPr lang="en-US" baseline="0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D02-473C-A75E-1FBF2EEEE9E3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072270B7-7DDE-4170-BC1F-0FAB5B938742}" type="VALUE">
                      <a:rPr lang="en-US" smtClean="0"/>
                      <a:pPr/>
                      <a:t>[VALOR]</a:t>
                    </a:fld>
                    <a:endParaRPr lang="en-US" smtClean="0"/>
                  </a:p>
                  <a:p>
                    <a:r>
                      <a:rPr lang="en-US" smtClean="0"/>
                      <a:t>43%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D02-473C-A75E-1FBF2EEEE9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GRAFICOS!$A$2:$A$3</c:f>
              <c:strCache>
                <c:ptCount val="2"/>
                <c:pt idx="0">
                  <c:v>Del 21 al 25 de setiembre 2026</c:v>
                </c:pt>
                <c:pt idx="1">
                  <c:v>Del 29 de setiembre al 2 de octubre 2026</c:v>
                </c:pt>
              </c:strCache>
            </c:strRef>
          </c:cat>
          <c:val>
            <c:numRef>
              <c:f>GRAFICOS!$D$2:$D$3</c:f>
              <c:numCache>
                <c:formatCode>General</c:formatCode>
                <c:ptCount val="2"/>
                <c:pt idx="0">
                  <c:v>52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02-473C-A75E-1FBF2EEEE9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79070799"/>
        <c:axId val="779060399"/>
      </c:barChart>
      <c:catAx>
        <c:axId val="779070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79060399"/>
        <c:crosses val="autoZero"/>
        <c:auto val="1"/>
        <c:lblAlgn val="ctr"/>
        <c:lblOffset val="100"/>
        <c:noMultiLvlLbl val="0"/>
      </c:catAx>
      <c:valAx>
        <c:axId val="779060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79070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400" b="1" i="0" u="none" strike="noStrike" baseline="0">
                <a:effectLst/>
              </a:rPr>
              <a:t>JUZGADOS PENALES DE GARANTÏAS</a:t>
            </a:r>
            <a:r>
              <a:rPr lang="es-MX" sz="1400" b="0" i="0" u="none" strike="noStrike" baseline="0"/>
              <a:t> </a:t>
            </a:r>
            <a:endParaRPr lang="es-MX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[1]JUZGADOS!$C$9</c:f>
              <c:strCache>
                <c:ptCount val="1"/>
                <c:pt idx="0">
                  <c:v>Realizadas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[1]JUZGADOS!$B$10:$B$28</c:f>
              <c:strCache>
                <c:ptCount val="19"/>
                <c:pt idx="0">
                  <c:v>Juzgado Penal de Garantias N° 1</c:v>
                </c:pt>
                <c:pt idx="1">
                  <c:v>Juzgado Penal de Garantias N° 2</c:v>
                </c:pt>
                <c:pt idx="2">
                  <c:v>Juzgado Penal de Garantias N° 3</c:v>
                </c:pt>
                <c:pt idx="3">
                  <c:v>Juzgado Penal de Garantias N° 4</c:v>
                </c:pt>
                <c:pt idx="4">
                  <c:v>Juzgado Penal de Garantias N° 5</c:v>
                </c:pt>
                <c:pt idx="5">
                  <c:v>Juzgado Penal de Garantias N° 6</c:v>
                </c:pt>
                <c:pt idx="6">
                  <c:v>Juzgado Penal de Garantias N° 7</c:v>
                </c:pt>
                <c:pt idx="7">
                  <c:v>Juzgado Penal de Garantias N° 8</c:v>
                </c:pt>
                <c:pt idx="8">
                  <c:v>Juzgado Penal de Garantias N° 9</c:v>
                </c:pt>
                <c:pt idx="9">
                  <c:v>Juzgado Penal de Garantias N° 10</c:v>
                </c:pt>
                <c:pt idx="10">
                  <c:v>Juzgado Penal de Garantias N° 11</c:v>
                </c:pt>
                <c:pt idx="11">
                  <c:v>Juzgado Penal de Garantias N° 12</c:v>
                </c:pt>
                <c:pt idx="12">
                  <c:v>Juzgado Penal de Garantias Delitos Economicos N° 1</c:v>
                </c:pt>
                <c:pt idx="13">
                  <c:v>Juzgado Penal de Garantias Delitos Economicos N° 2</c:v>
                </c:pt>
                <c:pt idx="14">
                  <c:v>Juzgado Penal de la Adolescencia N° 1</c:v>
                </c:pt>
                <c:pt idx="15">
                  <c:v>Juzgado Penal de la Adolescencia N° 2</c:v>
                </c:pt>
                <c:pt idx="16">
                  <c:v>juzgado Penal Espec. Crimen Organizado N° 1</c:v>
                </c:pt>
                <c:pt idx="17">
                  <c:v>juzgado Penal Espec. Crimen Organizado N° 2</c:v>
                </c:pt>
                <c:pt idx="18">
                  <c:v>juzgado Penal Espec. Crimen Organizado N° 3</c:v>
                </c:pt>
              </c:strCache>
            </c:strRef>
          </c:cat>
          <c:val>
            <c:numRef>
              <c:f>[1]JUZGADOS!$C$10:$C$28</c:f>
              <c:numCache>
                <c:formatCode>General</c:formatCode>
                <c:ptCount val="19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5</c:v>
                </c:pt>
                <c:pt idx="7">
                  <c:v>2</c:v>
                </c:pt>
                <c:pt idx="8">
                  <c:v>5</c:v>
                </c:pt>
                <c:pt idx="9">
                  <c:v>9</c:v>
                </c:pt>
                <c:pt idx="10">
                  <c:v>8</c:v>
                </c:pt>
                <c:pt idx="11">
                  <c:v>5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0-4D1B-8FDC-F8593490CDD0}"/>
            </c:ext>
          </c:extLst>
        </c:ser>
        <c:ser>
          <c:idx val="1"/>
          <c:order val="1"/>
          <c:tx>
            <c:strRef>
              <c:f>[1]JUZGADOS!$D$9</c:f>
              <c:strCache>
                <c:ptCount val="1"/>
                <c:pt idx="0">
                  <c:v>Suspendidas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[1]JUZGADOS!$B$10:$B$28</c:f>
              <c:strCache>
                <c:ptCount val="19"/>
                <c:pt idx="0">
                  <c:v>Juzgado Penal de Garantias N° 1</c:v>
                </c:pt>
                <c:pt idx="1">
                  <c:v>Juzgado Penal de Garantias N° 2</c:v>
                </c:pt>
                <c:pt idx="2">
                  <c:v>Juzgado Penal de Garantias N° 3</c:v>
                </c:pt>
                <c:pt idx="3">
                  <c:v>Juzgado Penal de Garantias N° 4</c:v>
                </c:pt>
                <c:pt idx="4">
                  <c:v>Juzgado Penal de Garantias N° 5</c:v>
                </c:pt>
                <c:pt idx="5">
                  <c:v>Juzgado Penal de Garantias N° 6</c:v>
                </c:pt>
                <c:pt idx="6">
                  <c:v>Juzgado Penal de Garantias N° 7</c:v>
                </c:pt>
                <c:pt idx="7">
                  <c:v>Juzgado Penal de Garantias N° 8</c:v>
                </c:pt>
                <c:pt idx="8">
                  <c:v>Juzgado Penal de Garantias N° 9</c:v>
                </c:pt>
                <c:pt idx="9">
                  <c:v>Juzgado Penal de Garantias N° 10</c:v>
                </c:pt>
                <c:pt idx="10">
                  <c:v>Juzgado Penal de Garantias N° 11</c:v>
                </c:pt>
                <c:pt idx="11">
                  <c:v>Juzgado Penal de Garantias N° 12</c:v>
                </c:pt>
                <c:pt idx="12">
                  <c:v>Juzgado Penal de Garantias Delitos Economicos N° 1</c:v>
                </c:pt>
                <c:pt idx="13">
                  <c:v>Juzgado Penal de Garantias Delitos Economicos N° 2</c:v>
                </c:pt>
                <c:pt idx="14">
                  <c:v>Juzgado Penal de la Adolescencia N° 1</c:v>
                </c:pt>
                <c:pt idx="15">
                  <c:v>Juzgado Penal de la Adolescencia N° 2</c:v>
                </c:pt>
                <c:pt idx="16">
                  <c:v>juzgado Penal Espec. Crimen Organizado N° 1</c:v>
                </c:pt>
                <c:pt idx="17">
                  <c:v>juzgado Penal Espec. Crimen Organizado N° 2</c:v>
                </c:pt>
                <c:pt idx="18">
                  <c:v>juzgado Penal Espec. Crimen Organizado N° 3</c:v>
                </c:pt>
              </c:strCache>
            </c:strRef>
          </c:cat>
          <c:val>
            <c:numRef>
              <c:f>[1]JUZGADOS!$D$10:$D$28</c:f>
              <c:numCache>
                <c:formatCode>General</c:formatCode>
                <c:ptCount val="19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12</c:v>
                </c:pt>
                <c:pt idx="9">
                  <c:v>1</c:v>
                </c:pt>
                <c:pt idx="10">
                  <c:v>5</c:v>
                </c:pt>
                <c:pt idx="11">
                  <c:v>7</c:v>
                </c:pt>
                <c:pt idx="12">
                  <c:v>0</c:v>
                </c:pt>
                <c:pt idx="13">
                  <c:v>4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00-4D1B-8FDC-F8593490CD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79063727"/>
        <c:axId val="779064559"/>
      </c:barChart>
      <c:catAx>
        <c:axId val="779063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79064559"/>
        <c:crosses val="autoZero"/>
        <c:auto val="1"/>
        <c:lblAlgn val="ctr"/>
        <c:lblOffset val="100"/>
        <c:noMultiLvlLbl val="0"/>
      </c:catAx>
      <c:valAx>
        <c:axId val="77906455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79063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01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4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34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44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0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40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1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6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18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31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17CE-A70D-466B-A13F-23A5FDB69223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38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1" t="36149" r="-1" b="32576"/>
          <a:stretch/>
        </p:blipFill>
        <p:spPr>
          <a:xfrm>
            <a:off x="640724" y="500932"/>
            <a:ext cx="10945215" cy="3964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uadroTexto 2"/>
          <p:cNvSpPr txBox="1"/>
          <p:nvPr/>
        </p:nvSpPr>
        <p:spPr>
          <a:xfrm>
            <a:off x="2624466" y="5442755"/>
            <a:ext cx="943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Y" dirty="0" smtClean="0">
                <a:solidFill>
                  <a:schemeClr val="bg1"/>
                </a:solidFill>
                <a:latin typeface="Apple Chancery" panose="03020702040506060504" pitchFamily="66" charset="0"/>
              </a:rPr>
              <a:t> </a:t>
            </a:r>
            <a:endParaRPr lang="es-PY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458686" y="3873094"/>
            <a:ext cx="953544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</a:t>
            </a:r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AUDITORIA DE 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sp>
        <p:nvSpPr>
          <p:cNvPr id="7" name="Título 3"/>
          <p:cNvSpPr txBox="1">
            <a:spLocks/>
          </p:cNvSpPr>
          <p:nvPr/>
        </p:nvSpPr>
        <p:spPr>
          <a:xfrm>
            <a:off x="819701" y="4650558"/>
            <a:ext cx="10813409" cy="1953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MX" sz="3700" b="1" dirty="0" smtClean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/>
            <a: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ESTADÍSTICAS DE AUDIENCIAS PRELIMINARES</a:t>
            </a:r>
            <a: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s-PY" sz="25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Semana del 29 de setiembre al 2 octubre del 2026</a:t>
            </a:r>
            <a:endParaRPr lang="en-US" sz="3300" b="1" dirty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04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308670" y="1181853"/>
            <a:ext cx="11574651" cy="3096892"/>
          </a:xfrm>
        </p:spPr>
        <p:txBody>
          <a:bodyPr>
            <a:noAutofit/>
          </a:bodyPr>
          <a:lstStyle/>
          <a:p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JUZGADOS </a:t>
            </a:r>
            <a:r>
              <a:rPr lang="es-MX" sz="6400" b="1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PENALES </a:t>
            </a:r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b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b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GARANTÍAS </a:t>
            </a:r>
            <a:r>
              <a:rPr lang="es-MX" sz="6400" b="1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LA CAPITAL</a:t>
            </a:r>
            <a:endParaRPr lang="en-US" sz="6400" b="1" dirty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197424" y="4077860"/>
            <a:ext cx="9797144" cy="2044028"/>
          </a:xfrm>
        </p:spPr>
        <p:txBody>
          <a:bodyPr>
            <a:noAutofit/>
          </a:bodyPr>
          <a:lstStyle/>
          <a:p>
            <a:endParaRPr lang="es-MX" sz="32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</a:t>
            </a:r>
            <a:r>
              <a:rPr lang="es-MX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AUDIENCIAS </a:t>
            </a:r>
            <a:r>
              <a:rPr lang="es-MX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PRELIMINARES</a:t>
            </a:r>
            <a:r>
              <a:rPr lang="es-MX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" y="0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97362"/>
            <a:ext cx="12191999" cy="153692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ítulo 3"/>
          <p:cNvSpPr txBox="1">
            <a:spLocks/>
          </p:cNvSpPr>
          <p:nvPr/>
        </p:nvSpPr>
        <p:spPr>
          <a:xfrm>
            <a:off x="209005" y="6071428"/>
            <a:ext cx="11773989" cy="453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600" b="1" i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el marco del Acuerdo de Solución Amistosa Jorge Patiño Palacios – C.I.D.H.</a:t>
            </a:r>
            <a:endParaRPr lang="en-US" sz="1600" b="1" i="1" dirty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534194" y="240429"/>
            <a:ext cx="77704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200" i="1" dirty="0"/>
          </a:p>
        </p:txBody>
      </p:sp>
    </p:spTree>
    <p:extLst>
      <p:ext uri="{BB962C8B-B14F-4D97-AF65-F5344CB8AC3E}">
        <p14:creationId xmlns:p14="http://schemas.microsoft.com/office/powerpoint/2010/main" val="59003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256914" y="822961"/>
            <a:ext cx="9950526" cy="1191793"/>
          </a:xfrm>
        </p:spPr>
        <p:txBody>
          <a:bodyPr>
            <a:normAutofit/>
          </a:bodyPr>
          <a:lstStyle/>
          <a:p>
            <a:r>
              <a:rPr lang="es-PY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 Audiencias Programadas</a:t>
            </a:r>
            <a:r>
              <a:rPr lang="es-PY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Y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Y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" y="1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89124"/>
            <a:ext cx="12191999" cy="153692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072074"/>
              </p:ext>
            </p:extLst>
          </p:nvPr>
        </p:nvGraphicFramePr>
        <p:xfrm>
          <a:off x="341398" y="1812910"/>
          <a:ext cx="11509202" cy="392785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219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4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4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21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000" u="none" strike="noStrike" dirty="0" smtClean="0">
                          <a:effectLst/>
                        </a:rPr>
                        <a:t>Comparativo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000" u="none" strike="noStrike" dirty="0">
                          <a:effectLst/>
                        </a:rPr>
                        <a:t>Audiencias Realizadas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000" u="none" strike="noStrike" dirty="0">
                          <a:effectLst/>
                        </a:rPr>
                        <a:t>Audiencias Suspendidas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183">
                <a:tc rowSpan="2">
                  <a:txBody>
                    <a:bodyPr/>
                    <a:lstStyle/>
                    <a:p>
                      <a:pPr lvl="2" algn="l" rtl="0" fontAlgn="ctr"/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PY" sz="1800" b="1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lvl="2" algn="l" rtl="0" fontAlgn="ctr"/>
                      <a:r>
                        <a:rPr lang="es-PY" sz="1800" b="1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Semana Anterior</a:t>
                      </a:r>
                    </a:p>
                    <a:p>
                      <a:pPr lvl="2" algn="l" rtl="0" fontAlgn="ctr"/>
                      <a:r>
                        <a:rPr lang="es-PY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s-PY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lang="es-PY" sz="18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183">
                <a:tc vMerge="1">
                  <a:txBody>
                    <a:bodyPr/>
                    <a:lstStyle/>
                    <a:p>
                      <a:endParaRPr lang="es-P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51 %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49 %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846">
                <a:tc rowSpan="2">
                  <a:txBody>
                    <a:bodyPr/>
                    <a:lstStyle/>
                    <a:p>
                      <a:pPr lvl="2" algn="l" rtl="0" fontAlgn="ctr"/>
                      <a:r>
                        <a:rPr lang="es-PY" sz="1800" b="1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Semana Actual</a:t>
                      </a:r>
                    </a:p>
                    <a:p>
                      <a:pPr lvl="2" algn="l" rtl="0" fontAlgn="ctr"/>
                      <a:r>
                        <a:rPr lang="es-PY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s-PY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  <a:endParaRPr lang="es-MX" sz="18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508">
                <a:tc vMerge="1">
                  <a:txBody>
                    <a:bodyPr/>
                    <a:lstStyle/>
                    <a:p>
                      <a:endParaRPr lang="es-P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57 %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43 %</a:t>
                      </a:r>
                      <a:endParaRPr lang="es-MX" sz="18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Rectángulo 22"/>
          <p:cNvSpPr/>
          <p:nvPr/>
        </p:nvSpPr>
        <p:spPr>
          <a:xfrm>
            <a:off x="2639686" y="203605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sp>
        <p:nvSpPr>
          <p:cNvPr id="3" name="Rectángulo 2"/>
          <p:cNvSpPr/>
          <p:nvPr/>
        </p:nvSpPr>
        <p:spPr>
          <a:xfrm>
            <a:off x="4693210" y="6312780"/>
            <a:ext cx="28055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(Sostenibilidad de la base de datos)</a:t>
            </a:r>
            <a:endParaRPr lang="es-PY" sz="1200" dirty="0"/>
          </a:p>
        </p:txBody>
      </p:sp>
      <p:sp>
        <p:nvSpPr>
          <p:cNvPr id="5" name="Rectángulo 4"/>
          <p:cNvSpPr/>
          <p:nvPr/>
        </p:nvSpPr>
        <p:spPr>
          <a:xfrm>
            <a:off x="3260851" y="5893776"/>
            <a:ext cx="5942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Semana del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</a:t>
            </a:r>
            <a:r>
              <a:rPr lang="es-PY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setiembre al 2 de octubre </a:t>
            </a:r>
            <a:r>
              <a:rPr lang="es-PY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37590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" y="-65901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8" y="-53544"/>
            <a:ext cx="1676401" cy="79808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71351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80887"/>
            <a:ext cx="12191999" cy="172596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ángulo 24"/>
          <p:cNvSpPr/>
          <p:nvPr/>
        </p:nvSpPr>
        <p:spPr>
          <a:xfrm>
            <a:off x="2534194" y="144190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4925755"/>
              </p:ext>
            </p:extLst>
          </p:nvPr>
        </p:nvGraphicFramePr>
        <p:xfrm>
          <a:off x="1" y="756893"/>
          <a:ext cx="12191998" cy="5911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8084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" y="-41189"/>
            <a:ext cx="12192000" cy="855749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40046"/>
            <a:ext cx="12191999" cy="211784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ángulo 24"/>
          <p:cNvSpPr/>
          <p:nvPr/>
        </p:nvSpPr>
        <p:spPr>
          <a:xfrm>
            <a:off x="2639686" y="196113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graphicFrame>
        <p:nvGraphicFramePr>
          <p:cNvPr id="11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915647"/>
              </p:ext>
            </p:extLst>
          </p:nvPr>
        </p:nvGraphicFramePr>
        <p:xfrm>
          <a:off x="0" y="906426"/>
          <a:ext cx="12191999" cy="3599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3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3322">
                <a:tc>
                  <a:txBody>
                    <a:bodyPr/>
                    <a:lstStyle/>
                    <a:p>
                      <a:r>
                        <a:rPr lang="es-PY" sz="3000" dirty="0" smtClean="0"/>
                        <a:t>  </a:t>
                      </a:r>
                      <a:r>
                        <a:rPr lang="es-PY" sz="2800" dirty="0" smtClean="0"/>
                        <a:t>Motivos de suspensión</a:t>
                      </a:r>
                      <a:endParaRPr lang="es-PY" sz="2800" dirty="0"/>
                    </a:p>
                  </a:txBody>
                  <a:tcPr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sz="2800" dirty="0" smtClean="0"/>
                        <a:t>Semana actual</a:t>
                      </a:r>
                      <a:endParaRPr lang="es-PY" sz="2800" dirty="0"/>
                    </a:p>
                  </a:txBody>
                  <a:tcPr anchor="ctr">
                    <a:solidFill>
                      <a:srgbClr val="4B69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Incomparecencia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Pedidos de Suspensión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Interposición de Recursos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</a:t>
                      </a:r>
                      <a:r>
                        <a:rPr lang="es-PY" sz="2800" b="1" dirty="0" smtClean="0"/>
                        <a:t>Total</a:t>
                      </a:r>
                      <a:endParaRPr lang="es-PY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24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" y="1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72649"/>
            <a:ext cx="12191999" cy="185351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1 Título"/>
          <p:cNvSpPr txBox="1">
            <a:spLocks/>
          </p:cNvSpPr>
          <p:nvPr/>
        </p:nvSpPr>
        <p:spPr>
          <a:xfrm>
            <a:off x="205594" y="890088"/>
            <a:ext cx="11780812" cy="5307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Y" sz="2400" b="1" i="1" dirty="0" smtClean="0">
                <a:solidFill>
                  <a:srgbClr val="4B69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Motivos de Suspensión de Audiencias Preliminares </a:t>
            </a:r>
            <a:endParaRPr lang="es-PY" sz="2400" b="1" i="1" dirty="0">
              <a:solidFill>
                <a:srgbClr val="4B697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636308" y="211389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13111"/>
              </p:ext>
            </p:extLst>
          </p:nvPr>
        </p:nvGraphicFramePr>
        <p:xfrm>
          <a:off x="4" y="1586915"/>
          <a:ext cx="12191997" cy="3356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5466">
                  <a:extLst>
                    <a:ext uri="{9D8B030D-6E8A-4147-A177-3AD203B41FA5}">
                      <a16:colId xmlns:a16="http://schemas.microsoft.com/office/drawing/2014/main" val="1799524331"/>
                    </a:ext>
                  </a:extLst>
                </a:gridCol>
                <a:gridCol w="930278">
                  <a:extLst>
                    <a:ext uri="{9D8B030D-6E8A-4147-A177-3AD203B41FA5}">
                      <a16:colId xmlns:a16="http://schemas.microsoft.com/office/drawing/2014/main" val="1952665214"/>
                    </a:ext>
                  </a:extLst>
                </a:gridCol>
                <a:gridCol w="799084">
                  <a:extLst>
                    <a:ext uri="{9D8B030D-6E8A-4147-A177-3AD203B41FA5}">
                      <a16:colId xmlns:a16="http://schemas.microsoft.com/office/drawing/2014/main" val="171920994"/>
                    </a:ext>
                  </a:extLst>
                </a:gridCol>
                <a:gridCol w="811011">
                  <a:extLst>
                    <a:ext uri="{9D8B030D-6E8A-4147-A177-3AD203B41FA5}">
                      <a16:colId xmlns:a16="http://schemas.microsoft.com/office/drawing/2014/main" val="321791011"/>
                    </a:ext>
                  </a:extLst>
                </a:gridCol>
                <a:gridCol w="811011">
                  <a:extLst>
                    <a:ext uri="{9D8B030D-6E8A-4147-A177-3AD203B41FA5}">
                      <a16:colId xmlns:a16="http://schemas.microsoft.com/office/drawing/2014/main" val="1794236331"/>
                    </a:ext>
                  </a:extLst>
                </a:gridCol>
                <a:gridCol w="799084">
                  <a:extLst>
                    <a:ext uri="{9D8B030D-6E8A-4147-A177-3AD203B41FA5}">
                      <a16:colId xmlns:a16="http://schemas.microsoft.com/office/drawing/2014/main" val="1366957218"/>
                    </a:ext>
                  </a:extLst>
                </a:gridCol>
                <a:gridCol w="1001836">
                  <a:extLst>
                    <a:ext uri="{9D8B030D-6E8A-4147-A177-3AD203B41FA5}">
                      <a16:colId xmlns:a16="http://schemas.microsoft.com/office/drawing/2014/main" val="1007480108"/>
                    </a:ext>
                  </a:extLst>
                </a:gridCol>
                <a:gridCol w="858718">
                  <a:extLst>
                    <a:ext uri="{9D8B030D-6E8A-4147-A177-3AD203B41FA5}">
                      <a16:colId xmlns:a16="http://schemas.microsoft.com/office/drawing/2014/main" val="3559741415"/>
                    </a:ext>
                  </a:extLst>
                </a:gridCol>
                <a:gridCol w="715597">
                  <a:extLst>
                    <a:ext uri="{9D8B030D-6E8A-4147-A177-3AD203B41FA5}">
                      <a16:colId xmlns:a16="http://schemas.microsoft.com/office/drawing/2014/main" val="1054798207"/>
                    </a:ext>
                  </a:extLst>
                </a:gridCol>
                <a:gridCol w="715597">
                  <a:extLst>
                    <a:ext uri="{9D8B030D-6E8A-4147-A177-3AD203B41FA5}">
                      <a16:colId xmlns:a16="http://schemas.microsoft.com/office/drawing/2014/main" val="3076623243"/>
                    </a:ext>
                  </a:extLst>
                </a:gridCol>
                <a:gridCol w="715597">
                  <a:extLst>
                    <a:ext uri="{9D8B030D-6E8A-4147-A177-3AD203B41FA5}">
                      <a16:colId xmlns:a16="http://schemas.microsoft.com/office/drawing/2014/main" val="1261219730"/>
                    </a:ext>
                  </a:extLst>
                </a:gridCol>
                <a:gridCol w="858718">
                  <a:extLst>
                    <a:ext uri="{9D8B030D-6E8A-4147-A177-3AD203B41FA5}">
                      <a16:colId xmlns:a16="http://schemas.microsoft.com/office/drawing/2014/main" val="131053329"/>
                    </a:ext>
                  </a:extLst>
                </a:gridCol>
              </a:tblGrid>
              <a:tr h="116760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IMPUTABLE A 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JUZGADO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M. PUBLICO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DEF. PUBLICA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DEF. PRIVADA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IMPUTADO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INST. PENALES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DENUNCIANTE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QUERELLA</a:t>
                      </a:r>
                      <a:endParaRPr lang="es-MX" sz="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POLICIA NACIONAL</a:t>
                      </a:r>
                      <a:endParaRPr lang="es-MX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LAS PARTES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TOTALES</a:t>
                      </a:r>
                      <a:endParaRPr lang="es-MX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861645"/>
                  </a:ext>
                </a:extLst>
              </a:tr>
              <a:tr h="7297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INCOMPARECENCIA</a:t>
                      </a:r>
                      <a:endParaRPr lang="es-MX" sz="18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810153"/>
                  </a:ext>
                </a:extLst>
              </a:tr>
              <a:tr h="7297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INTERPOSICION </a:t>
                      </a:r>
                      <a:r>
                        <a:rPr lang="es-MX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RECURSO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717" marR="7717" marT="7717" marB="0" anchor="ctr"/>
                </a:tc>
                <a:extLst>
                  <a:ext uri="{0D108BD9-81ED-4DB2-BD59-A6C34878D82A}">
                    <a16:rowId xmlns:a16="http://schemas.microsoft.com/office/drawing/2014/main" val="1911321774"/>
                  </a:ext>
                </a:extLst>
              </a:tr>
              <a:tr h="7297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PEDIDO </a:t>
                      </a:r>
                      <a:r>
                        <a:rPr lang="es-MX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SUSPENSION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564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31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12203888" cy="860994"/>
          </a:xfrm>
          <a:prstGeom prst="rect">
            <a:avLst/>
          </a:prstGeom>
          <a:solidFill>
            <a:srgbClr val="4B69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39697"/>
            <a:ext cx="12203887" cy="218303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463281" y="166679"/>
            <a:ext cx="8052318" cy="46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GESTIÓN JURISDICCIONAL</a:t>
            </a:r>
            <a:endParaRPr lang="es-PY" sz="2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1" name="Tab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954525"/>
              </p:ext>
            </p:extLst>
          </p:nvPr>
        </p:nvGraphicFramePr>
        <p:xfrm>
          <a:off x="11888" y="860990"/>
          <a:ext cx="12192000" cy="5778707"/>
        </p:xfrm>
        <a:graphic>
          <a:graphicData uri="http://schemas.openxmlformats.org/drawingml/2006/table">
            <a:tbl>
              <a:tblPr/>
              <a:tblGrid>
                <a:gridCol w="5788204">
                  <a:extLst>
                    <a:ext uri="{9D8B030D-6E8A-4147-A177-3AD203B41FA5}">
                      <a16:colId xmlns:a16="http://schemas.microsoft.com/office/drawing/2014/main" val="5403286"/>
                    </a:ext>
                  </a:extLst>
                </a:gridCol>
                <a:gridCol w="2086632">
                  <a:extLst>
                    <a:ext uri="{9D8B030D-6E8A-4147-A177-3AD203B41FA5}">
                      <a16:colId xmlns:a16="http://schemas.microsoft.com/office/drawing/2014/main" val="2463677614"/>
                    </a:ext>
                  </a:extLst>
                </a:gridCol>
                <a:gridCol w="2398425">
                  <a:extLst>
                    <a:ext uri="{9D8B030D-6E8A-4147-A177-3AD203B41FA5}">
                      <a16:colId xmlns:a16="http://schemas.microsoft.com/office/drawing/2014/main" val="2947588923"/>
                    </a:ext>
                  </a:extLst>
                </a:gridCol>
                <a:gridCol w="1918739">
                  <a:extLst>
                    <a:ext uri="{9D8B030D-6E8A-4147-A177-3AD203B41FA5}">
                      <a16:colId xmlns:a16="http://schemas.microsoft.com/office/drawing/2014/main" val="1115756774"/>
                    </a:ext>
                  </a:extLst>
                </a:gridCol>
              </a:tblGrid>
              <a:tr h="23518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JUZGADOS PENALES DE </a:t>
                      </a:r>
                      <a:r>
                        <a:rPr lang="es-MX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GARANTÏAS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Realizadas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Suspendidas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430216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Penal de Garantias N°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422493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199635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238640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Penal de Garantias N° 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10501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9359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147115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017920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516591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502647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765150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548452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972297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Delitos Economicos N°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430838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Delitos Economicos N°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840132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la Adolescencia N°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753814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la Adolescencia N°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253919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Espec. Crimen Organizado N°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500437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Espec. Crimen Organizado N°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706456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Espec. Crimen Organizado N°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646544"/>
                  </a:ext>
                </a:extLst>
              </a:tr>
              <a:tr h="223982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 AUDIENCIAS EN LA SEMANA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336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22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-1" y="-20565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64411"/>
            <a:ext cx="12191999" cy="193589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2463281" y="124350"/>
            <a:ext cx="8052318" cy="4924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GESTIÓN JURISDICCIONAL</a:t>
            </a:r>
            <a:endParaRPr lang="es-PY" sz="2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463281" y="1253134"/>
            <a:ext cx="644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b="1" dirty="0"/>
              <a:t>COMPARATIVO DE AUDIENCIAS PRELIMINARES POR JUZGADOS</a:t>
            </a:r>
          </a:p>
          <a:p>
            <a:endParaRPr lang="es-MX" dirty="0"/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94488"/>
              </p:ext>
            </p:extLst>
          </p:nvPr>
        </p:nvGraphicFramePr>
        <p:xfrm>
          <a:off x="1" y="1644242"/>
          <a:ext cx="12191998" cy="5008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6478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34254</TotalTime>
  <Words>446</Words>
  <Application>Microsoft Office PowerPoint</Application>
  <PresentationFormat>Panorámica</PresentationFormat>
  <Paragraphs>188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Apple Chancery</vt:lpstr>
      <vt:lpstr>Arial</vt:lpstr>
      <vt:lpstr>Calibri</vt:lpstr>
      <vt:lpstr>Calibri Light</vt:lpstr>
      <vt:lpstr>Tema de Office</vt:lpstr>
      <vt:lpstr>Presentación de PowerPoint</vt:lpstr>
      <vt:lpstr>JUZGADOS PENALES     DE  GARANTÍAS DE LA CAPITAL</vt:lpstr>
      <vt:lpstr>Seguimiento de Audiencias Programadas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Abog. Osvaldo Javier Vera R.</dc:creator>
  <cp:lastModifiedBy>Matias Ariel Villalba Godoy</cp:lastModifiedBy>
  <cp:revision>1616</cp:revision>
  <cp:lastPrinted>2019-06-12T17:00:27Z</cp:lastPrinted>
  <dcterms:created xsi:type="dcterms:W3CDTF">2016-03-12T00:22:24Z</dcterms:created>
  <dcterms:modified xsi:type="dcterms:W3CDTF">2026-10-06T11:12:38Z</dcterms:modified>
</cp:coreProperties>
</file>