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7" r:id="rId3"/>
    <p:sldId id="266" r:id="rId4"/>
    <p:sldId id="257" r:id="rId5"/>
    <p:sldId id="258" r:id="rId6"/>
    <p:sldId id="261" r:id="rId7"/>
    <p:sldId id="274" r:id="rId8"/>
    <p:sldId id="265" r:id="rId9"/>
    <p:sldId id="270" r:id="rId10"/>
    <p:sldId id="271" r:id="rId11"/>
    <p:sldId id="269" r:id="rId12"/>
    <p:sldId id="275" r:id="rId13"/>
    <p:sldId id="272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01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6E5C4-7351-4FFB-97DB-AF5AF43E4718}" type="datetimeFigureOut">
              <a:rPr lang="es-ES" smtClean="0"/>
              <a:pPr/>
              <a:t>27/05/2012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105A4-3E54-43E0-9D50-B361933ABF1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06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105A4-3E54-43E0-9D50-B361933ABF10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PY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P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PY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P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P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P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0F7CFC-224C-4FAB-8CE1-BC7F1CFBCC3A}" type="datetimeFigureOut">
              <a:rPr lang="es-PY" smtClean="0"/>
              <a:pPr/>
              <a:t>27/05/2012</a:t>
            </a:fld>
            <a:endParaRPr lang="es-P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PY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1768AA-F2BC-4B23-ACDF-E31A3DE1E442}" type="slidenum">
              <a:rPr lang="es-PY" smtClean="0"/>
              <a:pPr/>
              <a:t>‹Nº›</a:t>
            </a:fld>
            <a:endParaRPr lang="es-P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1470025"/>
          </a:xfrm>
        </p:spPr>
        <p:txBody>
          <a:bodyPr/>
          <a:lstStyle/>
          <a:p>
            <a:r>
              <a:rPr lang="es-PY" dirty="0" smtClean="0"/>
              <a:t>XIII </a:t>
            </a:r>
            <a:r>
              <a:rPr lang="es-PY" dirty="0" smtClean="0"/>
              <a:t>JORNADA </a:t>
            </a:r>
            <a:r>
              <a:rPr lang="es-PY" dirty="0" smtClean="0"/>
              <a:t>DE DERECHO COMPARADO DEL MERCOSUR</a:t>
            </a:r>
            <a:endParaRPr lang="es-P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071810"/>
            <a:ext cx="6400800" cy="3000396"/>
          </a:xfrm>
        </p:spPr>
        <p:txBody>
          <a:bodyPr>
            <a:normAutofit/>
          </a:bodyPr>
          <a:lstStyle/>
          <a:p>
            <a:pPr algn="ctr"/>
            <a:r>
              <a:rPr lang="es-PY" sz="2400" dirty="0" smtClean="0"/>
              <a:t>“DISCAPACIDAD Y VOLUNTAD ANTICIPADA”</a:t>
            </a:r>
          </a:p>
          <a:p>
            <a:endParaRPr lang="es-PY" dirty="0"/>
          </a:p>
          <a:p>
            <a:endParaRPr lang="es-PY" dirty="0" smtClean="0"/>
          </a:p>
          <a:p>
            <a:r>
              <a:rPr lang="es-PY" dirty="0" smtClean="0"/>
              <a:t>             Del 23 al 25 de mayo de 2012</a:t>
            </a:r>
          </a:p>
          <a:p>
            <a:r>
              <a:rPr lang="es-PY" dirty="0"/>
              <a:t> </a:t>
            </a:r>
            <a:r>
              <a:rPr lang="es-PY" dirty="0" smtClean="0"/>
              <a:t>       Asunción – Paraguay </a:t>
            </a:r>
            <a:endParaRPr lang="es-P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357850"/>
          </a:xfrm>
        </p:spPr>
        <p:txBody>
          <a:bodyPr>
            <a:normAutofit fontScale="77500" lnSpcReduction="20000"/>
          </a:bodyPr>
          <a:lstStyle/>
          <a:p>
            <a:r>
              <a:rPr lang="es-PY" dirty="0" smtClean="0"/>
              <a:t>En la declaración de incapacidad se debe considerar el carácter </a:t>
            </a:r>
            <a:r>
              <a:rPr lang="es-PY" dirty="0" err="1" smtClean="0"/>
              <a:t>bio</a:t>
            </a:r>
            <a:r>
              <a:rPr lang="es-PY" dirty="0" smtClean="0"/>
              <a:t>−</a:t>
            </a:r>
            <a:r>
              <a:rPr lang="es-PY" dirty="0" err="1" smtClean="0"/>
              <a:t>psico</a:t>
            </a:r>
            <a:r>
              <a:rPr lang="es-PY" dirty="0" smtClean="0"/>
              <a:t>−social de la persona discapacitada y no solo el aspecto médico</a:t>
            </a:r>
          </a:p>
          <a:p>
            <a:r>
              <a:rPr lang="es-PY" dirty="0" smtClean="0"/>
              <a:t>Instituto del bien de familia y del D. Real de habitación  es un medio de protección a las personas incapaces, para  proteger la vivienda de las personas con discapacidad</a:t>
            </a:r>
          </a:p>
          <a:p>
            <a:r>
              <a:rPr lang="es-PY" dirty="0" smtClean="0"/>
              <a:t>Se emplea el concepto de herencia, y el bien de familia podrá ser constituido a favor de un pariente con discapacidad hasta el 4to grado de consanguinidad y afinidad</a:t>
            </a:r>
          </a:p>
          <a:p>
            <a:r>
              <a:rPr lang="es-PY" dirty="0" smtClean="0"/>
              <a:t>El ex cónyuge que tenga la tenencia de una persona con discapacidad podrá solicitar el derecho real de habitación siempre que persista la incapacidad</a:t>
            </a:r>
          </a:p>
          <a:p>
            <a:r>
              <a:rPr lang="es-PY" dirty="0" smtClean="0"/>
              <a:t>Se recoge un criterio amplio de familia, alcanza  incluso a los sirvientes  de la persona con discapacidad. </a:t>
            </a:r>
          </a:p>
          <a:p>
            <a:r>
              <a:rPr lang="es-PY" dirty="0" smtClean="0"/>
              <a:t>Ejercicio conjunto de la curatela considera la convivencia de las personas con discapacidad con los padres y la existencia de dependencia no sólo jurídica sino también  afectiva con ambos progenitores</a:t>
            </a:r>
          </a:p>
          <a:p>
            <a:r>
              <a:rPr lang="es-PY" dirty="0" smtClean="0"/>
              <a:t>Se privilegia éstas por sobre las concepciones anacrónicas que preferían la unidad de gestión</a:t>
            </a:r>
          </a:p>
          <a:p>
            <a:endParaRPr lang="es-PY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75240" cy="796950"/>
          </a:xfrm>
        </p:spPr>
        <p:txBody>
          <a:bodyPr>
            <a:noAutofit/>
          </a:bodyPr>
          <a:lstStyle/>
          <a:p>
            <a:pPr algn="just"/>
            <a:r>
              <a:rPr lang="es-PY" sz="2000" dirty="0" smtClean="0"/>
              <a:t>Mesa 2: Derecho real de habitación, derecho a la vivienda. La discapacidad en materia sucesoria. 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382100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PY" dirty="0" smtClean="0"/>
              <a:t>Curatela compartida como prolongación o prórroga de la potestad de los padres cuando la discapacidad se manifiesta a temprana edad</a:t>
            </a:r>
          </a:p>
          <a:p>
            <a:r>
              <a:rPr lang="es-PY" dirty="0" smtClean="0"/>
              <a:t>Las diferencias de criterios deben ser definidas con la debida intervención del Ministerio Público</a:t>
            </a:r>
          </a:p>
          <a:p>
            <a:r>
              <a:rPr lang="es-PY" dirty="0" smtClean="0"/>
              <a:t>Jurisprudencialmente en la Argentina se ha incorporado la curatela conjunta</a:t>
            </a:r>
          </a:p>
          <a:p>
            <a:r>
              <a:rPr lang="es-PY" dirty="0" smtClean="0"/>
              <a:t>Designación conjunta debe ser solo en beneficio del incapaz y no en interés de los padres: evitar el riesgo de la mayor conflictividad</a:t>
            </a:r>
          </a:p>
          <a:p>
            <a:r>
              <a:rPr lang="es-PY" dirty="0" smtClean="0"/>
              <a:t>Escucha y participación de la persona con discapacidad en el proceso de interdicción y en la designación de sus curadores es esencial</a:t>
            </a:r>
            <a:endParaRPr lang="es-PY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Autofit/>
          </a:bodyPr>
          <a:lstStyle/>
          <a:p>
            <a:pPr algn="just"/>
            <a:r>
              <a:rPr lang="es-PY" sz="2000" dirty="0" smtClean="0"/>
              <a:t>Mesa 1: voluntad anticipada. Testamento de vida y figuras afines. </a:t>
            </a:r>
            <a:r>
              <a:rPr lang="es-PY" sz="2000" dirty="0" err="1" smtClean="0"/>
              <a:t>Regimen</a:t>
            </a:r>
            <a:r>
              <a:rPr lang="es-PY" sz="2000" dirty="0" smtClean="0"/>
              <a:t> patrimonial. Protección especial: bien de familia.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90460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685800" y="2276872"/>
            <a:ext cx="7772400" cy="147002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Y" sz="3100" dirty="0" smtClean="0"/>
              <a:t>Panel 2: DERECHO REAL DE HABITACIÓN Y DISCAPACIDAD EN MATERIA SUCESORIA.</a:t>
            </a:r>
            <a:endParaRPr lang="es-PY" sz="3100" dirty="0"/>
          </a:p>
        </p:txBody>
      </p:sp>
    </p:spTree>
    <p:extLst>
      <p:ext uri="{BB962C8B-B14F-4D97-AF65-F5344CB8AC3E}">
        <p14:creationId xmlns:p14="http://schemas.microsoft.com/office/powerpoint/2010/main" val="364279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PY" dirty="0" smtClean="0"/>
              <a:t>Testamento del demente interdicto plantea el primer punto de conflicto</a:t>
            </a:r>
          </a:p>
          <a:p>
            <a:r>
              <a:rPr lang="es-PY" dirty="0" smtClean="0"/>
              <a:t>Se parte siempre de la presunción de capacidad y discernimiento</a:t>
            </a:r>
          </a:p>
          <a:p>
            <a:r>
              <a:rPr lang="es-PY" dirty="0" smtClean="0"/>
              <a:t>Para testar la persona debe tener discernimiento de una persona normal</a:t>
            </a:r>
          </a:p>
          <a:p>
            <a:r>
              <a:rPr lang="es-PY" dirty="0" smtClean="0"/>
              <a:t>El intervalo lúcido suficientemente largo para ser capaz de testar dio origen a polémica en Argentina y Brasil, al no aclarar si se trata de incapaces declarados o naturales</a:t>
            </a:r>
          </a:p>
          <a:p>
            <a:r>
              <a:rPr lang="es-PY" dirty="0" smtClean="0"/>
              <a:t>Uruguay y Paraguay no pueden testar hasta que no sean rehabilitados por sentencia </a:t>
            </a:r>
            <a:endParaRPr lang="es-PY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75240" cy="796950"/>
          </a:xfrm>
        </p:spPr>
        <p:txBody>
          <a:bodyPr>
            <a:noAutofit/>
          </a:bodyPr>
          <a:lstStyle/>
          <a:p>
            <a:pPr algn="just"/>
            <a:r>
              <a:rPr lang="es-PY" sz="2000" dirty="0" smtClean="0"/>
              <a:t>Mesa 2: Derecho real de habitación, derecho a la vivienda. La discapacidad en materia sucesoria. 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13903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PY" dirty="0" smtClean="0"/>
              <a:t>Régimen actual debe contemplar los DDHH de las personas y permitir una capacidad o según la situación específica de la persona, </a:t>
            </a:r>
          </a:p>
          <a:p>
            <a:r>
              <a:rPr lang="es-PY" dirty="0" smtClean="0"/>
              <a:t>Esto se </a:t>
            </a:r>
            <a:r>
              <a:rPr lang="es-PY" dirty="0" err="1" smtClean="0"/>
              <a:t>recepciona</a:t>
            </a:r>
            <a:r>
              <a:rPr lang="es-PY" dirty="0" smtClean="0"/>
              <a:t> en ciertas legislaciones como capacidad residual y capacidad restringida</a:t>
            </a:r>
          </a:p>
          <a:p>
            <a:r>
              <a:rPr lang="es-PY" dirty="0" smtClean="0"/>
              <a:t>La declaración fija los actos permitidos y prohibidos</a:t>
            </a:r>
          </a:p>
          <a:p>
            <a:r>
              <a:rPr lang="es-PY" dirty="0" smtClean="0"/>
              <a:t>Protección sucesoria de los discapacitados adquirió nueva vigencia por la Convención de las Personas con discapacidad, que declara el derecho de las personas discapacitadas a heredar.</a:t>
            </a:r>
          </a:p>
          <a:p>
            <a:r>
              <a:rPr lang="es-PY" dirty="0" smtClean="0"/>
              <a:t>Es preciso que este derecho se contemple en toda regulación normativa que se refiera a la discapacidad física o mental</a:t>
            </a:r>
          </a:p>
          <a:p>
            <a:r>
              <a:rPr lang="es-PY" dirty="0" smtClean="0"/>
              <a:t>La flexibilización de la legítima sería una forma posible de protección a las personas que sufren discapacidad</a:t>
            </a:r>
          </a:p>
          <a:p>
            <a:r>
              <a:rPr lang="es-PY" dirty="0" smtClean="0"/>
              <a:t>Principio de solidaridad se logra con una reducción del monto de la legítima o una supresión de ciertos legitimarios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75240" cy="796950"/>
          </a:xfrm>
        </p:spPr>
        <p:txBody>
          <a:bodyPr>
            <a:noAutofit/>
          </a:bodyPr>
          <a:lstStyle/>
          <a:p>
            <a:pPr algn="just"/>
            <a:r>
              <a:rPr lang="es-PY" sz="2000" dirty="0" smtClean="0"/>
              <a:t>Mesa 2: Derecho real de habitación, derecho a la vivienda. La discapacidad en materia sucesoria. 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13903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PY" dirty="0" smtClean="0"/>
              <a:t>El fortalecimiento de institutos de solidaridad familiar: fideicomisos  testamentarios </a:t>
            </a:r>
            <a:r>
              <a:rPr lang="es-PY" dirty="0" err="1" smtClean="0"/>
              <a:t>testamentarios</a:t>
            </a:r>
            <a:r>
              <a:rPr lang="es-PY" dirty="0" smtClean="0"/>
              <a:t>, la mejora y el derecho de habitación son también vías plausibles</a:t>
            </a:r>
          </a:p>
          <a:p>
            <a:r>
              <a:rPr lang="es-PY" dirty="0" smtClean="0"/>
              <a:t>Fideicomiso a favor de un heredero forzoso con discapacidad podría ser válido aún cuando vulnere la legítima de otros herederos</a:t>
            </a:r>
          </a:p>
          <a:p>
            <a:r>
              <a:rPr lang="es-PY" dirty="0" smtClean="0"/>
              <a:t>Carácter asistencial del derecho sucesorio y de la legítima, a través de la mejora: causante puede disponer dejar la porción disponible al heredero forzoso con discapacidad y sumarle la tercera parte de la legítima de los otros herederos</a:t>
            </a:r>
            <a:endParaRPr lang="es-PY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75240" cy="796950"/>
          </a:xfrm>
        </p:spPr>
        <p:txBody>
          <a:bodyPr>
            <a:noAutofit/>
          </a:bodyPr>
          <a:lstStyle/>
          <a:p>
            <a:pPr algn="just"/>
            <a:r>
              <a:rPr lang="es-PY" sz="2000" dirty="0" smtClean="0"/>
              <a:t>Mesa 2: Derecho real de habitación, derecho a la vivienda. La discapacidad en materia sucesoria. 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13903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PY" dirty="0" smtClean="0"/>
              <a:t>La Convención sobre Discapacidad se ocupa también de los derechos a una vivienda adecuada y exige la actuación estatal para eliminar las barreras y obstáculos en relación con  ello</a:t>
            </a:r>
          </a:p>
          <a:p>
            <a:r>
              <a:rPr lang="es-PY" dirty="0" smtClean="0"/>
              <a:t>Acceso a viviendas públicas es una vía para ello</a:t>
            </a:r>
          </a:p>
          <a:p>
            <a:r>
              <a:rPr lang="es-PY" dirty="0" smtClean="0"/>
              <a:t>La vivienda debe ser física y materialmente accesible y permitir una participación efectiva en la vida de la comunidad</a:t>
            </a:r>
          </a:p>
          <a:p>
            <a:endParaRPr lang="es-PY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75240" cy="796950"/>
          </a:xfrm>
        </p:spPr>
        <p:txBody>
          <a:bodyPr>
            <a:noAutofit/>
          </a:bodyPr>
          <a:lstStyle/>
          <a:p>
            <a:pPr algn="just"/>
            <a:r>
              <a:rPr lang="es-PY" sz="2000" dirty="0" smtClean="0"/>
              <a:t>Mesa 2: Derecho real de habitación, derecho a la vivienda. La discapacidad en materia sucesoria. 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13903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Y" sz="2400" dirty="0" smtClean="0"/>
              <a:t>Palabras de apertura</a:t>
            </a:r>
            <a:endParaRPr lang="es-PY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s-PY" dirty="0" smtClean="0"/>
          </a:p>
          <a:p>
            <a:pPr algn="just"/>
            <a:r>
              <a:rPr lang="es-PY" dirty="0" smtClean="0"/>
              <a:t>Prof</a:t>
            </a:r>
            <a:r>
              <a:rPr lang="es-PY" dirty="0"/>
              <a:t>. Víctor </a:t>
            </a:r>
            <a:r>
              <a:rPr lang="es-PY" dirty="0" smtClean="0"/>
              <a:t>Núñez, Presidente de la Corte Suprema de Justicia.</a:t>
            </a:r>
          </a:p>
          <a:p>
            <a:pPr algn="just"/>
            <a:r>
              <a:rPr lang="es-PY" dirty="0" smtClean="0"/>
              <a:t>Prof. Dr. José Raúl Torres </a:t>
            </a:r>
            <a:r>
              <a:rPr lang="es-PY" dirty="0" err="1" smtClean="0"/>
              <a:t>Kirmser</a:t>
            </a:r>
            <a:r>
              <a:rPr lang="es-PY" dirty="0" smtClean="0"/>
              <a:t>, Ministro de la Corte Suprema de Justicia y Vicedecano de la Facultad de Derecho de la Universidad Nacional de Asunción.</a:t>
            </a:r>
          </a:p>
          <a:p>
            <a:pPr algn="just"/>
            <a:r>
              <a:rPr lang="es-PY" dirty="0" smtClean="0"/>
              <a:t>Prof. Dra. Alicia Beatriz Pucheta de Correa, Ministra y Vicepresidenta de la Corte Suprema de Justicia</a:t>
            </a:r>
          </a:p>
        </p:txBody>
      </p:sp>
    </p:spTree>
    <p:extLst>
      <p:ext uri="{BB962C8B-B14F-4D97-AF65-F5344CB8AC3E}">
        <p14:creationId xmlns:p14="http://schemas.microsoft.com/office/powerpoint/2010/main" val="23712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5800" y="2276872"/>
            <a:ext cx="7772400" cy="147002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Y" sz="3600" dirty="0" smtClean="0"/>
              <a:t>Panel 1: discapacidad: aspectos personales y patrimoniales</a:t>
            </a:r>
            <a:endParaRPr lang="es-PY" sz="3600" dirty="0"/>
          </a:p>
        </p:txBody>
      </p:sp>
    </p:spTree>
    <p:extLst>
      <p:ext uri="{BB962C8B-B14F-4D97-AF65-F5344CB8AC3E}">
        <p14:creationId xmlns:p14="http://schemas.microsoft.com/office/powerpoint/2010/main" val="11891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Y" dirty="0" smtClean="0"/>
              <a:t>La discapacidad no se asimila al incapacidad civil</a:t>
            </a:r>
          </a:p>
          <a:p>
            <a:r>
              <a:rPr lang="es-PY" dirty="0" smtClean="0"/>
              <a:t>La noción de discapacidad precisa primeramente de precisiones lingüísticas</a:t>
            </a:r>
          </a:p>
          <a:p>
            <a:r>
              <a:rPr lang="es-PY" dirty="0" smtClean="0"/>
              <a:t>En los países de Mercosur la incapacidad puede ser absoluta o relativa</a:t>
            </a:r>
          </a:p>
          <a:p>
            <a:r>
              <a:rPr lang="es-PY" dirty="0" smtClean="0"/>
              <a:t>Los institutos jurídicos de la incapacidad comprenden tanto las interdicciones como las inhabilitaciones</a:t>
            </a:r>
          </a:p>
          <a:p>
            <a:r>
              <a:rPr lang="es-PY" dirty="0" smtClean="0"/>
              <a:t>Las curatelas son las instituciones creadas para la protección de los incapaces por razones de salud física o mental</a:t>
            </a:r>
          </a:p>
          <a:p>
            <a:r>
              <a:rPr lang="es-PY" dirty="0" smtClean="0"/>
              <a:t>Existen casos de curatelas especiales</a:t>
            </a:r>
          </a:p>
          <a:p>
            <a:r>
              <a:rPr lang="es-PY" dirty="0" smtClean="0"/>
              <a:t>El alguna legislación existe discrepancia en la distinción sobre los efectos de una incapacidad relativa en relación con la invalidez o nulidad de los actos</a:t>
            </a:r>
          </a:p>
          <a:p>
            <a:endParaRPr lang="es-PY" dirty="0" smtClean="0"/>
          </a:p>
          <a:p>
            <a:endParaRPr lang="es-PY" dirty="0" smtClean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68952" cy="1224136"/>
          </a:xfrm>
        </p:spPr>
        <p:txBody>
          <a:bodyPr>
            <a:noAutofit/>
          </a:bodyPr>
          <a:lstStyle/>
          <a:p>
            <a:r>
              <a:rPr lang="es-PY" sz="2000" dirty="0" smtClean="0"/>
              <a:t>Mesa 1: Institutos de protección de los discapacitados: curatela, curadurías especiales, administración extraordinaria de la sociedad conyugal, inhabilitación, consecuencias en la administración de bienes propios y ajenos en concurso culpable.</a:t>
            </a:r>
            <a:endParaRPr lang="es-PY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PY" dirty="0" smtClean="0"/>
              <a:t>Existe una situación de </a:t>
            </a:r>
            <a:r>
              <a:rPr lang="es-PY" dirty="0" err="1" smtClean="0"/>
              <a:t>invisibilización</a:t>
            </a:r>
            <a:r>
              <a:rPr lang="es-PY" dirty="0" smtClean="0"/>
              <a:t> en cuanto a las situaciones de las personas que sufren alguna discapacidad y su tratamiento por el sistema no mira su condición de vulnerabilidad</a:t>
            </a:r>
          </a:p>
          <a:p>
            <a:r>
              <a:rPr lang="es-PY" dirty="0" smtClean="0"/>
              <a:t>El derecho procesal paraguayo no contempla una regulación especial para los procesos sobre declaración de incapacidad, lo cual es necesario y solo se solventa de manera jurisprudencial</a:t>
            </a:r>
          </a:p>
          <a:p>
            <a:r>
              <a:rPr lang="es-PY" dirty="0" smtClean="0"/>
              <a:t>En el D. uruguayo existe la inhabilitación por razón de </a:t>
            </a:r>
            <a:r>
              <a:rPr lang="es-PY" dirty="0" err="1" smtClean="0"/>
              <a:t>fallimiento</a:t>
            </a:r>
            <a:r>
              <a:rPr lang="es-PY" dirty="0" smtClean="0"/>
              <a:t> culpable, para administrar patrimonios ajenos o representar a terceros</a:t>
            </a:r>
          </a:p>
          <a:p>
            <a:r>
              <a:rPr lang="es-PY" dirty="0" smtClean="0"/>
              <a:t>Se discute la naturaleza jurídica, sancionatoria o preventiva de esta inhabilitación</a:t>
            </a:r>
          </a:p>
          <a:p>
            <a:r>
              <a:rPr lang="es-PY" dirty="0" smtClean="0"/>
              <a:t>Se desplaza −impropiamente− la competencia sobre esta curatela, hacia el juez de la quiebra o concurso</a:t>
            </a:r>
          </a:p>
          <a:p>
            <a:r>
              <a:rPr lang="es-PY" dirty="0" smtClean="0"/>
              <a:t>Los efectos de la medida, en cuanto a cuestiones de nulidad o invalidez de los actos del inhabilitado son discutidos</a:t>
            </a:r>
          </a:p>
          <a:p>
            <a:endParaRPr lang="es-PY" dirty="0" smtClean="0"/>
          </a:p>
          <a:p>
            <a:endParaRPr lang="es-PY" dirty="0" smtClean="0"/>
          </a:p>
          <a:p>
            <a:endParaRPr lang="es-PY" dirty="0" smtClean="0"/>
          </a:p>
          <a:p>
            <a:endParaRPr lang="es-PY" dirty="0"/>
          </a:p>
        </p:txBody>
      </p:sp>
      <p:sp>
        <p:nvSpPr>
          <p:cNvPr id="4" name="4 Título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68952" cy="1224136"/>
          </a:xfrm>
        </p:spPr>
        <p:txBody>
          <a:bodyPr>
            <a:noAutofit/>
          </a:bodyPr>
          <a:lstStyle/>
          <a:p>
            <a:r>
              <a:rPr lang="es-PY" sz="2000" dirty="0" smtClean="0"/>
              <a:t>Mesa 1: Institutos de protección de los discapacitados: curatela, curadurías especiales, administración extraordinaria de la sociedad conyugal, inhabilitación, consecuencias en la administración de bienes propios y ajenos en concurso culpable.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17099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PY" dirty="0" smtClean="0"/>
              <a:t>La mayoría de las legislaciones han incorporado las normas de protección internacional relativas a la discapacidad</a:t>
            </a:r>
          </a:p>
          <a:p>
            <a:r>
              <a:rPr lang="es-PY" dirty="0" smtClean="0"/>
              <a:t>Existen dos sistemas de protección, el regional interamericano, y el universal, en el cual se inscribe la Convención.</a:t>
            </a:r>
          </a:p>
          <a:p>
            <a:r>
              <a:rPr lang="es-PY" dirty="0" smtClean="0"/>
              <a:t>La Convención tiene una definición de discapacidad, que hace estrecha relación con el acceso de las personas al disfrute de los derechos y las barreras materiales o culturales que existen para ello</a:t>
            </a:r>
          </a:p>
          <a:p>
            <a:r>
              <a:rPr lang="es-PY" dirty="0" smtClean="0"/>
              <a:t>Existe aún a hoy una identificación impropia entre salud mental/enfermedad mental y discernimiento/falta de discernimiento</a:t>
            </a:r>
          </a:p>
          <a:p>
            <a:r>
              <a:rPr lang="es-PY" dirty="0" smtClean="0"/>
              <a:t>La doctrina más avanzada ha desarrollado el concepto de la capacidad gradual</a:t>
            </a:r>
          </a:p>
          <a:p>
            <a:r>
              <a:rPr lang="es-PY" dirty="0" smtClean="0"/>
              <a:t>La incapacidad debe estudiarse especialmente en relación con los actos personalísimos, que no admiten representación, y en los cuales aquélla tiene el efecto de una verdadera incapacidad de derecho</a:t>
            </a:r>
          </a:p>
          <a:p>
            <a:r>
              <a:rPr lang="es-PY" dirty="0" smtClean="0"/>
              <a:t>Lo que se debe ver es si la persona es capaz de entender y de querer el acto; la exigencia de que comprenda además todas las consecuencias del acto, en especial de las obligaciones y cargas que surgen de él, parece excesiva, sobre todo frente a situaciones en las cuales el bienestar personal o emocional está involucrado; ad. ex: contraer matrimonio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68152"/>
          </a:xfrm>
        </p:spPr>
        <p:txBody>
          <a:bodyPr>
            <a:normAutofit fontScale="90000"/>
          </a:bodyPr>
          <a:lstStyle/>
          <a:p>
            <a:r>
              <a:rPr lang="es-PY" sz="2200" dirty="0" smtClean="0"/>
              <a:t>Mesa 2: Normativa nacional e internacional sobre los derechos de personas con discapacidad. Deberes del Estado. Normativa y realidad de establecimientos de cuidado de personas discapacitadas. 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7700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1800" dirty="0" smtClean="0"/>
              <a:t>El modelo familiar se transformó en un modelo horizontal, en plenitud de derechos y sin incapacidades</a:t>
            </a:r>
          </a:p>
          <a:p>
            <a:r>
              <a:rPr lang="es-ES" sz="1800" dirty="0" smtClean="0"/>
              <a:t>La realidad económica, social, tecnológica ha cambiado los límites de la edad, tanto para los jóvenes como con los menos jóvenes en relación con la capacidad/incapacidad civil</a:t>
            </a:r>
          </a:p>
          <a:p>
            <a:r>
              <a:rPr lang="es-PY" sz="1800" dirty="0" smtClean="0"/>
              <a:t>Las personas adultas mayores tienen hoy derechos de inclusión activa, no solo de participación pasiva</a:t>
            </a:r>
          </a:p>
          <a:p>
            <a:r>
              <a:rPr lang="es-PY" sz="1800" dirty="0" smtClean="0"/>
              <a:t>La Convención tiene un protocolo adicional que somete a los Estados a un proceso de queja ante la Comisión, por actos de discriminación en razón de la discapacidad, la que emite una recomendación, en su caso</a:t>
            </a:r>
          </a:p>
          <a:p>
            <a:r>
              <a:rPr lang="es-PY" sz="1800" dirty="0" smtClean="0"/>
              <a:t>La mera declaración de derechos y la creación de instituciones jurídicas no es suficiente para posibilitar el goce efectivo de los derechos, si no está acompañada de las partidas presupuestarias suficientes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68152"/>
          </a:xfrm>
        </p:spPr>
        <p:txBody>
          <a:bodyPr>
            <a:normAutofit fontScale="90000"/>
          </a:bodyPr>
          <a:lstStyle/>
          <a:p>
            <a:r>
              <a:rPr lang="es-PY" sz="2200" dirty="0" smtClean="0"/>
              <a:t>Mesa 2: Normativa nacional e internacional sobre los derechos de personas con discapacidad. Deberes del Estado. Normativa y realidad de establecimientos de cuidado de personas discapacitadas. 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7700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685800" y="2276872"/>
            <a:ext cx="7772400" cy="1470025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Y" sz="3600" dirty="0" smtClean="0"/>
              <a:t>Panel 1: voluntad anticipada. Testamento de vida y figuras afines. La discapacidad en materia sucesoria.</a:t>
            </a:r>
            <a:endParaRPr lang="es-PY" sz="3600" dirty="0"/>
          </a:p>
        </p:txBody>
      </p:sp>
    </p:spTree>
    <p:extLst>
      <p:ext uri="{BB962C8B-B14F-4D97-AF65-F5344CB8AC3E}">
        <p14:creationId xmlns:p14="http://schemas.microsoft.com/office/powerpoint/2010/main" val="364279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 fontScale="77500" lnSpcReduction="20000"/>
          </a:bodyPr>
          <a:lstStyle/>
          <a:p>
            <a:r>
              <a:rPr lang="es-PY" dirty="0" smtClean="0"/>
              <a:t>La voluntad anticipada es una novedad legislativa, que se cumple no post mortem, sino en la última etapa de la vida de una persona y es una afirmación de la autonomía de la persona, que le permite elegir sobre aspectos relacionados con su vida y su salud</a:t>
            </a:r>
          </a:p>
          <a:p>
            <a:r>
              <a:rPr lang="es-PY" dirty="0" smtClean="0"/>
              <a:t>Puede contener la prohibición de ser sometido a ciertos procedimientos médicos o la indicación de ciertos tratamientos, la designación de un  representante para disponer del patrimonio y de su persona cuando al final de su vida se encuentre incapaz, o establecer disposiciones para el trasplante de órganos y tejidos </a:t>
            </a:r>
          </a:p>
          <a:p>
            <a:r>
              <a:rPr lang="es-PY" dirty="0" smtClean="0"/>
              <a:t>Tiene las características de ser personal, unilateral,  formal solemne</a:t>
            </a:r>
          </a:p>
          <a:p>
            <a:r>
              <a:rPr lang="es-PY" dirty="0" smtClean="0"/>
              <a:t>No se extingue por la incapacidad sobreviniente del mandante</a:t>
            </a:r>
          </a:p>
          <a:p>
            <a:r>
              <a:rPr lang="es-PY" dirty="0" smtClean="0"/>
              <a:t>Debe constar en la historia clínica como medio de publicidad</a:t>
            </a:r>
          </a:p>
          <a:p>
            <a:r>
              <a:rPr lang="es-PY" dirty="0" smtClean="0"/>
              <a:t>Las limitantes son la incertidumbre sobre la existencia de consentimiento informado y que cuando no hay declaración anticipada los familiares toman las decisiones, no siempre en el mejor interés de del paciente</a:t>
            </a:r>
          </a:p>
          <a:p>
            <a:r>
              <a:rPr lang="es-PY" dirty="0" smtClean="0"/>
              <a:t>Existe en la </a:t>
            </a:r>
            <a:r>
              <a:rPr lang="es-PY" dirty="0" err="1" smtClean="0"/>
              <a:t>Rca</a:t>
            </a:r>
            <a:r>
              <a:rPr lang="es-PY" dirty="0" smtClean="0"/>
              <a:t>. del Uruguay y en la </a:t>
            </a:r>
            <a:r>
              <a:rPr lang="es-PY" dirty="0" err="1" smtClean="0"/>
              <a:t>Rca</a:t>
            </a:r>
            <a:r>
              <a:rPr lang="es-PY" dirty="0" smtClean="0"/>
              <a:t>. Argentina</a:t>
            </a:r>
            <a:endParaRPr lang="es-PY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Autofit/>
          </a:bodyPr>
          <a:lstStyle/>
          <a:p>
            <a:pPr algn="just"/>
            <a:r>
              <a:rPr lang="es-PY" sz="2000" dirty="0" smtClean="0"/>
              <a:t>Mesa 1: voluntad anticipada. Testamento de vida y figuras afines. </a:t>
            </a:r>
            <a:r>
              <a:rPr lang="es-PY" sz="2000" dirty="0" err="1" smtClean="0"/>
              <a:t>Regimen</a:t>
            </a:r>
            <a:r>
              <a:rPr lang="es-PY" sz="2000" dirty="0" smtClean="0"/>
              <a:t> patrimonial. Protección especial: bien de familia.</a:t>
            </a:r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234372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357</TotalTime>
  <Words>1741</Words>
  <Application>Microsoft Office PowerPoint</Application>
  <PresentationFormat>Presentación en pantalla (4:3)</PresentationFormat>
  <Paragraphs>90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Mirador</vt:lpstr>
      <vt:lpstr>XIII JORNADA DE DERECHO COMPARADO DEL MERCOSUR</vt:lpstr>
      <vt:lpstr>Palabras de apertura</vt:lpstr>
      <vt:lpstr>Presentación de PowerPoint</vt:lpstr>
      <vt:lpstr>Mesa 1: Institutos de protección de los discapacitados: curatela, curadurías especiales, administración extraordinaria de la sociedad conyugal, inhabilitación, consecuencias en la administración de bienes propios y ajenos en concurso culpable.</vt:lpstr>
      <vt:lpstr>Mesa 1: Institutos de protección de los discapacitados: curatela, curadurías especiales, administración extraordinaria de la sociedad conyugal, inhabilitación, consecuencias en la administración de bienes propios y ajenos en concurso culpable.</vt:lpstr>
      <vt:lpstr>Mesa 2: Normativa nacional e internacional sobre los derechos de personas con discapacidad. Deberes del Estado. Normativa y realidad de establecimientos de cuidado de personas discapacitadas. </vt:lpstr>
      <vt:lpstr>Mesa 2: Normativa nacional e internacional sobre los derechos de personas con discapacidad. Deberes del Estado. Normativa y realidad de establecimientos de cuidado de personas discapacitadas. </vt:lpstr>
      <vt:lpstr>Presentación de PowerPoint</vt:lpstr>
      <vt:lpstr>Mesa 1: voluntad anticipada. Testamento de vida y figuras afines. Regimen patrimonial. Protección especial: bien de familia.</vt:lpstr>
      <vt:lpstr>Mesa 2: Derecho real de habitación, derecho a la vivienda. La discapacidad en materia sucesoria. </vt:lpstr>
      <vt:lpstr>Mesa 1: voluntad anticipada. Testamento de vida y figuras afines. Regimen patrimonial. Protección especial: bien de familia.</vt:lpstr>
      <vt:lpstr>Presentación de PowerPoint</vt:lpstr>
      <vt:lpstr>Mesa 2: Derecho real de habitación, derecho a la vivienda. La discapacidad en materia sucesoria. </vt:lpstr>
      <vt:lpstr>Mesa 2: Derecho real de habitación, derecho a la vivienda. La discapacidad en materia sucesoria. </vt:lpstr>
      <vt:lpstr>Mesa 2: Derecho real de habitación, derecho a la vivienda. La discapacidad en materia sucesoria. </vt:lpstr>
      <vt:lpstr>Mesa 2: Derecho real de habitación, derecho a la vivienda. La discapacidad en materia sucesoria.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Derecho</dc:creator>
  <cp:lastModifiedBy>Tania</cp:lastModifiedBy>
  <cp:revision>43</cp:revision>
  <dcterms:created xsi:type="dcterms:W3CDTF">2012-05-24T19:57:59Z</dcterms:created>
  <dcterms:modified xsi:type="dcterms:W3CDTF">2012-05-27T16:18:24Z</dcterms:modified>
</cp:coreProperties>
</file>