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76" r:id="rId3"/>
    <p:sldId id="281" r:id="rId4"/>
    <p:sldId id="277" r:id="rId5"/>
    <p:sldId id="285" r:id="rId6"/>
    <p:sldId id="278" r:id="rId7"/>
    <p:sldId id="279" r:id="rId8"/>
    <p:sldId id="280" r:id="rId9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69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35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orl_martinez.CSJ\Desktop\Presentaci&#243;n%20Juzgados%20Penales%202016%20-%202019\2019\RESUMEN%20PARA%20GRAFICO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orl_martinez.CSJ\Desktop\Presentaci&#243;n%20Juzgados%20Penales%202016%20-%202019\2019\Agosto\Semana%2029%20Control%20de%20Audiencias%2026%20al%2030%20de%20Agosto%202019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PY" sz="2000" b="1"/>
              <a:t>COMPARATIVO DE AUDIENCIAS SEMANALES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PY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4.7919341377908341E-2"/>
          <c:y val="0.14619409138139"/>
          <c:w val="0.9520806465268844"/>
          <c:h val="0.79538545023644192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'HOJA 1'!$B$3</c:f>
              <c:strCache>
                <c:ptCount val="1"/>
                <c:pt idx="0">
                  <c:v>AUDIENCIAS REALIZADAS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3.036577279641918E-2"/>
                  <c:y val="-5.2805269550111576E-2"/>
                </c:manualLayout>
              </c:layout>
              <c:tx>
                <c:rich>
                  <a:bodyPr/>
                  <a:lstStyle/>
                  <a:p>
                    <a:fld id="{2F3E9A75-1F60-4355-830E-CA1A715DA6BC}" type="VALUE">
                      <a:rPr lang="en-US"/>
                      <a:pPr/>
                      <a:t>[VALOR]</a:t>
                    </a:fld>
                    <a:r>
                      <a:rPr lang="en-US"/>
                      <a:t>  </a:t>
                    </a:r>
                  </a:p>
                  <a:p>
                    <a:r>
                      <a:rPr lang="en-US"/>
                      <a:t>    53 %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3B9B-4B1B-9F38-CABA74493802}"/>
                </c:ex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1"/>
              <c:layout>
                <c:manualLayout>
                  <c:x val="2.6530989324063319E-2"/>
                  <c:y val="-6.3366323460133891E-2"/>
                </c:manualLayout>
              </c:layout>
              <c:tx>
                <c:rich>
                  <a:bodyPr/>
                  <a:lstStyle/>
                  <a:p>
                    <a:fld id="{F1C13C00-D2D1-46F4-83BD-91E63ACDF99D}" type="VALUE">
                      <a:rPr lang="en-US"/>
                      <a:pPr/>
                      <a:t>[VALOR]</a:t>
                    </a:fld>
                    <a:endParaRPr lang="en-US"/>
                  </a:p>
                  <a:p>
                    <a:r>
                      <a:rPr lang="en-US"/>
                      <a:t>    51 %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3B9B-4B1B-9F38-CABA74493802}"/>
                </c:ex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P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'HOJA 1'!$A$4:$A$5</c:f>
              <c:strCache>
                <c:ptCount val="2"/>
                <c:pt idx="0">
                  <c:v>Semana del 19 al 23 de Agosto</c:v>
                </c:pt>
                <c:pt idx="1">
                  <c:v>Semana del 26 al 30 de Agosto</c:v>
                </c:pt>
              </c:strCache>
            </c:strRef>
          </c:cat>
          <c:val>
            <c:numRef>
              <c:f>'HOJA 1'!$B$4:$B$5</c:f>
              <c:numCache>
                <c:formatCode>General</c:formatCode>
                <c:ptCount val="2"/>
                <c:pt idx="0">
                  <c:v>83</c:v>
                </c:pt>
                <c:pt idx="1">
                  <c:v>98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3B9B-4B1B-9F38-CABA74493802}"/>
            </c:ext>
          </c:extLst>
        </c:ser>
        <c:ser>
          <c:idx val="1"/>
          <c:order val="1"/>
          <c:tx>
            <c:strRef>
              <c:f>'HOJA 1'!$D$3</c:f>
              <c:strCache>
                <c:ptCount val="1"/>
                <c:pt idx="0">
                  <c:v>AUDIENCIAS SUSPENDIDAS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3.0365772796419228E-2"/>
                  <c:y val="-6.3366323460133891E-2"/>
                </c:manualLayout>
              </c:layout>
              <c:tx>
                <c:rich>
                  <a:bodyPr/>
                  <a:lstStyle/>
                  <a:p>
                    <a:fld id="{7B7B9091-715D-4432-90D3-CF44999977F9}" type="VALUE">
                      <a:rPr lang="en-US"/>
                      <a:pPr/>
                      <a:t>[VALOR]</a:t>
                    </a:fld>
                    <a:endParaRPr lang="en-US"/>
                  </a:p>
                  <a:p>
                    <a:r>
                      <a:rPr lang="en-US"/>
                      <a:t>    47 %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3B9B-4B1B-9F38-CABA74493802}"/>
                </c:ex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1"/>
              <c:layout>
                <c:manualLayout>
                  <c:x val="2.8985510396581992E-2"/>
                  <c:y val="-6.3366323460133891E-2"/>
                </c:manualLayout>
              </c:layout>
              <c:tx>
                <c:rich>
                  <a:bodyPr/>
                  <a:lstStyle/>
                  <a:p>
                    <a:fld id="{E2FB09E3-870B-4862-8AA4-78359E1D6B38}" type="VALUE">
                      <a:rPr lang="en-US"/>
                      <a:pPr/>
                      <a:t>[VALOR]</a:t>
                    </a:fld>
                    <a:endParaRPr lang="en-US"/>
                  </a:p>
                  <a:p>
                    <a:r>
                      <a:rPr lang="en-US"/>
                      <a:t>    49 %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3B9B-4B1B-9F38-CABA74493802}"/>
                </c:ex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P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'HOJA 1'!$A$4:$A$5</c:f>
              <c:strCache>
                <c:ptCount val="2"/>
                <c:pt idx="0">
                  <c:v>Semana del 19 al 23 de Agosto</c:v>
                </c:pt>
                <c:pt idx="1">
                  <c:v>Semana del 26 al 30 de Agosto</c:v>
                </c:pt>
              </c:strCache>
            </c:strRef>
          </c:cat>
          <c:val>
            <c:numRef>
              <c:f>'HOJA 1'!$D$4:$D$5</c:f>
              <c:numCache>
                <c:formatCode>General</c:formatCode>
                <c:ptCount val="2"/>
                <c:pt idx="0">
                  <c:v>73</c:v>
                </c:pt>
                <c:pt idx="1">
                  <c:v>96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3B9B-4B1B-9F38-CABA7449380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63766312"/>
        <c:axId val="263765528"/>
        <c:axId val="0"/>
      </c:bar3DChart>
      <c:catAx>
        <c:axId val="2637663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PY"/>
          </a:p>
        </c:txPr>
        <c:crossAx val="263765528"/>
        <c:crosses val="autoZero"/>
        <c:auto val="1"/>
        <c:lblAlgn val="ctr"/>
        <c:lblOffset val="100"/>
        <c:noMultiLvlLbl val="0"/>
      </c:catAx>
      <c:valAx>
        <c:axId val="2637655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PY"/>
          </a:p>
        </c:txPr>
        <c:crossAx val="2637663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9848435945601892"/>
          <c:y val="8.897043445431578E-2"/>
          <c:w val="0.35818493972872301"/>
          <c:h val="4.455475802504966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PY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PY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PY" sz="2000" b="1"/>
              <a:t>COMPARATIVO DE AUDIENCIAS POR JUZGADOS</a:t>
            </a:r>
          </a:p>
        </c:rich>
      </c:tx>
      <c:layout>
        <c:manualLayout>
          <c:xMode val="edge"/>
          <c:yMode val="edge"/>
          <c:x val="0.28806282417390294"/>
          <c:y val="2.753699528365808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PY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4.7919341377908341E-2"/>
          <c:y val="0.14619409138139"/>
          <c:w val="0.9520806465268844"/>
          <c:h val="0.79538545023644192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'[Semana 29 Control de Audiencias 26 al 30 de Agosto 2019.xlsx]JUZGADOS'!$C$1</c:f>
              <c:strCache>
                <c:ptCount val="1"/>
                <c:pt idx="0">
                  <c:v>Realizadas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P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'[Semana 29 Control de Audiencias 26 al 30 de Agosto 2019.xlsx]JUZGADOS'!$B$2:$B$17</c:f>
              <c:strCache>
                <c:ptCount val="16"/>
                <c:pt idx="0">
                  <c:v>Juzgado Penal de Garantias 1</c:v>
                </c:pt>
                <c:pt idx="1">
                  <c:v>Juzgado Penal de Garantias 2</c:v>
                </c:pt>
                <c:pt idx="2">
                  <c:v>Juzgado Penal de Garantias 3</c:v>
                </c:pt>
                <c:pt idx="3">
                  <c:v>Juzgado Penal de Garantias 4</c:v>
                </c:pt>
                <c:pt idx="4">
                  <c:v>Juzgado Penal de Garantias 5</c:v>
                </c:pt>
                <c:pt idx="5">
                  <c:v>Juzgado Penal de Garantias 6</c:v>
                </c:pt>
                <c:pt idx="6">
                  <c:v>Juzgado Penal de Garantias 7</c:v>
                </c:pt>
                <c:pt idx="7">
                  <c:v>Juzgado Penal de Garantias 8</c:v>
                </c:pt>
                <c:pt idx="8">
                  <c:v>Juzgado Penal de Garantias 9</c:v>
                </c:pt>
                <c:pt idx="9">
                  <c:v>Juzgado Penal de Garantias 10</c:v>
                </c:pt>
                <c:pt idx="10">
                  <c:v>Juzgado Penal de Garantias 11</c:v>
                </c:pt>
                <c:pt idx="11">
                  <c:v>Juzgado Penal de Garantias 12</c:v>
                </c:pt>
                <c:pt idx="12">
                  <c:v>Juzgado Penal de Garantias Delitos Economicos</c:v>
                </c:pt>
                <c:pt idx="13">
                  <c:v>Juzgado Penal de Garantias Delitos Economicos</c:v>
                </c:pt>
                <c:pt idx="14">
                  <c:v>Juzgado Penal de la Adolescencia 1er turno</c:v>
                </c:pt>
                <c:pt idx="15">
                  <c:v>Juzgado Penal de la Adolescencia 2do turno</c:v>
                </c:pt>
              </c:strCache>
            </c:strRef>
          </c:cat>
          <c:val>
            <c:numRef>
              <c:f>'[Semana 29 Control de Audiencias 26 al 30 de Agosto 2019.xlsx]JUZGADOS'!$C$2:$C$17</c:f>
              <c:numCache>
                <c:formatCode>General</c:formatCode>
                <c:ptCount val="16"/>
                <c:pt idx="0">
                  <c:v>11</c:v>
                </c:pt>
                <c:pt idx="1">
                  <c:v>12</c:v>
                </c:pt>
                <c:pt idx="2">
                  <c:v>7</c:v>
                </c:pt>
                <c:pt idx="3">
                  <c:v>7</c:v>
                </c:pt>
                <c:pt idx="4">
                  <c:v>5</c:v>
                </c:pt>
                <c:pt idx="5">
                  <c:v>1</c:v>
                </c:pt>
                <c:pt idx="6">
                  <c:v>5</c:v>
                </c:pt>
                <c:pt idx="7">
                  <c:v>4</c:v>
                </c:pt>
                <c:pt idx="8">
                  <c:v>5</c:v>
                </c:pt>
                <c:pt idx="9">
                  <c:v>10</c:v>
                </c:pt>
                <c:pt idx="10">
                  <c:v>6</c:v>
                </c:pt>
                <c:pt idx="11">
                  <c:v>10</c:v>
                </c:pt>
                <c:pt idx="12">
                  <c:v>8</c:v>
                </c:pt>
                <c:pt idx="13">
                  <c:v>2</c:v>
                </c:pt>
                <c:pt idx="14">
                  <c:v>0</c:v>
                </c:pt>
                <c:pt idx="15">
                  <c:v>5</c:v>
                </c:pt>
              </c:numCache>
            </c:numRef>
          </c:val>
        </c:ser>
        <c:ser>
          <c:idx val="1"/>
          <c:order val="1"/>
          <c:tx>
            <c:strRef>
              <c:f>'[Semana 29 Control de Audiencias 26 al 30 de Agosto 2019.xlsx]JUZGADOS'!$D$1</c:f>
              <c:strCache>
                <c:ptCount val="1"/>
                <c:pt idx="0">
                  <c:v>Suspendidas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P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'[Semana 29 Control de Audiencias 26 al 30 de Agosto 2019.xlsx]JUZGADOS'!$B$2:$B$17</c:f>
              <c:strCache>
                <c:ptCount val="16"/>
                <c:pt idx="0">
                  <c:v>Juzgado Penal de Garantias 1</c:v>
                </c:pt>
                <c:pt idx="1">
                  <c:v>Juzgado Penal de Garantias 2</c:v>
                </c:pt>
                <c:pt idx="2">
                  <c:v>Juzgado Penal de Garantias 3</c:v>
                </c:pt>
                <c:pt idx="3">
                  <c:v>Juzgado Penal de Garantias 4</c:v>
                </c:pt>
                <c:pt idx="4">
                  <c:v>Juzgado Penal de Garantias 5</c:v>
                </c:pt>
                <c:pt idx="5">
                  <c:v>Juzgado Penal de Garantias 6</c:v>
                </c:pt>
                <c:pt idx="6">
                  <c:v>Juzgado Penal de Garantias 7</c:v>
                </c:pt>
                <c:pt idx="7">
                  <c:v>Juzgado Penal de Garantias 8</c:v>
                </c:pt>
                <c:pt idx="8">
                  <c:v>Juzgado Penal de Garantias 9</c:v>
                </c:pt>
                <c:pt idx="9">
                  <c:v>Juzgado Penal de Garantias 10</c:v>
                </c:pt>
                <c:pt idx="10">
                  <c:v>Juzgado Penal de Garantias 11</c:v>
                </c:pt>
                <c:pt idx="11">
                  <c:v>Juzgado Penal de Garantias 12</c:v>
                </c:pt>
                <c:pt idx="12">
                  <c:v>Juzgado Penal de Garantias Delitos Economicos</c:v>
                </c:pt>
                <c:pt idx="13">
                  <c:v>Juzgado Penal de Garantias Delitos Economicos</c:v>
                </c:pt>
                <c:pt idx="14">
                  <c:v>Juzgado Penal de la Adolescencia 1er turno</c:v>
                </c:pt>
                <c:pt idx="15">
                  <c:v>Juzgado Penal de la Adolescencia 2do turno</c:v>
                </c:pt>
              </c:strCache>
            </c:strRef>
          </c:cat>
          <c:val>
            <c:numRef>
              <c:f>'[Semana 29 Control de Audiencias 26 al 30 de Agosto 2019.xlsx]JUZGADOS'!$D$2:$D$17</c:f>
              <c:numCache>
                <c:formatCode>General</c:formatCode>
                <c:ptCount val="16"/>
                <c:pt idx="0">
                  <c:v>8</c:v>
                </c:pt>
                <c:pt idx="1">
                  <c:v>11</c:v>
                </c:pt>
                <c:pt idx="2">
                  <c:v>8</c:v>
                </c:pt>
                <c:pt idx="3">
                  <c:v>3</c:v>
                </c:pt>
                <c:pt idx="4">
                  <c:v>8</c:v>
                </c:pt>
                <c:pt idx="5">
                  <c:v>5</c:v>
                </c:pt>
                <c:pt idx="6">
                  <c:v>11</c:v>
                </c:pt>
                <c:pt idx="7">
                  <c:v>8</c:v>
                </c:pt>
                <c:pt idx="8">
                  <c:v>7</c:v>
                </c:pt>
                <c:pt idx="9">
                  <c:v>6</c:v>
                </c:pt>
                <c:pt idx="10">
                  <c:v>1</c:v>
                </c:pt>
                <c:pt idx="11">
                  <c:v>8</c:v>
                </c:pt>
                <c:pt idx="12">
                  <c:v>3</c:v>
                </c:pt>
                <c:pt idx="13">
                  <c:v>1</c:v>
                </c:pt>
                <c:pt idx="14">
                  <c:v>6</c:v>
                </c:pt>
                <c:pt idx="15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60841848"/>
        <c:axId val="260841456"/>
        <c:axId val="0"/>
      </c:bar3DChart>
      <c:catAx>
        <c:axId val="2608418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PY"/>
          </a:p>
        </c:txPr>
        <c:crossAx val="260841456"/>
        <c:crosses val="autoZero"/>
        <c:auto val="1"/>
        <c:lblAlgn val="ctr"/>
        <c:lblOffset val="100"/>
        <c:noMultiLvlLbl val="0"/>
      </c:catAx>
      <c:valAx>
        <c:axId val="260841456"/>
        <c:scaling>
          <c:orientation val="minMax"/>
        </c:scaling>
        <c:delete val="1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2608418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41071411021217896"/>
          <c:y val="8.6847231865060409E-2"/>
          <c:w val="0.17475746178857132"/>
          <c:h val="3.582828223218854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PY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PY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9/5/2019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40173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9/5/2019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51830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9/5/2019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33140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9/5/2019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52460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9/5/2019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00968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9/5/2019</a:t>
            </a:fld>
            <a:endParaRPr lang="en-U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43434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9/5/2019</a:t>
            </a:fld>
            <a:endParaRPr lang="en-US" dirty="0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16440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9/5/2019</a:t>
            </a:fld>
            <a:endParaRPr lang="en-US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01060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9/5/2019</a:t>
            </a:fld>
            <a:endParaRPr lang="en-US" dirty="0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0840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9/5/2019</a:t>
            </a:fld>
            <a:endParaRPr lang="en-U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1611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9/5/2019</a:t>
            </a:fld>
            <a:endParaRPr lang="en-U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3268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3117CE-A70D-466B-A13F-23A5FDB69223}" type="datetimeFigureOut">
              <a:rPr lang="en-US" smtClean="0"/>
              <a:pPr/>
              <a:t>9/5/2019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1381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581" t="32557" b="32576"/>
          <a:stretch/>
        </p:blipFill>
        <p:spPr>
          <a:xfrm>
            <a:off x="1293340" y="453081"/>
            <a:ext cx="9947332" cy="340049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3" name="CuadroTexto 2"/>
          <p:cNvSpPr txBox="1"/>
          <p:nvPr/>
        </p:nvSpPr>
        <p:spPr>
          <a:xfrm>
            <a:off x="2624466" y="5442755"/>
            <a:ext cx="94399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Y" dirty="0" smtClean="0">
                <a:solidFill>
                  <a:schemeClr val="bg1"/>
                </a:solidFill>
                <a:latin typeface="Apple Chancery" panose="03020702040506060504" pitchFamily="66" charset="0"/>
              </a:rPr>
              <a:t> </a:t>
            </a:r>
            <a:endParaRPr lang="es-PY" sz="36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1705232" y="3409512"/>
            <a:ext cx="9535440" cy="104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200" b="1" i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GENERAL DE </a:t>
            </a:r>
            <a:r>
              <a:rPr lang="es-MX" sz="2200" b="1" i="1" dirty="0" smtClean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GESTIÓN JURISDICCIONAL</a:t>
            </a: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PY" sz="2000" i="1" dirty="0"/>
          </a:p>
        </p:txBody>
      </p:sp>
      <p:sp>
        <p:nvSpPr>
          <p:cNvPr id="7" name="Título 3"/>
          <p:cNvSpPr txBox="1">
            <a:spLocks/>
          </p:cNvSpPr>
          <p:nvPr/>
        </p:nvSpPr>
        <p:spPr>
          <a:xfrm>
            <a:off x="1293340" y="4311980"/>
            <a:ext cx="9947332" cy="18973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MX" sz="33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ESTADÍSTICAS DE AUDIENCIAS </a:t>
            </a:r>
          </a:p>
          <a:p>
            <a:pPr algn="ctr"/>
            <a:r>
              <a:rPr lang="es-MX" sz="33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PRELIMINARES</a:t>
            </a:r>
            <a:r>
              <a:rPr lang="es-MX" sz="40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/>
            </a:r>
            <a:br>
              <a:rPr lang="es-MX" sz="40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es-MX" sz="38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/>
            </a:r>
            <a:br>
              <a:rPr lang="es-MX" sz="38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es-PY" sz="33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Semana del </a:t>
            </a:r>
            <a:r>
              <a:rPr lang="es-PY" sz="33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26 </a:t>
            </a:r>
            <a:r>
              <a:rPr lang="es-PY" sz="33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 </a:t>
            </a:r>
            <a:r>
              <a:rPr lang="es-PY" sz="33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30 </a:t>
            </a:r>
            <a:r>
              <a:rPr lang="es-PY" sz="33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es-PY" sz="33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Agosto </a:t>
            </a:r>
            <a:r>
              <a:rPr lang="es-PY" sz="33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2019</a:t>
            </a:r>
            <a:endParaRPr lang="en-US" sz="3300" b="1" dirty="0">
              <a:solidFill>
                <a:schemeClr val="tx2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1047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>
          <a:xfrm>
            <a:off x="1920214" y="1473125"/>
            <a:ext cx="9144000" cy="1992028"/>
          </a:xfrm>
        </p:spPr>
        <p:txBody>
          <a:bodyPr>
            <a:noAutofit/>
          </a:bodyPr>
          <a:lstStyle/>
          <a:p>
            <a:r>
              <a:rPr lang="es-MX" sz="5200" b="1" i="1" dirty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JUZGADOS PENALES DE GARANTÍAS DE LA CAPITAL</a:t>
            </a:r>
            <a:endParaRPr lang="en-US" sz="5200" b="1" i="1" dirty="0">
              <a:solidFill>
                <a:schemeClr val="tx2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>
          <a:xfrm>
            <a:off x="1949518" y="3282088"/>
            <a:ext cx="9144000" cy="1420227"/>
          </a:xfrm>
        </p:spPr>
        <p:txBody>
          <a:bodyPr>
            <a:normAutofit/>
          </a:bodyPr>
          <a:lstStyle/>
          <a:p>
            <a:endParaRPr lang="es-MX" sz="4000" dirty="0" smtClean="0"/>
          </a:p>
          <a:p>
            <a:r>
              <a:rPr lang="es-MX" sz="38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SEGUIMIENTO </a:t>
            </a:r>
            <a:r>
              <a:rPr lang="es-MX" sz="3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es-MX" sz="38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LAS AUDIENCIAS </a:t>
            </a:r>
            <a:endParaRPr lang="en-US" sz="38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287383" y="1"/>
            <a:ext cx="11904617" cy="822960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5599" y="76230"/>
            <a:ext cx="1676401" cy="73833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382" y="-13685"/>
            <a:ext cx="2246812" cy="828245"/>
          </a:xfrm>
          <a:prstGeom prst="rect">
            <a:avLst/>
          </a:prstGeom>
        </p:spPr>
      </p:pic>
      <p:sp>
        <p:nvSpPr>
          <p:cNvPr id="10" name="Rectángulo 9"/>
          <p:cNvSpPr/>
          <p:nvPr/>
        </p:nvSpPr>
        <p:spPr>
          <a:xfrm>
            <a:off x="10885" y="10915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ángulo 10"/>
          <p:cNvSpPr/>
          <p:nvPr/>
        </p:nvSpPr>
        <p:spPr>
          <a:xfrm>
            <a:off x="10884" y="652100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ángulo 11"/>
          <p:cNvSpPr/>
          <p:nvPr/>
        </p:nvSpPr>
        <p:spPr>
          <a:xfrm>
            <a:off x="10885" y="1325909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ángulo 12"/>
          <p:cNvSpPr/>
          <p:nvPr/>
        </p:nvSpPr>
        <p:spPr>
          <a:xfrm>
            <a:off x="10884" y="1967094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ángulo 13"/>
          <p:cNvSpPr/>
          <p:nvPr/>
        </p:nvSpPr>
        <p:spPr>
          <a:xfrm>
            <a:off x="10884" y="2640903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ángulo 14"/>
          <p:cNvSpPr/>
          <p:nvPr/>
        </p:nvSpPr>
        <p:spPr>
          <a:xfrm>
            <a:off x="10883" y="3282088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ángulo 15"/>
          <p:cNvSpPr/>
          <p:nvPr/>
        </p:nvSpPr>
        <p:spPr>
          <a:xfrm>
            <a:off x="10884" y="3955897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ángulo 16"/>
          <p:cNvSpPr/>
          <p:nvPr/>
        </p:nvSpPr>
        <p:spPr>
          <a:xfrm>
            <a:off x="10883" y="4597082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ángulo 17"/>
          <p:cNvSpPr/>
          <p:nvPr/>
        </p:nvSpPr>
        <p:spPr>
          <a:xfrm>
            <a:off x="10883" y="5233880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Rectángulo 18"/>
          <p:cNvSpPr/>
          <p:nvPr/>
        </p:nvSpPr>
        <p:spPr>
          <a:xfrm>
            <a:off x="10882" y="5875065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Rectángulo 21"/>
          <p:cNvSpPr/>
          <p:nvPr/>
        </p:nvSpPr>
        <p:spPr>
          <a:xfrm>
            <a:off x="180699" y="6680887"/>
            <a:ext cx="12011301" cy="170167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Rectángulo 19"/>
          <p:cNvSpPr/>
          <p:nvPr/>
        </p:nvSpPr>
        <p:spPr>
          <a:xfrm>
            <a:off x="10882" y="6511863"/>
            <a:ext cx="169817" cy="346137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Título 3"/>
          <p:cNvSpPr txBox="1">
            <a:spLocks/>
          </p:cNvSpPr>
          <p:nvPr/>
        </p:nvSpPr>
        <p:spPr>
          <a:xfrm>
            <a:off x="1667691" y="5234999"/>
            <a:ext cx="9144000" cy="111032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26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En el marco del Acuerdo de Solución Amistosa </a:t>
            </a:r>
          </a:p>
          <a:p>
            <a:r>
              <a:rPr lang="es-MX" sz="26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Jorge Patiño Palacios – C.I.D.H.</a:t>
            </a:r>
            <a:endParaRPr lang="en-US" sz="2600" b="1" dirty="0">
              <a:solidFill>
                <a:schemeClr val="tx2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3" name="Rectángulo 22"/>
          <p:cNvSpPr/>
          <p:nvPr/>
        </p:nvSpPr>
        <p:spPr>
          <a:xfrm>
            <a:off x="2636308" y="194763"/>
            <a:ext cx="7770420" cy="104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200" b="1" i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GENERAL DE </a:t>
            </a:r>
            <a:r>
              <a:rPr lang="es-MX" sz="2200" b="1" i="1" dirty="0" smtClean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GESTIÓN JURISDICCIONAL</a:t>
            </a: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PY" sz="2000" i="1" dirty="0"/>
          </a:p>
        </p:txBody>
      </p:sp>
    </p:spTree>
    <p:extLst>
      <p:ext uri="{BB962C8B-B14F-4D97-AF65-F5344CB8AC3E}">
        <p14:creationId xmlns:p14="http://schemas.microsoft.com/office/powerpoint/2010/main" val="590030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>
          <a:xfrm>
            <a:off x="1614338" y="1654175"/>
            <a:ext cx="9250704" cy="1096100"/>
          </a:xfrm>
        </p:spPr>
        <p:txBody>
          <a:bodyPr>
            <a:normAutofit fontScale="90000"/>
          </a:bodyPr>
          <a:lstStyle/>
          <a:p>
            <a:r>
              <a:rPr lang="es-PY" sz="4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Seguimiento de Audiencias Programadas</a:t>
            </a:r>
            <a:r>
              <a:rPr lang="es-PY" sz="32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PY" sz="32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PY" sz="32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es-PY" sz="32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PY" sz="31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Semana del </a:t>
            </a:r>
            <a:r>
              <a:rPr lang="es-PY" sz="31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26 </a:t>
            </a:r>
            <a:r>
              <a:rPr lang="es-PY" sz="31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 </a:t>
            </a:r>
            <a:r>
              <a:rPr lang="es-PY" sz="31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30 </a:t>
            </a:r>
            <a:r>
              <a:rPr lang="es-PY" sz="31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Agosto de 2019 </a:t>
            </a:r>
            <a:br>
              <a:rPr lang="es-PY" sz="31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PY" sz="31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s-PY" sz="27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Sostenibilidad de la base de datos)</a:t>
            </a:r>
            <a:endParaRPr lang="en-US" sz="30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287383" y="1"/>
            <a:ext cx="11904617" cy="822960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5599" y="76230"/>
            <a:ext cx="1676401" cy="73833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382" y="-13685"/>
            <a:ext cx="2246812" cy="828245"/>
          </a:xfrm>
          <a:prstGeom prst="rect">
            <a:avLst/>
          </a:prstGeom>
        </p:spPr>
      </p:pic>
      <p:sp>
        <p:nvSpPr>
          <p:cNvPr id="10" name="Rectángulo 9"/>
          <p:cNvSpPr/>
          <p:nvPr/>
        </p:nvSpPr>
        <p:spPr>
          <a:xfrm>
            <a:off x="10885" y="10915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ángulo 10"/>
          <p:cNvSpPr/>
          <p:nvPr/>
        </p:nvSpPr>
        <p:spPr>
          <a:xfrm>
            <a:off x="10884" y="652100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ángulo 11"/>
          <p:cNvSpPr/>
          <p:nvPr/>
        </p:nvSpPr>
        <p:spPr>
          <a:xfrm>
            <a:off x="10885" y="1325909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ángulo 12"/>
          <p:cNvSpPr/>
          <p:nvPr/>
        </p:nvSpPr>
        <p:spPr>
          <a:xfrm>
            <a:off x="10884" y="1967094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ángulo 13"/>
          <p:cNvSpPr/>
          <p:nvPr/>
        </p:nvSpPr>
        <p:spPr>
          <a:xfrm>
            <a:off x="10884" y="2640903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ángulo 14"/>
          <p:cNvSpPr/>
          <p:nvPr/>
        </p:nvSpPr>
        <p:spPr>
          <a:xfrm>
            <a:off x="10883" y="3282088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ángulo 15"/>
          <p:cNvSpPr/>
          <p:nvPr/>
        </p:nvSpPr>
        <p:spPr>
          <a:xfrm>
            <a:off x="10884" y="3955897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ángulo 16"/>
          <p:cNvSpPr/>
          <p:nvPr/>
        </p:nvSpPr>
        <p:spPr>
          <a:xfrm>
            <a:off x="10883" y="4597082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ángulo 17"/>
          <p:cNvSpPr/>
          <p:nvPr/>
        </p:nvSpPr>
        <p:spPr>
          <a:xfrm>
            <a:off x="10883" y="5233880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Rectángulo 18"/>
          <p:cNvSpPr/>
          <p:nvPr/>
        </p:nvSpPr>
        <p:spPr>
          <a:xfrm>
            <a:off x="10882" y="5875065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Rectángulo 21"/>
          <p:cNvSpPr/>
          <p:nvPr/>
        </p:nvSpPr>
        <p:spPr>
          <a:xfrm>
            <a:off x="180699" y="6697362"/>
            <a:ext cx="12011301" cy="145454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0068618"/>
              </p:ext>
            </p:extLst>
          </p:nvPr>
        </p:nvGraphicFramePr>
        <p:xfrm>
          <a:off x="1413409" y="2992510"/>
          <a:ext cx="9652561" cy="31496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3900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19090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92265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1091681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000" u="none" strike="noStrike" dirty="0">
                          <a:effectLst/>
                        </a:rPr>
                        <a:t>COMPARATIVO</a:t>
                      </a:r>
                      <a:endParaRPr lang="es-PY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000" u="none" strike="noStrike" dirty="0">
                          <a:effectLst/>
                        </a:rPr>
                        <a:t>Audiencias Realizadas</a:t>
                      </a:r>
                      <a:endParaRPr lang="es-PY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000" u="none" strike="noStrike" dirty="0">
                          <a:effectLst/>
                        </a:rPr>
                        <a:t>Audiencias Suspendidas</a:t>
                      </a:r>
                      <a:endParaRPr lang="es-PY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02722">
                <a:tc rowSpan="2">
                  <a:txBody>
                    <a:bodyPr/>
                    <a:lstStyle/>
                    <a:p>
                      <a:pPr lvl="2" algn="l" rtl="0" fontAlgn="ctr"/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SEMANA ACTUAL</a:t>
                      </a:r>
                    </a:p>
                    <a:p>
                      <a:pPr lvl="2" algn="l" rtl="0" fontAlgn="ctr"/>
                      <a:r>
                        <a:rPr lang="es-PY" sz="14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(19 al 23 de Agosto)</a:t>
                      </a:r>
                      <a:endParaRPr lang="es-PY" sz="1400" b="1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83</a:t>
                      </a:r>
                      <a:endParaRPr lang="es-PY" sz="1800" b="1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73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02722">
                <a:tc vMerge="1">
                  <a:txBody>
                    <a:bodyPr/>
                    <a:lstStyle/>
                    <a:p>
                      <a:endParaRPr lang="es-P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53 %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47 %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18432">
                <a:tc rowSpan="2">
                  <a:txBody>
                    <a:bodyPr/>
                    <a:lstStyle/>
                    <a:p>
                      <a:pPr lvl="2" algn="l" rtl="0" fontAlgn="ctr"/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SEMANA ACTUAL</a:t>
                      </a:r>
                    </a:p>
                    <a:p>
                      <a:pPr lvl="2" algn="l" rtl="0" fontAlgn="ctr"/>
                      <a:r>
                        <a:rPr lang="es-PY" sz="14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(26 </a:t>
                      </a:r>
                      <a:r>
                        <a:rPr lang="es-PY" sz="14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 </a:t>
                      </a:r>
                      <a:r>
                        <a:rPr lang="es-PY" sz="14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 </a:t>
                      </a:r>
                      <a:r>
                        <a:rPr lang="es-PY" sz="14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 Agosto)</a:t>
                      </a:r>
                      <a:endParaRPr lang="es-PY" sz="1400" b="1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98</a:t>
                      </a:r>
                      <a:endParaRPr lang="es-PY" sz="1800" b="1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96</a:t>
                      </a:r>
                      <a:endParaRPr lang="es-PY" sz="1800" b="1" u="none" strike="noStrike" kern="1200" dirty="0" smtClean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34142">
                <a:tc vMerge="1">
                  <a:txBody>
                    <a:bodyPr/>
                    <a:lstStyle/>
                    <a:p>
                      <a:endParaRPr lang="es-P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</a:t>
                      </a: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51 </a:t>
                      </a: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</a:t>
                      </a: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49 </a:t>
                      </a: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21" name="Rectángulo 20"/>
          <p:cNvSpPr/>
          <p:nvPr/>
        </p:nvSpPr>
        <p:spPr>
          <a:xfrm>
            <a:off x="10882" y="6511862"/>
            <a:ext cx="169817" cy="346137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Rectángulo 22"/>
          <p:cNvSpPr/>
          <p:nvPr/>
        </p:nvSpPr>
        <p:spPr>
          <a:xfrm>
            <a:off x="2636308" y="194763"/>
            <a:ext cx="777042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000" b="1" i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GENERAL DE </a:t>
            </a:r>
            <a:r>
              <a:rPr lang="es-MX" sz="2000" b="1" i="1" dirty="0" smtClean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GESTIÓN JURISDICCIONAL</a:t>
            </a: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PY" sz="2000" i="1" dirty="0"/>
          </a:p>
        </p:txBody>
      </p:sp>
    </p:spTree>
    <p:extLst>
      <p:ext uri="{BB962C8B-B14F-4D97-AF65-F5344CB8AC3E}">
        <p14:creationId xmlns:p14="http://schemas.microsoft.com/office/powerpoint/2010/main" val="3759063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287383" y="1"/>
            <a:ext cx="11904617" cy="822960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5599" y="76230"/>
            <a:ext cx="1676401" cy="73833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382" y="-13685"/>
            <a:ext cx="2246812" cy="828245"/>
          </a:xfrm>
          <a:prstGeom prst="rect">
            <a:avLst/>
          </a:prstGeom>
        </p:spPr>
      </p:pic>
      <p:sp>
        <p:nvSpPr>
          <p:cNvPr id="10" name="Rectángulo 9"/>
          <p:cNvSpPr/>
          <p:nvPr/>
        </p:nvSpPr>
        <p:spPr>
          <a:xfrm>
            <a:off x="10885" y="10915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1" name="Rectángulo 10"/>
          <p:cNvSpPr/>
          <p:nvPr/>
        </p:nvSpPr>
        <p:spPr>
          <a:xfrm>
            <a:off x="10884" y="652100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ángulo 11"/>
          <p:cNvSpPr/>
          <p:nvPr/>
        </p:nvSpPr>
        <p:spPr>
          <a:xfrm>
            <a:off x="10885" y="1325909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ángulo 12"/>
          <p:cNvSpPr/>
          <p:nvPr/>
        </p:nvSpPr>
        <p:spPr>
          <a:xfrm>
            <a:off x="10884" y="1967094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ángulo 13"/>
          <p:cNvSpPr/>
          <p:nvPr/>
        </p:nvSpPr>
        <p:spPr>
          <a:xfrm>
            <a:off x="10884" y="2640903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ángulo 14"/>
          <p:cNvSpPr/>
          <p:nvPr/>
        </p:nvSpPr>
        <p:spPr>
          <a:xfrm>
            <a:off x="10883" y="3282088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ángulo 15"/>
          <p:cNvSpPr/>
          <p:nvPr/>
        </p:nvSpPr>
        <p:spPr>
          <a:xfrm>
            <a:off x="10884" y="3955897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ángulo 16"/>
          <p:cNvSpPr/>
          <p:nvPr/>
        </p:nvSpPr>
        <p:spPr>
          <a:xfrm>
            <a:off x="10883" y="4597082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ángulo 17"/>
          <p:cNvSpPr/>
          <p:nvPr/>
        </p:nvSpPr>
        <p:spPr>
          <a:xfrm>
            <a:off x="10883" y="5233880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Rectángulo 18"/>
          <p:cNvSpPr/>
          <p:nvPr/>
        </p:nvSpPr>
        <p:spPr>
          <a:xfrm>
            <a:off x="10882" y="5875065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Rectángulo 21"/>
          <p:cNvSpPr/>
          <p:nvPr/>
        </p:nvSpPr>
        <p:spPr>
          <a:xfrm>
            <a:off x="180699" y="6683357"/>
            <a:ext cx="12011301" cy="170125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Rectángulo 19"/>
          <p:cNvSpPr/>
          <p:nvPr/>
        </p:nvSpPr>
        <p:spPr>
          <a:xfrm>
            <a:off x="10881" y="6511863"/>
            <a:ext cx="169818" cy="346137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Rectángulo 24"/>
          <p:cNvSpPr/>
          <p:nvPr/>
        </p:nvSpPr>
        <p:spPr>
          <a:xfrm>
            <a:off x="2622552" y="184559"/>
            <a:ext cx="777042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000" b="1" i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GENERAL DE </a:t>
            </a:r>
            <a:r>
              <a:rPr lang="es-MX" sz="2000" b="1" i="1" dirty="0" smtClean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GESTIÓN JURISDICCIONAL</a:t>
            </a: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PY" sz="2000" i="1" dirty="0"/>
          </a:p>
        </p:txBody>
      </p:sp>
      <p:graphicFrame>
        <p:nvGraphicFramePr>
          <p:cNvPr id="21" name="Gráfico 2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94941560"/>
              </p:ext>
            </p:extLst>
          </p:nvPr>
        </p:nvGraphicFramePr>
        <p:xfrm>
          <a:off x="544932" y="753909"/>
          <a:ext cx="11389518" cy="59816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080847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287383" y="1"/>
            <a:ext cx="11904617" cy="822960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5599" y="76230"/>
            <a:ext cx="1676401" cy="73833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382" y="-13685"/>
            <a:ext cx="2246812" cy="828245"/>
          </a:xfrm>
          <a:prstGeom prst="rect">
            <a:avLst/>
          </a:prstGeom>
        </p:spPr>
      </p:pic>
      <p:sp>
        <p:nvSpPr>
          <p:cNvPr id="10" name="Rectángulo 9"/>
          <p:cNvSpPr/>
          <p:nvPr/>
        </p:nvSpPr>
        <p:spPr>
          <a:xfrm>
            <a:off x="10885" y="10915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ángulo 10"/>
          <p:cNvSpPr/>
          <p:nvPr/>
        </p:nvSpPr>
        <p:spPr>
          <a:xfrm>
            <a:off x="10884" y="652100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ángulo 11"/>
          <p:cNvSpPr/>
          <p:nvPr/>
        </p:nvSpPr>
        <p:spPr>
          <a:xfrm>
            <a:off x="10885" y="1325909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ángulo 12"/>
          <p:cNvSpPr/>
          <p:nvPr/>
        </p:nvSpPr>
        <p:spPr>
          <a:xfrm>
            <a:off x="10884" y="1967094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ángulo 13"/>
          <p:cNvSpPr/>
          <p:nvPr/>
        </p:nvSpPr>
        <p:spPr>
          <a:xfrm>
            <a:off x="10884" y="2640903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ángulo 14"/>
          <p:cNvSpPr/>
          <p:nvPr/>
        </p:nvSpPr>
        <p:spPr>
          <a:xfrm>
            <a:off x="10883" y="3282088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ángulo 15"/>
          <p:cNvSpPr/>
          <p:nvPr/>
        </p:nvSpPr>
        <p:spPr>
          <a:xfrm>
            <a:off x="10884" y="3955897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ángulo 16"/>
          <p:cNvSpPr/>
          <p:nvPr/>
        </p:nvSpPr>
        <p:spPr>
          <a:xfrm>
            <a:off x="10883" y="4597082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ángulo 17"/>
          <p:cNvSpPr/>
          <p:nvPr/>
        </p:nvSpPr>
        <p:spPr>
          <a:xfrm>
            <a:off x="10883" y="5233880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Rectángulo 18"/>
          <p:cNvSpPr/>
          <p:nvPr/>
        </p:nvSpPr>
        <p:spPr>
          <a:xfrm>
            <a:off x="10882" y="5875065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Rectángulo 21"/>
          <p:cNvSpPr/>
          <p:nvPr/>
        </p:nvSpPr>
        <p:spPr>
          <a:xfrm>
            <a:off x="180699" y="6683358"/>
            <a:ext cx="12011301" cy="168472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21" name="3 Marcador de contenid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51408602"/>
              </p:ext>
            </p:extLst>
          </p:nvPr>
        </p:nvGraphicFramePr>
        <p:xfrm>
          <a:off x="287382" y="917852"/>
          <a:ext cx="11904618" cy="57221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3641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96820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702239">
                <a:tc>
                  <a:txBody>
                    <a:bodyPr/>
                    <a:lstStyle/>
                    <a:p>
                      <a:r>
                        <a:rPr lang="es-PY" sz="3000" dirty="0" smtClean="0"/>
                        <a:t>Motivos de suspensión</a:t>
                      </a:r>
                      <a:endParaRPr lang="es-PY" sz="3000" dirty="0"/>
                    </a:p>
                  </a:txBody>
                  <a:tcPr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3000" dirty="0" smtClean="0"/>
                        <a:t>Semana actual</a:t>
                      </a:r>
                      <a:endParaRPr lang="es-PY" sz="3000" dirty="0"/>
                    </a:p>
                  </a:txBody>
                  <a:tcPr anchor="ctr">
                    <a:solidFill>
                      <a:srgbClr val="4B697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702239">
                <a:tc>
                  <a:txBody>
                    <a:bodyPr/>
                    <a:lstStyle/>
                    <a:p>
                      <a:r>
                        <a:rPr lang="es-PY" sz="2800" dirty="0" smtClean="0"/>
                        <a:t>Incomparecencia</a:t>
                      </a:r>
                      <a:endParaRPr lang="es-PY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702239">
                <a:tc>
                  <a:txBody>
                    <a:bodyPr/>
                    <a:lstStyle/>
                    <a:p>
                      <a:r>
                        <a:rPr lang="es-PY" sz="2800" dirty="0" smtClean="0"/>
                        <a:t>Pedidos de Suspensión</a:t>
                      </a:r>
                      <a:endParaRPr lang="es-PY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39</a:t>
                      </a:r>
                      <a:endParaRPr lang="es-PY" sz="2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702239">
                <a:tc>
                  <a:txBody>
                    <a:bodyPr/>
                    <a:lstStyle/>
                    <a:p>
                      <a:r>
                        <a:rPr lang="es-PY" sz="2800" dirty="0" smtClean="0"/>
                        <a:t>Falta </a:t>
                      </a:r>
                      <a:r>
                        <a:rPr lang="es-PY" sz="2800" baseline="0" dirty="0" smtClean="0"/>
                        <a:t>de notificación</a:t>
                      </a:r>
                      <a:endParaRPr lang="es-PY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s-PY" sz="2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702239">
                <a:tc>
                  <a:txBody>
                    <a:bodyPr/>
                    <a:lstStyle/>
                    <a:p>
                      <a:r>
                        <a:rPr lang="es-PY" sz="2800" dirty="0" smtClean="0"/>
                        <a:t>Falta de traslado</a:t>
                      </a:r>
                      <a:r>
                        <a:rPr lang="es-PY" sz="2800" baseline="0" dirty="0" smtClean="0"/>
                        <a:t> de penitenciaria</a:t>
                      </a:r>
                      <a:endParaRPr lang="es-PY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  <a:endParaRPr lang="es-PY" sz="2800" b="0" i="0" u="none" strike="noStrike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702239">
                <a:tc>
                  <a:txBody>
                    <a:bodyPr/>
                    <a:lstStyle/>
                    <a:p>
                      <a:r>
                        <a:rPr lang="es-PY" sz="2800" dirty="0" smtClean="0"/>
                        <a:t>Planteos procesales</a:t>
                      </a:r>
                      <a:endParaRPr lang="es-PY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  <a:endParaRPr lang="es-PY" sz="2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1500849">
                <a:tc>
                  <a:txBody>
                    <a:bodyPr/>
                    <a:lstStyle/>
                    <a:p>
                      <a:endParaRPr lang="es-PY" sz="700" dirty="0" smtClean="0"/>
                    </a:p>
                    <a:p>
                      <a:r>
                        <a:rPr lang="es-PY" sz="2800" dirty="0" smtClean="0"/>
                        <a:t>Renuncia/ Cambio de la Defensa</a:t>
                      </a:r>
                      <a:r>
                        <a:rPr lang="es-PY" sz="2800" baseline="0" dirty="0" smtClean="0"/>
                        <a:t> </a:t>
                      </a:r>
                    </a:p>
                    <a:p>
                      <a:endParaRPr lang="es-PY" sz="2800" baseline="0" dirty="0" smtClean="0"/>
                    </a:p>
                    <a:p>
                      <a:pPr algn="ctr"/>
                      <a:r>
                        <a:rPr lang="es-PY" sz="3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28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s-PY" sz="28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s-PY" sz="28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s-PY" sz="2800" b="1" dirty="0" smtClean="0">
                          <a:solidFill>
                            <a:schemeClr val="tx1"/>
                          </a:solidFill>
                        </a:rPr>
                        <a:t>96</a:t>
                      </a:r>
                      <a:endParaRPr lang="es-PY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  <p:cxnSp>
        <p:nvCxnSpPr>
          <p:cNvPr id="24" name="Conector recto 23"/>
          <p:cNvCxnSpPr/>
          <p:nvPr/>
        </p:nvCxnSpPr>
        <p:spPr>
          <a:xfrm flipV="1">
            <a:off x="287382" y="5875065"/>
            <a:ext cx="11904618" cy="32952"/>
          </a:xfrm>
          <a:prstGeom prst="line">
            <a:avLst/>
          </a:prstGeom>
          <a:ln w="2222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ángulo 19"/>
          <p:cNvSpPr/>
          <p:nvPr/>
        </p:nvSpPr>
        <p:spPr>
          <a:xfrm>
            <a:off x="10882" y="6511863"/>
            <a:ext cx="169817" cy="346137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Rectángulo 24"/>
          <p:cNvSpPr/>
          <p:nvPr/>
        </p:nvSpPr>
        <p:spPr>
          <a:xfrm>
            <a:off x="2636308" y="194763"/>
            <a:ext cx="777042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000" b="1" i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GENERAL DE </a:t>
            </a:r>
            <a:r>
              <a:rPr lang="es-MX" sz="2000" b="1" i="1" dirty="0" smtClean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GESTIÓN JURISDICCIONAL</a:t>
            </a: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PY" sz="2000" i="1" dirty="0"/>
          </a:p>
        </p:txBody>
      </p:sp>
    </p:spTree>
    <p:extLst>
      <p:ext uri="{BB962C8B-B14F-4D97-AF65-F5344CB8AC3E}">
        <p14:creationId xmlns:p14="http://schemas.microsoft.com/office/powerpoint/2010/main" val="1983242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287383" y="1"/>
            <a:ext cx="11904617" cy="822960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5599" y="76230"/>
            <a:ext cx="1676401" cy="73833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382" y="-13685"/>
            <a:ext cx="2246812" cy="828245"/>
          </a:xfrm>
          <a:prstGeom prst="rect">
            <a:avLst/>
          </a:prstGeom>
        </p:spPr>
      </p:pic>
      <p:sp>
        <p:nvSpPr>
          <p:cNvPr id="10" name="Rectángulo 9"/>
          <p:cNvSpPr/>
          <p:nvPr/>
        </p:nvSpPr>
        <p:spPr>
          <a:xfrm>
            <a:off x="10885" y="10915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ángulo 10"/>
          <p:cNvSpPr/>
          <p:nvPr/>
        </p:nvSpPr>
        <p:spPr>
          <a:xfrm>
            <a:off x="10884" y="652100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ángulo 11"/>
          <p:cNvSpPr/>
          <p:nvPr/>
        </p:nvSpPr>
        <p:spPr>
          <a:xfrm>
            <a:off x="10885" y="1325909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ángulo 12"/>
          <p:cNvSpPr/>
          <p:nvPr/>
        </p:nvSpPr>
        <p:spPr>
          <a:xfrm>
            <a:off x="10884" y="1967094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ángulo 13"/>
          <p:cNvSpPr/>
          <p:nvPr/>
        </p:nvSpPr>
        <p:spPr>
          <a:xfrm>
            <a:off x="10884" y="2640903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ángulo 14"/>
          <p:cNvSpPr/>
          <p:nvPr/>
        </p:nvSpPr>
        <p:spPr>
          <a:xfrm>
            <a:off x="10883" y="3282088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ángulo 15"/>
          <p:cNvSpPr/>
          <p:nvPr/>
        </p:nvSpPr>
        <p:spPr>
          <a:xfrm>
            <a:off x="10884" y="3955897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ángulo 16"/>
          <p:cNvSpPr/>
          <p:nvPr/>
        </p:nvSpPr>
        <p:spPr>
          <a:xfrm>
            <a:off x="10883" y="4597082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ángulo 17"/>
          <p:cNvSpPr/>
          <p:nvPr/>
        </p:nvSpPr>
        <p:spPr>
          <a:xfrm>
            <a:off x="10883" y="5233880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Rectángulo 18"/>
          <p:cNvSpPr/>
          <p:nvPr/>
        </p:nvSpPr>
        <p:spPr>
          <a:xfrm>
            <a:off x="10882" y="5875065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Rectángulo 21"/>
          <p:cNvSpPr/>
          <p:nvPr/>
        </p:nvSpPr>
        <p:spPr>
          <a:xfrm>
            <a:off x="180699" y="6675120"/>
            <a:ext cx="12011301" cy="182880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1 Título"/>
          <p:cNvSpPr txBox="1">
            <a:spLocks/>
          </p:cNvSpPr>
          <p:nvPr/>
        </p:nvSpPr>
        <p:spPr>
          <a:xfrm>
            <a:off x="287382" y="1009322"/>
            <a:ext cx="11715148" cy="63869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PY" sz="2800" b="1" i="1" dirty="0" smtClean="0">
                <a:solidFill>
                  <a:srgbClr val="4B697F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Motivos de Suspensión de Audiencias Preliminares Imputables a:</a:t>
            </a:r>
            <a:endParaRPr lang="es-PY" sz="2800" b="1" i="1" dirty="0">
              <a:solidFill>
                <a:srgbClr val="4B697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0" name="Rectángulo 19"/>
          <p:cNvSpPr/>
          <p:nvPr/>
        </p:nvSpPr>
        <p:spPr>
          <a:xfrm>
            <a:off x="10882" y="6511863"/>
            <a:ext cx="169817" cy="346137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3504962"/>
              </p:ext>
            </p:extLst>
          </p:nvPr>
        </p:nvGraphicFramePr>
        <p:xfrm>
          <a:off x="606256" y="2085850"/>
          <a:ext cx="11160186" cy="39294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76946"/>
                <a:gridCol w="1242397"/>
                <a:gridCol w="1095632"/>
                <a:gridCol w="1169773"/>
                <a:gridCol w="1095632"/>
                <a:gridCol w="1202725"/>
                <a:gridCol w="1977081"/>
              </a:tblGrid>
              <a:tr h="118696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400" u="none" strike="noStrike" dirty="0" smtClean="0">
                          <a:effectLst/>
                        </a:rPr>
                        <a:t>Motivos</a:t>
                      </a:r>
                      <a:r>
                        <a:rPr lang="es-PY" sz="2400" u="none" strike="noStrike" baseline="0" dirty="0" smtClean="0">
                          <a:effectLst/>
                        </a:rPr>
                        <a:t> de suspensión</a:t>
                      </a:r>
                      <a:r>
                        <a:rPr lang="es-PY" sz="2400" u="none" strike="noStrike" dirty="0" smtClean="0">
                          <a:effectLst/>
                        </a:rPr>
                        <a:t> imputables a:</a:t>
                      </a:r>
                      <a:endParaRPr lang="es-PY" sz="2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u="none" strike="noStrike" dirty="0" smtClean="0">
                          <a:effectLst/>
                        </a:rPr>
                        <a:t>Ministerio Público</a:t>
                      </a:r>
                      <a:endParaRPr lang="es-PY" sz="15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u="none" strike="noStrike" dirty="0" smtClean="0">
                          <a:effectLst/>
                        </a:rPr>
                        <a:t>Defensoría</a:t>
                      </a:r>
                      <a:endParaRPr lang="es-PY" sz="15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u="none" strike="noStrike" dirty="0">
                          <a:effectLst/>
                        </a:rPr>
                        <a:t>Defensa Privada</a:t>
                      </a:r>
                      <a:endParaRPr lang="es-PY" sz="15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u="none" strike="noStrike" dirty="0" smtClean="0">
                          <a:effectLst/>
                        </a:rPr>
                        <a:t>Imputado</a:t>
                      </a:r>
                      <a:endParaRPr lang="es-PY" sz="15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u="none" strike="noStrike" dirty="0">
                          <a:effectLst/>
                        </a:rPr>
                        <a:t>Otros</a:t>
                      </a:r>
                      <a:endParaRPr lang="es-PY" sz="15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PY" sz="1500" u="none" strike="noStrike" dirty="0" smtClean="0">
                        <a:effectLst/>
                      </a:endParaRPr>
                    </a:p>
                    <a:p>
                      <a:pPr algn="ctr" rtl="0" fontAlgn="ctr"/>
                      <a:r>
                        <a:rPr lang="es-PY" sz="1500" u="none" strike="noStrike" dirty="0" smtClean="0">
                          <a:effectLst/>
                        </a:rPr>
                        <a:t>Semana </a:t>
                      </a:r>
                      <a:r>
                        <a:rPr lang="es-PY" sz="1500" u="none" strike="noStrike" dirty="0">
                          <a:effectLst/>
                        </a:rPr>
                        <a:t>actual </a:t>
                      </a:r>
                      <a:endParaRPr lang="es-PY" sz="1500" u="none" strike="noStrike" dirty="0" smtClean="0">
                        <a:effectLst/>
                      </a:endParaRPr>
                    </a:p>
                    <a:p>
                      <a:pPr algn="ctr" rtl="0" fontAlgn="ctr"/>
                      <a:endParaRPr lang="es-PY" sz="15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</a:tr>
              <a:tr h="971351">
                <a:tc>
                  <a:txBody>
                    <a:bodyPr/>
                    <a:lstStyle/>
                    <a:p>
                      <a:pPr algn="l" rtl="0" fontAlgn="ctr"/>
                      <a:r>
                        <a:rPr lang="es-PY" sz="2000" b="1" u="none" strike="noStrike" dirty="0">
                          <a:effectLst/>
                        </a:rPr>
                        <a:t>Incomparecencia</a:t>
                      </a:r>
                      <a:endParaRPr lang="es-PY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/>
                </a:tc>
              </a:tr>
              <a:tr h="856735">
                <a:tc>
                  <a:txBody>
                    <a:bodyPr/>
                    <a:lstStyle/>
                    <a:p>
                      <a:pPr algn="l" rtl="0" fontAlgn="ctr"/>
                      <a:r>
                        <a:rPr lang="es-PY" sz="2000" b="1" u="none" strike="noStrike" dirty="0">
                          <a:effectLst/>
                        </a:rPr>
                        <a:t>Pedidos de Suspensión</a:t>
                      </a:r>
                      <a:endParaRPr lang="es-PY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</a:t>
                      </a:r>
                    </a:p>
                  </a:txBody>
                  <a:tcPr marL="9525" marR="9525" marT="9525" marB="0" anchor="ctr"/>
                </a:tc>
              </a:tr>
              <a:tr h="914400">
                <a:tc>
                  <a:txBody>
                    <a:bodyPr/>
                    <a:lstStyle/>
                    <a:p>
                      <a:pPr algn="l" rtl="0" fontAlgn="ctr"/>
                      <a:r>
                        <a:rPr lang="es-PY" sz="2000" b="1" u="none" strike="noStrike" dirty="0">
                          <a:effectLst/>
                        </a:rPr>
                        <a:t>Planteos procesales</a:t>
                      </a:r>
                      <a:endParaRPr lang="es-PY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21" name="Rectángulo 20"/>
          <p:cNvSpPr/>
          <p:nvPr/>
        </p:nvSpPr>
        <p:spPr>
          <a:xfrm>
            <a:off x="2636308" y="194763"/>
            <a:ext cx="777042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000" b="1" i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GENERAL DE </a:t>
            </a:r>
            <a:r>
              <a:rPr lang="es-MX" sz="2000" b="1" i="1" dirty="0" smtClean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GESTIÓN JURISDICCIONAL</a:t>
            </a: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PY" sz="2000" i="1" dirty="0"/>
          </a:p>
        </p:txBody>
      </p:sp>
    </p:spTree>
    <p:extLst>
      <p:ext uri="{BB962C8B-B14F-4D97-AF65-F5344CB8AC3E}">
        <p14:creationId xmlns:p14="http://schemas.microsoft.com/office/powerpoint/2010/main" val="566313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287383" y="1"/>
            <a:ext cx="11904617" cy="822960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5599" y="76230"/>
            <a:ext cx="1676401" cy="73833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382" y="-13685"/>
            <a:ext cx="2246812" cy="828245"/>
          </a:xfrm>
          <a:prstGeom prst="rect">
            <a:avLst/>
          </a:prstGeom>
        </p:spPr>
      </p:pic>
      <p:sp>
        <p:nvSpPr>
          <p:cNvPr id="10" name="Rectángulo 9"/>
          <p:cNvSpPr/>
          <p:nvPr/>
        </p:nvSpPr>
        <p:spPr>
          <a:xfrm>
            <a:off x="10885" y="10915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ángulo 10"/>
          <p:cNvSpPr/>
          <p:nvPr/>
        </p:nvSpPr>
        <p:spPr>
          <a:xfrm>
            <a:off x="10884" y="652100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ángulo 11"/>
          <p:cNvSpPr/>
          <p:nvPr/>
        </p:nvSpPr>
        <p:spPr>
          <a:xfrm>
            <a:off x="10885" y="1325909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ángulo 12"/>
          <p:cNvSpPr/>
          <p:nvPr/>
        </p:nvSpPr>
        <p:spPr>
          <a:xfrm>
            <a:off x="10884" y="1967094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ángulo 13"/>
          <p:cNvSpPr/>
          <p:nvPr/>
        </p:nvSpPr>
        <p:spPr>
          <a:xfrm>
            <a:off x="10884" y="2640903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ángulo 14"/>
          <p:cNvSpPr/>
          <p:nvPr/>
        </p:nvSpPr>
        <p:spPr>
          <a:xfrm>
            <a:off x="10883" y="3282088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ángulo 15"/>
          <p:cNvSpPr/>
          <p:nvPr/>
        </p:nvSpPr>
        <p:spPr>
          <a:xfrm>
            <a:off x="10884" y="3955897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ángulo 16"/>
          <p:cNvSpPr/>
          <p:nvPr/>
        </p:nvSpPr>
        <p:spPr>
          <a:xfrm>
            <a:off x="10883" y="4597082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ángulo 17"/>
          <p:cNvSpPr/>
          <p:nvPr/>
        </p:nvSpPr>
        <p:spPr>
          <a:xfrm>
            <a:off x="10883" y="5233880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Rectángulo 18"/>
          <p:cNvSpPr/>
          <p:nvPr/>
        </p:nvSpPr>
        <p:spPr>
          <a:xfrm>
            <a:off x="10882" y="5875065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Rectángulo 21"/>
          <p:cNvSpPr/>
          <p:nvPr/>
        </p:nvSpPr>
        <p:spPr>
          <a:xfrm>
            <a:off x="180699" y="6675120"/>
            <a:ext cx="12011301" cy="182880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1 Título"/>
          <p:cNvSpPr txBox="1">
            <a:spLocks/>
          </p:cNvSpPr>
          <p:nvPr/>
        </p:nvSpPr>
        <p:spPr>
          <a:xfrm>
            <a:off x="2453951" y="102633"/>
            <a:ext cx="8052318" cy="66668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PY" sz="3400" dirty="0" smtClean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Audiencias Preliminares por Juzgados</a:t>
            </a:r>
            <a:endParaRPr lang="es-PY" sz="3400" dirty="0">
              <a:solidFill>
                <a:schemeClr val="bg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26" name="Tabla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4259083"/>
              </p:ext>
            </p:extLst>
          </p:nvPr>
        </p:nvGraphicFramePr>
        <p:xfrm>
          <a:off x="757881" y="980299"/>
          <a:ext cx="10865707" cy="5569797"/>
        </p:xfrm>
        <a:graphic>
          <a:graphicData uri="http://schemas.openxmlformats.org/drawingml/2006/table">
            <a:tbl>
              <a:tblPr/>
              <a:tblGrid>
                <a:gridCol w="513235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04626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04626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64082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532194">
                <a:tc>
                  <a:txBody>
                    <a:bodyPr/>
                    <a:lstStyle/>
                    <a:p>
                      <a:pPr algn="ctr" fontAlgn="b"/>
                      <a:r>
                        <a:rPr lang="es-PY" sz="2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Juzgados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Realizadas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Suspendidas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697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77554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77554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77554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77554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77554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77554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77554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77554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77554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77554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77554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77554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277554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Penal de Garantías Delitos Económicos 1</a:t>
                      </a:r>
                      <a:endParaRPr lang="es-PY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277554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Delitos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Económicos 2</a:t>
                      </a:r>
                      <a:endParaRPr lang="es-PY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277554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la Adolescencia 1er turno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29143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la Adolescencia 2do turno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29143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PY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29143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DE AUDIENCIAS EN LA </a:t>
                      </a:r>
                      <a:r>
                        <a:rPr lang="es-PY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SEMANA  (del </a:t>
                      </a:r>
                      <a:r>
                        <a:rPr lang="es-PY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 </a:t>
                      </a:r>
                      <a:r>
                        <a:rPr lang="es-PY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</a:t>
                      </a:r>
                      <a:r>
                        <a:rPr lang="es-PY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</a:t>
                      </a:r>
                      <a:r>
                        <a:rPr lang="es-PY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Agosto)</a:t>
                      </a:r>
                      <a:endParaRPr lang="es-PY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</a:tbl>
          </a:graphicData>
        </a:graphic>
      </p:graphicFrame>
      <p:sp>
        <p:nvSpPr>
          <p:cNvPr id="20" name="Rectángulo 19"/>
          <p:cNvSpPr/>
          <p:nvPr/>
        </p:nvSpPr>
        <p:spPr>
          <a:xfrm>
            <a:off x="10882" y="6511863"/>
            <a:ext cx="169817" cy="346137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414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287383" y="-8400"/>
            <a:ext cx="11904617" cy="822960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5599" y="76230"/>
            <a:ext cx="1676401" cy="73833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382" y="-13685"/>
            <a:ext cx="2246812" cy="828245"/>
          </a:xfrm>
          <a:prstGeom prst="rect">
            <a:avLst/>
          </a:prstGeom>
        </p:spPr>
      </p:pic>
      <p:sp>
        <p:nvSpPr>
          <p:cNvPr id="10" name="Rectángulo 9"/>
          <p:cNvSpPr/>
          <p:nvPr/>
        </p:nvSpPr>
        <p:spPr>
          <a:xfrm>
            <a:off x="10885" y="10915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ángulo 10"/>
          <p:cNvSpPr/>
          <p:nvPr/>
        </p:nvSpPr>
        <p:spPr>
          <a:xfrm>
            <a:off x="10884" y="652100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ángulo 11"/>
          <p:cNvSpPr/>
          <p:nvPr/>
        </p:nvSpPr>
        <p:spPr>
          <a:xfrm>
            <a:off x="10885" y="1325909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ángulo 12"/>
          <p:cNvSpPr/>
          <p:nvPr/>
        </p:nvSpPr>
        <p:spPr>
          <a:xfrm>
            <a:off x="10884" y="1967094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ángulo 13"/>
          <p:cNvSpPr/>
          <p:nvPr/>
        </p:nvSpPr>
        <p:spPr>
          <a:xfrm>
            <a:off x="10884" y="2640903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ángulo 14"/>
          <p:cNvSpPr/>
          <p:nvPr/>
        </p:nvSpPr>
        <p:spPr>
          <a:xfrm>
            <a:off x="10883" y="3282088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ángulo 15"/>
          <p:cNvSpPr/>
          <p:nvPr/>
        </p:nvSpPr>
        <p:spPr>
          <a:xfrm>
            <a:off x="10884" y="3955897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ángulo 16"/>
          <p:cNvSpPr/>
          <p:nvPr/>
        </p:nvSpPr>
        <p:spPr>
          <a:xfrm>
            <a:off x="10883" y="4597082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ángulo 17"/>
          <p:cNvSpPr/>
          <p:nvPr/>
        </p:nvSpPr>
        <p:spPr>
          <a:xfrm>
            <a:off x="10883" y="5233880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Rectángulo 18"/>
          <p:cNvSpPr/>
          <p:nvPr/>
        </p:nvSpPr>
        <p:spPr>
          <a:xfrm>
            <a:off x="10882" y="5875065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Rectángulo 21"/>
          <p:cNvSpPr/>
          <p:nvPr/>
        </p:nvSpPr>
        <p:spPr>
          <a:xfrm>
            <a:off x="180699" y="6675120"/>
            <a:ext cx="12011301" cy="182880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1 Título"/>
          <p:cNvSpPr txBox="1">
            <a:spLocks/>
          </p:cNvSpPr>
          <p:nvPr/>
        </p:nvSpPr>
        <p:spPr>
          <a:xfrm>
            <a:off x="2453951" y="102633"/>
            <a:ext cx="8052318" cy="66668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PY" sz="3400" dirty="0" smtClean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Audiencias Preliminares por Juzgados</a:t>
            </a:r>
            <a:endParaRPr lang="es-PY" sz="3400" dirty="0">
              <a:solidFill>
                <a:schemeClr val="bg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0" name="Rectángulo 19"/>
          <p:cNvSpPr/>
          <p:nvPr/>
        </p:nvSpPr>
        <p:spPr>
          <a:xfrm>
            <a:off x="10882" y="6511863"/>
            <a:ext cx="169817" cy="346137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21" name="Gráfico 2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2261642"/>
              </p:ext>
            </p:extLst>
          </p:nvPr>
        </p:nvGraphicFramePr>
        <p:xfrm>
          <a:off x="287382" y="899190"/>
          <a:ext cx="12110155" cy="60731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364782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9995</TotalTime>
  <Words>395</Words>
  <Application>Microsoft Office PowerPoint</Application>
  <PresentationFormat>Panorámica</PresentationFormat>
  <Paragraphs>166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3" baseType="lpstr">
      <vt:lpstr>Apple Chancery</vt:lpstr>
      <vt:lpstr>Arial</vt:lpstr>
      <vt:lpstr>Calibri</vt:lpstr>
      <vt:lpstr>Calibri Light</vt:lpstr>
      <vt:lpstr>Tema de Office</vt:lpstr>
      <vt:lpstr>Presentación de PowerPoint</vt:lpstr>
      <vt:lpstr>JUZGADOS PENALES DE GARANTÍAS DE LA CAPITAL</vt:lpstr>
      <vt:lpstr>Seguimiento de Audiencias Programadas   Semana del 26 al 30 de Agosto de 2019   (Sostenibilidad de la base de datos)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Miguel David Ortiz Mendez</dc:creator>
  <cp:lastModifiedBy>Orlando Rubens Martinez</cp:lastModifiedBy>
  <cp:revision>542</cp:revision>
  <cp:lastPrinted>2019-06-12T17:00:27Z</cp:lastPrinted>
  <dcterms:created xsi:type="dcterms:W3CDTF">2016-03-12T00:22:24Z</dcterms:created>
  <dcterms:modified xsi:type="dcterms:W3CDTF">2019-09-05T14:07:29Z</dcterms:modified>
</cp:coreProperties>
</file>