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76" r:id="rId3"/>
    <p:sldId id="281" r:id="rId4"/>
    <p:sldId id="277" r:id="rId5"/>
    <p:sldId id="285" r:id="rId6"/>
    <p:sldId id="278" r:id="rId7"/>
    <p:sldId id="279" r:id="rId8"/>
    <p:sldId id="280" r:id="rId9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B69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3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RESUMEN%20PARA%20GRAFICOS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orl_martinez.CSJ\Desktop\Presentaci&#243;n%20Juzgados%20Penales%202016%20-%202019\2019\Octubre\Semana%2037%20Control%20de%20Audiencias%2021%20al%2025%20oct%202019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000" b="1"/>
              <a:t>COMPARATIVO DE AUDIENCIAS SEMANALES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'HOJA 1'!$B$3</c:f>
              <c:strCache>
                <c:ptCount val="1"/>
                <c:pt idx="0">
                  <c:v>AUDIENCIAS 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2.0330272097554964E-2"/>
                  <c:y val="-5.2805231423379881E-2"/>
                </c:manualLayout>
              </c:layout>
              <c:tx>
                <c:rich>
                  <a:bodyPr/>
                  <a:lstStyle/>
                  <a:p>
                    <a:fld id="{2F3E9A75-1F60-4355-830E-CA1A715DA6BC}" type="VALUE">
                      <a:rPr lang="en-US"/>
                      <a:pPr/>
                      <a:t>[VALOR]</a:t>
                    </a:fld>
                    <a:r>
                      <a:rPr lang="en-US"/>
                      <a:t>  </a:t>
                    </a:r>
                  </a:p>
                  <a:p>
                    <a:r>
                      <a:rPr lang="en-US"/>
                      <a:t>    53 %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0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1.9840611341059303E-2"/>
                  <c:y val="-6.3366277708055849E-2"/>
                </c:manualLayout>
              </c:layout>
              <c:tx>
                <c:rich>
                  <a:bodyPr/>
                  <a:lstStyle/>
                  <a:p>
                    <a:fld id="{F1C13C00-D2D1-46F4-83BD-91E63ACDF99D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41 %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14 al 18 de Octubre</c:v>
                </c:pt>
                <c:pt idx="1">
                  <c:v>Semana del 21 al 25 de Octubre</c:v>
                </c:pt>
              </c:strCache>
            </c:strRef>
          </c:cat>
          <c:val>
            <c:numRef>
              <c:f>'HOJA 1'!$B$4:$B$5</c:f>
              <c:numCache>
                <c:formatCode>General</c:formatCode>
                <c:ptCount val="2"/>
                <c:pt idx="0">
                  <c:v>99</c:v>
                </c:pt>
                <c:pt idx="1">
                  <c:v>65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3B9B-4B1B-9F38-CABA74493802}"/>
            </c:ext>
          </c:extLst>
        </c:ser>
        <c:ser>
          <c:idx val="1"/>
          <c:order val="1"/>
          <c:tx>
            <c:strRef>
              <c:f>'HOJA 1'!$D$3</c:f>
              <c:strCache>
                <c:ptCount val="1"/>
                <c:pt idx="0">
                  <c:v>AUDIENCIAS 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3.0365772796419228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7B7B9091-715D-4432-90D3-CF44999977F9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47 %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3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dLbl>
              <c:idx val="1"/>
              <c:layout>
                <c:manualLayout>
                  <c:x val="2.8985510396581992E-2"/>
                  <c:y val="-6.3366323460133891E-2"/>
                </c:manualLayout>
              </c:layout>
              <c:tx>
                <c:rich>
                  <a:bodyPr/>
                  <a:lstStyle/>
                  <a:p>
                    <a:fld id="{E2FB09E3-870B-4862-8AA4-78359E1D6B38}" type="VALUE">
                      <a:rPr lang="en-US"/>
                      <a:pPr/>
                      <a:t>[VALOR]</a:t>
                    </a:fld>
                    <a:endParaRPr lang="en-US"/>
                  </a:p>
                  <a:p>
                    <a:r>
                      <a:rPr lang="en-US"/>
                      <a:t>    59 %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4-3B9B-4B1B-9F38-CABA74493802}"/>
                </c:ext>
                <c:ext xmlns:c15="http://schemas.microsoft.com/office/drawing/2012/chart" uri="{CE6537A1-D6FC-4f65-9D91-7224C49458BB}">
                  <c15:layout/>
                  <c15:dlblFieldTable/>
                  <c15:showDataLabelsRange val="0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'HOJA 1'!$A$4:$A$5</c:f>
              <c:strCache>
                <c:ptCount val="2"/>
                <c:pt idx="0">
                  <c:v>Semana del 14 al 18 de Octubre</c:v>
                </c:pt>
                <c:pt idx="1">
                  <c:v>Semana del 21 al 25 de Octubre</c:v>
                </c:pt>
              </c:strCache>
            </c:strRef>
          </c:cat>
          <c:val>
            <c:numRef>
              <c:f>'HOJA 1'!$D$4:$D$5</c:f>
              <c:numCache>
                <c:formatCode>General</c:formatCode>
                <c:ptCount val="2"/>
                <c:pt idx="0">
                  <c:v>87</c:v>
                </c:pt>
                <c:pt idx="1">
                  <c:v>93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5-3B9B-4B1B-9F38-CABA744938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327101624"/>
        <c:axId val="327101232"/>
        <c:axId val="0"/>
      </c:bar3DChart>
      <c:catAx>
        <c:axId val="3271016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27101232"/>
        <c:crosses val="autoZero"/>
        <c:auto val="1"/>
        <c:lblAlgn val="ctr"/>
        <c:lblOffset val="100"/>
        <c:noMultiLvlLbl val="0"/>
      </c:catAx>
      <c:valAx>
        <c:axId val="327101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32710162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9848435945601892"/>
          <c:y val="8.897043445431578E-2"/>
          <c:w val="0.35818493972872301"/>
          <c:h val="4.455475802504966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PY" sz="2400" b="1"/>
              <a:t>COMPARATIVO DE AUDIENCIAS POR JUZGADOS</a:t>
            </a:r>
          </a:p>
        </c:rich>
      </c:tx>
      <c:layout>
        <c:manualLayout>
          <c:xMode val="edge"/>
          <c:yMode val="edge"/>
          <c:x val="0.28806282417390294"/>
          <c:y val="2.753699528365808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7919341377908341E-2"/>
          <c:y val="0.14619409138139"/>
          <c:w val="0.9520806465268844"/>
          <c:h val="0.7953854502364419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'[Semana 37 Control de Audiencias 21 al 25 oct 2019.xlsx]JUZGADOS'!$C$1</c:f>
              <c:strCache>
                <c:ptCount val="1"/>
                <c:pt idx="0">
                  <c:v>Realizadas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37 Control de Audiencias 21 al 25 oct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37 Control de Audiencias 21 al 25 oct 2019.xlsx]JUZGADOS'!$C$2:$C$17</c:f>
              <c:numCache>
                <c:formatCode>General</c:formatCode>
                <c:ptCount val="16"/>
                <c:pt idx="0">
                  <c:v>9</c:v>
                </c:pt>
                <c:pt idx="1">
                  <c:v>4</c:v>
                </c:pt>
                <c:pt idx="2">
                  <c:v>2</c:v>
                </c:pt>
                <c:pt idx="3">
                  <c:v>4</c:v>
                </c:pt>
                <c:pt idx="4">
                  <c:v>6</c:v>
                </c:pt>
                <c:pt idx="5">
                  <c:v>5</c:v>
                </c:pt>
                <c:pt idx="6">
                  <c:v>8</c:v>
                </c:pt>
                <c:pt idx="7">
                  <c:v>3</c:v>
                </c:pt>
                <c:pt idx="8">
                  <c:v>4</c:v>
                </c:pt>
                <c:pt idx="9">
                  <c:v>1</c:v>
                </c:pt>
                <c:pt idx="10">
                  <c:v>6</c:v>
                </c:pt>
                <c:pt idx="11">
                  <c:v>4</c:v>
                </c:pt>
                <c:pt idx="12">
                  <c:v>0</c:v>
                </c:pt>
                <c:pt idx="13">
                  <c:v>3</c:v>
                </c:pt>
                <c:pt idx="14">
                  <c:v>2</c:v>
                </c:pt>
                <c:pt idx="15">
                  <c:v>4</c:v>
                </c:pt>
              </c:numCache>
            </c:numRef>
          </c:val>
        </c:ser>
        <c:ser>
          <c:idx val="1"/>
          <c:order val="1"/>
          <c:tx>
            <c:strRef>
              <c:f>'[Semana 37 Control de Audiencias 21 al 25 oct 2019.xlsx]JUZGADOS'!$D$1</c:f>
              <c:strCache>
                <c:ptCount val="1"/>
                <c:pt idx="0">
                  <c:v>Suspendidas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PY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'[Semana 37 Control de Audiencias 21 al 25 oct 2019.xlsx]JUZGADOS'!$B$2:$B$17</c:f>
              <c:strCache>
                <c:ptCount val="16"/>
                <c:pt idx="0">
                  <c:v>Juzgado Penal de Garantias 1</c:v>
                </c:pt>
                <c:pt idx="1">
                  <c:v>Juzgado Penal de Garantias 2</c:v>
                </c:pt>
                <c:pt idx="2">
                  <c:v>Juzgado Penal de Garantias 3</c:v>
                </c:pt>
                <c:pt idx="3">
                  <c:v>Juzgado Penal de Garantias 4</c:v>
                </c:pt>
                <c:pt idx="4">
                  <c:v>Juzgado Penal de Garantias 5</c:v>
                </c:pt>
                <c:pt idx="5">
                  <c:v>Juzgado Penal de Garantias 6</c:v>
                </c:pt>
                <c:pt idx="6">
                  <c:v>Juzgado Penal de Garantias 7</c:v>
                </c:pt>
                <c:pt idx="7">
                  <c:v>Juzgado Penal de Garantias 8</c:v>
                </c:pt>
                <c:pt idx="8">
                  <c:v>Juzgado Penal de Garantias 9</c:v>
                </c:pt>
                <c:pt idx="9">
                  <c:v>Juzgado Penal de Garantias 10</c:v>
                </c:pt>
                <c:pt idx="10">
                  <c:v>Juzgado Penal de Garantias 11</c:v>
                </c:pt>
                <c:pt idx="11">
                  <c:v>Juzgado Penal de Garantias 12</c:v>
                </c:pt>
                <c:pt idx="12">
                  <c:v>Juzgado Penal de Garantias Delitos Economicos N° 1</c:v>
                </c:pt>
                <c:pt idx="13">
                  <c:v>Juzgado Penal de Garantias Delitos Economicos N° 2</c:v>
                </c:pt>
                <c:pt idx="14">
                  <c:v>Juzgado Penal de la Adolescencia 1er turno</c:v>
                </c:pt>
                <c:pt idx="15">
                  <c:v>Juzgado Penal de la Adolescencia 2do turno</c:v>
                </c:pt>
              </c:strCache>
            </c:strRef>
          </c:cat>
          <c:val>
            <c:numRef>
              <c:f>'[Semana 37 Control de Audiencias 21 al 25 oct 2019.xlsx]JUZGADOS'!$D$2:$D$17</c:f>
              <c:numCache>
                <c:formatCode>General</c:formatCode>
                <c:ptCount val="16"/>
                <c:pt idx="0">
                  <c:v>7</c:v>
                </c:pt>
                <c:pt idx="1">
                  <c:v>4</c:v>
                </c:pt>
                <c:pt idx="2">
                  <c:v>5</c:v>
                </c:pt>
                <c:pt idx="3">
                  <c:v>4</c:v>
                </c:pt>
                <c:pt idx="4">
                  <c:v>8</c:v>
                </c:pt>
                <c:pt idx="5">
                  <c:v>2</c:v>
                </c:pt>
                <c:pt idx="6">
                  <c:v>12</c:v>
                </c:pt>
                <c:pt idx="7">
                  <c:v>4</c:v>
                </c:pt>
                <c:pt idx="8">
                  <c:v>11</c:v>
                </c:pt>
                <c:pt idx="9">
                  <c:v>9</c:v>
                </c:pt>
                <c:pt idx="10">
                  <c:v>6</c:v>
                </c:pt>
                <c:pt idx="11">
                  <c:v>7</c:v>
                </c:pt>
                <c:pt idx="12">
                  <c:v>2</c:v>
                </c:pt>
                <c:pt idx="13">
                  <c:v>4</c:v>
                </c:pt>
                <c:pt idx="14">
                  <c:v>6</c:v>
                </c:pt>
                <c:pt idx="15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60921160"/>
        <c:axId val="260920376"/>
        <c:axId val="0"/>
      </c:bar3DChart>
      <c:catAx>
        <c:axId val="2609211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78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PY"/>
          </a:p>
        </c:txPr>
        <c:crossAx val="260920376"/>
        <c:crosses val="autoZero"/>
        <c:auto val="1"/>
        <c:lblAlgn val="ctr"/>
        <c:lblOffset val="100"/>
        <c:noMultiLvlLbl val="0"/>
      </c:catAx>
      <c:valAx>
        <c:axId val="260920376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crossAx val="2609211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1700638844011495"/>
          <c:y val="0.10357658535396605"/>
          <c:w val="0.17475746178857132"/>
          <c:h val="3.582828223218854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PY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PY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40173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183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3140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52460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68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3434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1644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0106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840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161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2683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117CE-A70D-466B-A13F-23A5FDB69223}" type="datetimeFigureOut">
              <a:rPr lang="en-US" smtClean="0"/>
              <a:pPr/>
              <a:t>11/4/2019</a:t>
            </a:fld>
            <a:endParaRPr lang="en-U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933D03-E606-4A6B-A335-279C5E9A9ED7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1381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581" t="32557" b="32576"/>
          <a:stretch/>
        </p:blipFill>
        <p:spPr>
          <a:xfrm>
            <a:off x="683740" y="329144"/>
            <a:ext cx="10766854" cy="3585628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CuadroTexto 2"/>
          <p:cNvSpPr txBox="1"/>
          <p:nvPr/>
        </p:nvSpPr>
        <p:spPr>
          <a:xfrm>
            <a:off x="2624466" y="5442755"/>
            <a:ext cx="9439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PY" dirty="0" smtClean="0">
                <a:solidFill>
                  <a:schemeClr val="bg1"/>
                </a:solidFill>
                <a:latin typeface="Apple Chancery" panose="03020702040506060504" pitchFamily="66" charset="0"/>
              </a:rPr>
              <a:t> </a:t>
            </a:r>
            <a:endParaRPr lang="es-PY" sz="36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705232" y="3409512"/>
            <a:ext cx="953544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2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2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sp>
        <p:nvSpPr>
          <p:cNvPr id="7" name="Título 3"/>
          <p:cNvSpPr txBox="1">
            <a:spLocks/>
          </p:cNvSpPr>
          <p:nvPr/>
        </p:nvSpPr>
        <p:spPr>
          <a:xfrm>
            <a:off x="683740" y="4311980"/>
            <a:ext cx="10556932" cy="18973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ESTADÍSTICAS DE AUDIENCIAS </a:t>
            </a:r>
          </a:p>
          <a:p>
            <a:pPr algn="ctr"/>
            <a:r>
              <a:rPr lang="es-MX" sz="33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PRELIMINARES</a:t>
            </a:r>
            <a: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4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lang="es-MX" sz="38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s-PY" sz="33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Octubre </a:t>
            </a:r>
            <a:r>
              <a:rPr lang="es-PY" sz="33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2019</a:t>
            </a:r>
            <a:endParaRPr lang="en-US" sz="33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1047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733169" y="1244540"/>
            <a:ext cx="11112842" cy="2220613"/>
          </a:xfrm>
        </p:spPr>
        <p:txBody>
          <a:bodyPr>
            <a:noAutofit/>
          </a:bodyPr>
          <a:lstStyle/>
          <a:p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JUZGADOS PENALES </a:t>
            </a: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</a:t>
            </a:r>
            <a:b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s-MX" sz="5000" b="1" i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GARANTÍAS </a:t>
            </a:r>
            <a:r>
              <a:rPr lang="es-MX" sz="5000" b="1" i="1" dirty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 LA CAPITAL</a:t>
            </a:r>
            <a:endParaRPr lang="en-US" sz="5000" b="1" i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Subtítulo 4"/>
          <p:cNvSpPr>
            <a:spLocks noGrp="1"/>
          </p:cNvSpPr>
          <p:nvPr>
            <p:ph type="subTitle" idx="1"/>
          </p:nvPr>
        </p:nvSpPr>
        <p:spPr>
          <a:xfrm>
            <a:off x="1323598" y="3597761"/>
            <a:ext cx="9931983" cy="1628655"/>
          </a:xfrm>
        </p:spPr>
        <p:txBody>
          <a:bodyPr>
            <a:normAutofit fontScale="92500" lnSpcReduction="20000"/>
          </a:bodyPr>
          <a:lstStyle/>
          <a:p>
            <a:endParaRPr lang="es-MX" sz="4400" dirty="0" smtClean="0"/>
          </a:p>
          <a:p>
            <a:r>
              <a:rPr lang="es-MX" sz="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</a:t>
            </a:r>
            <a:r>
              <a:rPr lang="es-MX" sz="44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MX" sz="44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 AUDIENCIAS PRELIMINARES </a:t>
            </a:r>
            <a:endParaRPr lang="en-US" sz="44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97362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Título 3"/>
          <p:cNvSpPr txBox="1">
            <a:spLocks/>
          </p:cNvSpPr>
          <p:nvPr/>
        </p:nvSpPr>
        <p:spPr>
          <a:xfrm>
            <a:off x="1056738" y="5226416"/>
            <a:ext cx="10078523" cy="111032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En el marco del Acuerdo de Solución Amistosa </a:t>
            </a:r>
          </a:p>
          <a:p>
            <a:r>
              <a:rPr lang="es-MX" sz="2000" b="1" dirty="0" smtClean="0">
                <a:solidFill>
                  <a:schemeClr val="tx2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Jorge Patiño Palacios – C.I.D.H.</a:t>
            </a:r>
            <a:endParaRPr lang="en-US" sz="2000" b="1" dirty="0">
              <a:solidFill>
                <a:schemeClr val="tx2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6" name="Rectángulo 45"/>
          <p:cNvSpPr/>
          <p:nvPr/>
        </p:nvSpPr>
        <p:spPr>
          <a:xfrm>
            <a:off x="2639686" y="246402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90030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ctrTitle"/>
          </p:nvPr>
        </p:nvSpPr>
        <p:spPr>
          <a:xfrm>
            <a:off x="1223181" y="1698703"/>
            <a:ext cx="9637604" cy="1096100"/>
          </a:xfrm>
        </p:spPr>
        <p:txBody>
          <a:bodyPr>
            <a:normAutofit fontScale="90000"/>
          </a:bodyPr>
          <a:lstStyle/>
          <a:p>
            <a:r>
              <a:rPr lang="es-PY" sz="40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Seguimiento de Audiencias Programadas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Semana del 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 </a:t>
            </a:r>
            <a:r>
              <a:rPr lang="es-PY" sz="32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25 </a:t>
            </a:r>
            <a:r>
              <a:rPr lang="es-PY" sz="3200" b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 Octubre</a:t>
            </a: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de 2019 </a:t>
            </a:r>
            <a:b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PY" sz="31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s-PY" sz="2700" b="1" dirty="0" smtClean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Sostenibilidad de la base de datos)</a:t>
            </a:r>
            <a:endParaRPr lang="en-US" sz="30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9124"/>
            <a:ext cx="12191999" cy="153692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2197985"/>
              </p:ext>
            </p:extLst>
          </p:nvPr>
        </p:nvGraphicFramePr>
        <p:xfrm>
          <a:off x="287382" y="3006811"/>
          <a:ext cx="11509202" cy="33939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21972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80466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48481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17635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COMPARATIVO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Realizadas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000" u="none" strike="noStrike" dirty="0">
                          <a:effectLst/>
                        </a:rPr>
                        <a:t>Audiencias Suspendidas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41713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ANTERIOR</a:t>
                      </a:r>
                      <a:endParaRPr lang="es-PY" sz="1800" b="1" u="none" strike="noStrike" kern="1200" baseline="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(14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18 de Octubre)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99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1713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53 %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47 %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8641">
                <a:tc rowSpan="2">
                  <a:txBody>
                    <a:bodyPr/>
                    <a:lstStyle/>
                    <a:p>
                      <a:pPr lvl="2" algn="l" rtl="0" fontAlgn="ctr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SEMANA</a:t>
                      </a:r>
                      <a:r>
                        <a:rPr lang="es-PY" sz="1800" b="1" u="none" strike="noStrike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ACTUAL</a:t>
                      </a:r>
                    </a:p>
                    <a:p>
                      <a:pPr lvl="2" algn="l" rtl="0" fontAlgn="ctr"/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(21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  <a:r>
                        <a:rPr lang="es-PY" sz="14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 Octubre)</a:t>
                      </a:r>
                      <a:endParaRPr lang="es-PY" sz="14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65</a:t>
                      </a:r>
                      <a:endParaRPr lang="es-PY" sz="1800" b="1" u="none" strike="noStrike" kern="1200" dirty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</a:t>
                      </a:r>
                      <a:endParaRPr lang="es-PY" sz="1800" b="1" u="none" strike="noStrike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75570">
                <a:tc vMerge="1">
                  <a:txBody>
                    <a:bodyPr/>
                    <a:lstStyle/>
                    <a:p>
                      <a:endParaRPr lang="es-PY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41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59 </a:t>
                      </a:r>
                      <a:r>
                        <a:rPr lang="es-PY" sz="1800" b="1" u="none" strike="noStrike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23" name="Rectángulo 22"/>
          <p:cNvSpPr/>
          <p:nvPr/>
        </p:nvSpPr>
        <p:spPr>
          <a:xfrm>
            <a:off x="2639686" y="245169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375906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-6590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-65901"/>
            <a:ext cx="1676401" cy="798081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71351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80887"/>
            <a:ext cx="12191999" cy="172596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5" name="Rectángulo 24"/>
          <p:cNvSpPr/>
          <p:nvPr/>
        </p:nvSpPr>
        <p:spPr>
          <a:xfrm>
            <a:off x="2599154" y="249227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5316780"/>
              </p:ext>
            </p:extLst>
          </p:nvPr>
        </p:nvGraphicFramePr>
        <p:xfrm>
          <a:off x="401241" y="727959"/>
          <a:ext cx="11389518" cy="59816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080847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40046"/>
            <a:ext cx="12191999" cy="211784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21" name="3 Marcador de contenido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5874143"/>
              </p:ext>
            </p:extLst>
          </p:nvPr>
        </p:nvGraphicFramePr>
        <p:xfrm>
          <a:off x="1" y="890790"/>
          <a:ext cx="12191999" cy="574925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06399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705560">
                <a:tc>
                  <a:txBody>
                    <a:bodyPr/>
                    <a:lstStyle/>
                    <a:p>
                      <a:r>
                        <a:rPr lang="es-PY" sz="3000" dirty="0" smtClean="0"/>
                        <a:t>Motivos de suspensión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3000" dirty="0" smtClean="0"/>
                        <a:t>Semana actual</a:t>
                      </a:r>
                      <a:endParaRPr lang="es-PY" sz="3000" dirty="0"/>
                    </a:p>
                  </a:txBody>
                  <a:tcPr anchor="ctr"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Incomparecencia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Pedidos de Suspensión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</a:t>
                      </a:r>
                      <a:r>
                        <a:rPr lang="es-PY" sz="2800" baseline="0" dirty="0" smtClean="0"/>
                        <a:t>de notificación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Falta de traslado</a:t>
                      </a:r>
                      <a:r>
                        <a:rPr lang="es-PY" sz="2800" baseline="0" dirty="0" smtClean="0"/>
                        <a:t> de penitenciaria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s-PY" sz="2800" b="0" i="0" u="none" strike="noStrike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705560">
                <a:tc>
                  <a:txBody>
                    <a:bodyPr/>
                    <a:lstStyle/>
                    <a:p>
                      <a:r>
                        <a:rPr lang="es-PY" sz="2800" dirty="0" smtClean="0"/>
                        <a:t>Planteos procesales</a:t>
                      </a:r>
                      <a:endParaRPr lang="es-PY" sz="2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8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  <a:endParaRPr lang="es-PY" sz="2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1515896">
                <a:tc>
                  <a:txBody>
                    <a:bodyPr/>
                    <a:lstStyle/>
                    <a:p>
                      <a:endParaRPr lang="es-PY" sz="700" dirty="0" smtClean="0"/>
                    </a:p>
                    <a:p>
                      <a:r>
                        <a:rPr lang="es-PY" sz="2800" dirty="0" smtClean="0"/>
                        <a:t>Renuncia/ Cambio de la Defensa</a:t>
                      </a:r>
                      <a:r>
                        <a:rPr lang="es-PY" sz="2800" baseline="0" dirty="0" smtClean="0"/>
                        <a:t> </a:t>
                      </a:r>
                    </a:p>
                    <a:p>
                      <a:endParaRPr lang="es-PY" sz="2800" baseline="0" dirty="0" smtClean="0"/>
                    </a:p>
                    <a:p>
                      <a:pPr algn="ctr"/>
                      <a:r>
                        <a:rPr lang="es-PY" sz="30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PY" sz="2800" b="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s-PY" sz="2800" b="0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s-PY" sz="2800" b="1" dirty="0" smtClean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s-PY" sz="2800" b="1" dirty="0" smtClean="0">
                          <a:solidFill>
                            <a:schemeClr val="tx1"/>
                          </a:solidFill>
                        </a:rPr>
                        <a:t>93</a:t>
                      </a:r>
                      <a:endParaRPr lang="es-PY" sz="2800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cxnSp>
        <p:nvCxnSpPr>
          <p:cNvPr id="24" name="Conector recto 23"/>
          <p:cNvCxnSpPr/>
          <p:nvPr/>
        </p:nvCxnSpPr>
        <p:spPr>
          <a:xfrm flipV="1">
            <a:off x="1" y="5875065"/>
            <a:ext cx="12191999" cy="47940"/>
          </a:xfrm>
          <a:prstGeom prst="line">
            <a:avLst/>
          </a:prstGeom>
          <a:ln w="22225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ángulo 24"/>
          <p:cNvSpPr/>
          <p:nvPr/>
        </p:nvSpPr>
        <p:spPr>
          <a:xfrm>
            <a:off x="2639686" y="306728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1983242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1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72649"/>
            <a:ext cx="12191999" cy="185351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87382" y="1229081"/>
            <a:ext cx="11715148" cy="638696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Motivos de Suspensión de Audiencias Preliminares </a:t>
            </a:r>
          </a:p>
          <a:p>
            <a:r>
              <a:rPr lang="es-PY" sz="3200" b="1" i="1" dirty="0" smtClean="0">
                <a:solidFill>
                  <a:srgbClr val="4B697F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Imputables a:</a:t>
            </a:r>
            <a:endParaRPr lang="es-PY" sz="3200" b="1" i="1" dirty="0">
              <a:solidFill>
                <a:srgbClr val="4B697F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294084"/>
              </p:ext>
            </p:extLst>
          </p:nvPr>
        </p:nvGraphicFramePr>
        <p:xfrm>
          <a:off x="403655" y="2085850"/>
          <a:ext cx="11362787" cy="41996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38251"/>
                <a:gridCol w="1264951"/>
                <a:gridCol w="1115522"/>
                <a:gridCol w="1191009"/>
                <a:gridCol w="1115522"/>
                <a:gridCol w="1224559"/>
                <a:gridCol w="2012973"/>
              </a:tblGrid>
              <a:tr h="12685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2400" u="none" strike="noStrike" dirty="0" smtClean="0">
                          <a:effectLst/>
                        </a:rPr>
                        <a:t>Motivos</a:t>
                      </a:r>
                      <a:r>
                        <a:rPr lang="es-PY" sz="2400" u="none" strike="noStrike" baseline="0" dirty="0" smtClean="0">
                          <a:effectLst/>
                        </a:rPr>
                        <a:t> de suspensión</a:t>
                      </a:r>
                      <a:r>
                        <a:rPr lang="es-PY" sz="2400" u="none" strike="noStrike" dirty="0" smtClean="0">
                          <a:effectLst/>
                        </a:rPr>
                        <a:t> imputables a:</a:t>
                      </a:r>
                      <a:endParaRPr lang="es-PY" sz="2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Ministerio Público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Defensoría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Defensa Privada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Imputado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u="none" strike="noStrike" dirty="0">
                          <a:effectLst/>
                        </a:rPr>
                        <a:t>Otros</a:t>
                      </a:r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r>
                        <a:rPr lang="es-PY" sz="1500" u="none" strike="noStrike" dirty="0" smtClean="0">
                          <a:effectLst/>
                        </a:rPr>
                        <a:t>Semana </a:t>
                      </a:r>
                      <a:r>
                        <a:rPr lang="es-PY" sz="1500" u="none" strike="noStrike" dirty="0">
                          <a:effectLst/>
                        </a:rPr>
                        <a:t>actual </a:t>
                      </a:r>
                      <a:endParaRPr lang="es-PY" sz="1500" u="none" strike="noStrike" dirty="0" smtClean="0">
                        <a:effectLst/>
                      </a:endParaRPr>
                    </a:p>
                    <a:p>
                      <a:pPr algn="ctr" rtl="0" fontAlgn="ctr"/>
                      <a:endParaRPr lang="es-PY" sz="15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4B697F"/>
                    </a:solidFill>
                  </a:tcPr>
                </a:tc>
              </a:tr>
              <a:tr h="1038137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Incomparecencia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/>
                </a:tc>
              </a:tr>
              <a:tr h="91564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Pedidos de Suspensión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</a:tr>
              <a:tr h="977270">
                <a:tc>
                  <a:txBody>
                    <a:bodyPr/>
                    <a:lstStyle/>
                    <a:p>
                      <a:pPr algn="l" rtl="0" fontAlgn="ctr"/>
                      <a:r>
                        <a:rPr lang="es-PY" sz="2000" b="1" u="none" strike="noStrike" dirty="0">
                          <a:effectLst/>
                        </a:rPr>
                        <a:t>Planteos procesales</a:t>
                      </a:r>
                      <a:endParaRPr lang="es-PY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857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5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s-PY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21" name="Rectángulo 20"/>
          <p:cNvSpPr/>
          <p:nvPr/>
        </p:nvSpPr>
        <p:spPr>
          <a:xfrm>
            <a:off x="2636308" y="194763"/>
            <a:ext cx="777042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2000" b="1" i="1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DIRECCIÓN GENERAL DE </a:t>
            </a:r>
            <a:r>
              <a:rPr lang="es-MX" sz="2000" b="1" i="1" dirty="0" smtClean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GESTIÓN JURISDICCIONAL</a:t>
            </a: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MX" sz="2000" b="1" i="1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s-PY" sz="2000" i="1" dirty="0"/>
          </a:p>
        </p:txBody>
      </p:sp>
    </p:spTree>
    <p:extLst>
      <p:ext uri="{BB962C8B-B14F-4D97-AF65-F5344CB8AC3E}">
        <p14:creationId xmlns:p14="http://schemas.microsoft.com/office/powerpoint/2010/main" val="566313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1886" y="26722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39697"/>
            <a:ext cx="12191999" cy="218303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63280" y="125248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26" name="Tabla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393348"/>
              </p:ext>
            </p:extLst>
          </p:nvPr>
        </p:nvGraphicFramePr>
        <p:xfrm>
          <a:off x="287383" y="907428"/>
          <a:ext cx="11641007" cy="5659234"/>
        </p:xfrm>
        <a:graphic>
          <a:graphicData uri="http://schemas.openxmlformats.org/drawingml/2006/table">
            <a:tbl>
              <a:tblPr/>
              <a:tblGrid>
                <a:gridCol w="5498562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19227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92271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757903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0739">
                <a:tc>
                  <a:txBody>
                    <a:bodyPr/>
                    <a:lstStyle/>
                    <a:p>
                      <a:pPr algn="ctr" fontAlgn="b"/>
                      <a:r>
                        <a:rPr lang="es-PY" sz="20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Juzgados 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Realizadas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Suspendidas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B697F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Penal de Garantías Delitos Económicos 1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Garantías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Delitos </a:t>
                      </a:r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Económicos 2</a:t>
                      </a:r>
                      <a:endParaRPr lang="es-PY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  <a:tr h="282011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1er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5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Juzgado </a:t>
                      </a:r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Penal de la Adolescencia 2do turno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6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PY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17"/>
                  </a:ext>
                </a:extLst>
              </a:tr>
              <a:tr h="296110">
                <a:tc>
                  <a:txBody>
                    <a:bodyPr/>
                    <a:lstStyle/>
                    <a:p>
                      <a:pPr algn="l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DE AUDIENCIAS EN LA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SEMANA  (Del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 al 25 </a:t>
                      </a:r>
                      <a:r>
                        <a:rPr lang="es-PY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 Octubre)</a:t>
                      </a:r>
                      <a:endParaRPr lang="es-PY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PY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158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DD7EE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414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ángulo 5"/>
          <p:cNvSpPr/>
          <p:nvPr/>
        </p:nvSpPr>
        <p:spPr>
          <a:xfrm>
            <a:off x="1" y="0"/>
            <a:ext cx="12192000" cy="822960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Imagen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15599" y="76230"/>
            <a:ext cx="1676401" cy="738330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382" y="-13685"/>
            <a:ext cx="2246812" cy="828245"/>
          </a:xfrm>
          <a:prstGeom prst="rect">
            <a:avLst/>
          </a:prstGeom>
        </p:spPr>
      </p:pic>
      <p:sp>
        <p:nvSpPr>
          <p:cNvPr id="22" name="Rectángulo 21"/>
          <p:cNvSpPr/>
          <p:nvPr/>
        </p:nvSpPr>
        <p:spPr>
          <a:xfrm>
            <a:off x="1" y="6664411"/>
            <a:ext cx="12191999" cy="193589"/>
          </a:xfrm>
          <a:prstGeom prst="rect">
            <a:avLst/>
          </a:prstGeom>
          <a:solidFill>
            <a:srgbClr val="4B69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1 Título"/>
          <p:cNvSpPr txBox="1">
            <a:spLocks/>
          </p:cNvSpPr>
          <p:nvPr/>
        </p:nvSpPr>
        <p:spPr>
          <a:xfrm>
            <a:off x="2453951" y="102633"/>
            <a:ext cx="8052318" cy="66668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PY" sz="3200" dirty="0" smtClean="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Audiencias Preliminares por Juzgados</a:t>
            </a:r>
            <a:endParaRPr lang="es-PY" sz="3200" dirty="0">
              <a:solidFill>
                <a:schemeClr val="bg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aphicFrame>
        <p:nvGraphicFramePr>
          <p:cNvPr id="11" name="Gráfico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81015271"/>
              </p:ext>
            </p:extLst>
          </p:nvPr>
        </p:nvGraphicFramePr>
        <p:xfrm>
          <a:off x="82378" y="814560"/>
          <a:ext cx="12191999" cy="6027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36478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10341</TotalTime>
  <Words>392</Words>
  <Application>Microsoft Office PowerPoint</Application>
  <PresentationFormat>Panorámica</PresentationFormat>
  <Paragraphs>167</Paragraphs>
  <Slides>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13" baseType="lpstr">
      <vt:lpstr>Apple Chancery</vt:lpstr>
      <vt:lpstr>Arial</vt:lpstr>
      <vt:lpstr>Calibri</vt:lpstr>
      <vt:lpstr>Calibri Light</vt:lpstr>
      <vt:lpstr>Tema de Office</vt:lpstr>
      <vt:lpstr>Presentación de PowerPoint</vt:lpstr>
      <vt:lpstr>JUZGADOS PENALES     DE  GARANTÍAS DE LA CAPITAL</vt:lpstr>
      <vt:lpstr>Seguimiento de Audiencias Programadas   Semana del 21 al 25 de Octubre de 2019   (Sostenibilidad de la base de datos)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Miguel David Ortiz Mendez</dc:creator>
  <cp:lastModifiedBy>Orlando Rubens Martinez</cp:lastModifiedBy>
  <cp:revision>607</cp:revision>
  <cp:lastPrinted>2019-06-12T17:00:27Z</cp:lastPrinted>
  <dcterms:created xsi:type="dcterms:W3CDTF">2016-03-12T00:22:24Z</dcterms:created>
  <dcterms:modified xsi:type="dcterms:W3CDTF">2019-11-04T11:54:33Z</dcterms:modified>
</cp:coreProperties>
</file>