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7" r:id="rId3"/>
    <p:sldId id="268" r:id="rId4"/>
    <p:sldId id="257" r:id="rId5"/>
    <p:sldId id="258" r:id="rId6"/>
    <p:sldId id="260" r:id="rId7"/>
    <p:sldId id="261" r:id="rId8"/>
    <p:sldId id="262" r:id="rId9"/>
    <p:sldId id="263" r:id="rId10"/>
    <p:sldId id="264" r:id="rId11"/>
    <p:sldId id="269" r:id="rId12"/>
    <p:sldId id="274" r:id="rId13"/>
    <p:sldId id="270" r:id="rId14"/>
    <p:sldId id="265" r:id="rId15"/>
    <p:sldId id="273" r:id="rId16"/>
    <p:sldId id="271" r:id="rId17"/>
    <p:sldId id="275" r:id="rId18"/>
    <p:sldId id="272" r:id="rId19"/>
    <p:sldId id="277" r:id="rId20"/>
    <p:sldId id="276"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4" r:id="rId37"/>
    <p:sldId id="295" r:id="rId38"/>
    <p:sldId id="293" r:id="rId39"/>
    <p:sldId id="296" r:id="rId40"/>
    <p:sldId id="297" r:id="rId41"/>
    <p:sldId id="298" r:id="rId42"/>
    <p:sldId id="300" r:id="rId43"/>
    <p:sldId id="301" r:id="rId44"/>
    <p:sldId id="302" r:id="rId45"/>
    <p:sldId id="303" r:id="rId46"/>
    <p:sldId id="304" r:id="rId47"/>
    <p:sldId id="305" r:id="rId48"/>
    <p:sldId id="306" r:id="rId49"/>
    <p:sldId id="307" r:id="rId50"/>
    <p:sldId id="309" r:id="rId51"/>
    <p:sldId id="310" r:id="rId52"/>
    <p:sldId id="308" r:id="rId53"/>
    <p:sldId id="311" r:id="rId54"/>
    <p:sldId id="312" r:id="rId55"/>
    <p:sldId id="313" r:id="rId56"/>
    <p:sldId id="314" r:id="rId57"/>
    <p:sldId id="315" r:id="rId58"/>
    <p:sldId id="316" r:id="rId59"/>
    <p:sldId id="317" r:id="rId60"/>
    <p:sldId id="318" r:id="rId61"/>
    <p:sldId id="319" r:id="rId62"/>
    <p:sldId id="320" r:id="rId63"/>
    <p:sldId id="322" r:id="rId64"/>
    <p:sldId id="321" r:id="rId65"/>
    <p:sldId id="323" r:id="rId66"/>
    <p:sldId id="324" r:id="rId67"/>
    <p:sldId id="325" r:id="rId68"/>
    <p:sldId id="326" r:id="rId69"/>
    <p:sldId id="327" r:id="rId70"/>
    <p:sldId id="328" r:id="rId71"/>
    <p:sldId id="329" r:id="rId72"/>
    <p:sldId id="330" r:id="rId73"/>
    <p:sldId id="331" r:id="rId74"/>
    <p:sldId id="332" r:id="rId75"/>
    <p:sldId id="333" r:id="rId76"/>
    <p:sldId id="334" r:id="rId77"/>
    <p:sldId id="377" r:id="rId78"/>
    <p:sldId id="378" r:id="rId79"/>
    <p:sldId id="379" r:id="rId80"/>
    <p:sldId id="380" r:id="rId81"/>
    <p:sldId id="381" r:id="rId82"/>
    <p:sldId id="382" r:id="rId83"/>
    <p:sldId id="383" r:id="rId84"/>
    <p:sldId id="384" r:id="rId85"/>
    <p:sldId id="385" r:id="rId86"/>
    <p:sldId id="386" r:id="rId87"/>
    <p:sldId id="387" r:id="rId88"/>
    <p:sldId id="388" r:id="rId89"/>
    <p:sldId id="336" r:id="rId90"/>
    <p:sldId id="335" r:id="rId91"/>
    <p:sldId id="337" r:id="rId92"/>
    <p:sldId id="338" r:id="rId93"/>
    <p:sldId id="339" r:id="rId94"/>
    <p:sldId id="340" r:id="rId95"/>
    <p:sldId id="341" r:id="rId96"/>
    <p:sldId id="342" r:id="rId97"/>
    <p:sldId id="343" r:id="rId98"/>
    <p:sldId id="344" r:id="rId99"/>
    <p:sldId id="345" r:id="rId100"/>
    <p:sldId id="346" r:id="rId101"/>
    <p:sldId id="347" r:id="rId102"/>
    <p:sldId id="348" r:id="rId103"/>
    <p:sldId id="349" r:id="rId104"/>
    <p:sldId id="350" r:id="rId105"/>
    <p:sldId id="351" r:id="rId106"/>
    <p:sldId id="352" r:id="rId107"/>
    <p:sldId id="353" r:id="rId108"/>
    <p:sldId id="354" r:id="rId109"/>
    <p:sldId id="355" r:id="rId110"/>
    <p:sldId id="356" r:id="rId111"/>
    <p:sldId id="358" r:id="rId112"/>
    <p:sldId id="359" r:id="rId113"/>
    <p:sldId id="360" r:id="rId114"/>
    <p:sldId id="361" r:id="rId115"/>
    <p:sldId id="362" r:id="rId116"/>
    <p:sldId id="363" r:id="rId117"/>
    <p:sldId id="357" r:id="rId118"/>
    <p:sldId id="364" r:id="rId119"/>
    <p:sldId id="365" r:id="rId120"/>
    <p:sldId id="366" r:id="rId121"/>
    <p:sldId id="367" r:id="rId122"/>
    <p:sldId id="368" r:id="rId123"/>
    <p:sldId id="369" r:id="rId124"/>
    <p:sldId id="370" r:id="rId125"/>
    <p:sldId id="371" r:id="rId126"/>
    <p:sldId id="372" r:id="rId127"/>
    <p:sldId id="373" r:id="rId128"/>
    <p:sldId id="374" r:id="rId129"/>
    <p:sldId id="375" r:id="rId130"/>
    <p:sldId id="376" r:id="rId131"/>
  </p:sldIdLst>
  <p:sldSz cx="9144000" cy="6858000" type="screen4x3"/>
  <p:notesSz cx="6858000" cy="9144000"/>
  <p:defaultTextStyle>
    <a:defPPr>
      <a:defRPr lang="es-P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366" y="-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13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1"/>
      </p:bgRef>
    </p:bg>
    <p:spTree>
      <p:nvGrpSpPr>
        <p:cNvPr id="1" name=""/>
        <p:cNvGrpSpPr/>
        <p:nvPr/>
      </p:nvGrpSpPr>
      <p:grpSpPr>
        <a:xfrm>
          <a:off x="0" y="0"/>
          <a:ext cx="0" cy="0"/>
          <a:chOff x="0" y="0"/>
          <a:chExt cx="0" cy="0"/>
        </a:xfrm>
      </p:grpSpPr>
      <p:sp>
        <p:nvSpPr>
          <p:cNvPr id="8" name="7 Rectángulo"/>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Conector recto"/>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Título"/>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s-ES" smtClean="0"/>
              <a:t>Haga clic para modificar el estilo de título del patrón</a:t>
            </a:r>
            <a:endParaRPr kumimoji="0" lang="en-US"/>
          </a:p>
        </p:txBody>
      </p:sp>
      <p:sp>
        <p:nvSpPr>
          <p:cNvPr id="25" name="24 Subtítulo"/>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31" name="30 Marcador de fecha"/>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CCBA9E9B-28D9-474A-A1FA-BA14755554DD}" type="datetimeFigureOut">
              <a:rPr lang="es-PY" smtClean="0"/>
              <a:t>14/11/2012</a:t>
            </a:fld>
            <a:endParaRPr lang="es-PY"/>
          </a:p>
        </p:txBody>
      </p:sp>
      <p:sp>
        <p:nvSpPr>
          <p:cNvPr id="18" name="17 Marcador de pie de página"/>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s-PY"/>
          </a:p>
        </p:txBody>
      </p:sp>
      <p:sp>
        <p:nvSpPr>
          <p:cNvPr id="29" name="28 Marcador de número de diapositiva"/>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F26F3315-18F0-49A0-88E0-933E8551B24B}" type="slidenum">
              <a:rPr lang="es-PY" smtClean="0"/>
              <a:t>‹Nº›</a:t>
            </a:fld>
            <a:endParaRPr lang="es-PY"/>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CCBA9E9B-28D9-474A-A1FA-BA14755554DD}" type="datetimeFigureOut">
              <a:rPr lang="es-PY" smtClean="0"/>
              <a:t>14/11/2012</a:t>
            </a:fld>
            <a:endParaRPr lang="es-PY"/>
          </a:p>
        </p:txBody>
      </p:sp>
      <p:sp>
        <p:nvSpPr>
          <p:cNvPr id="5" name="4 Marcador de pie de página"/>
          <p:cNvSpPr>
            <a:spLocks noGrp="1"/>
          </p:cNvSpPr>
          <p:nvPr>
            <p:ph type="ftr" sz="quarter" idx="11"/>
          </p:nvPr>
        </p:nvSpPr>
        <p:spPr/>
        <p:txBody>
          <a:bodyPr/>
          <a:lstStyle>
            <a:extLst/>
          </a:lstStyle>
          <a:p>
            <a:endParaRPr lang="es-PY"/>
          </a:p>
        </p:txBody>
      </p:sp>
      <p:sp>
        <p:nvSpPr>
          <p:cNvPr id="6" name="5 Marcador de número de diapositiva"/>
          <p:cNvSpPr>
            <a:spLocks noGrp="1"/>
          </p:cNvSpPr>
          <p:nvPr>
            <p:ph type="sldNum" sz="quarter" idx="12"/>
          </p:nvPr>
        </p:nvSpPr>
        <p:spPr/>
        <p:txBody>
          <a:bodyPr/>
          <a:lstStyle>
            <a:extLst/>
          </a:lstStyle>
          <a:p>
            <a:fld id="{F26F3315-18F0-49A0-88E0-933E8551B24B}" type="slidenum">
              <a:rPr lang="es-PY" smtClean="0"/>
              <a:t>‹Nº›</a:t>
            </a:fld>
            <a:endParaRPr lang="es-PY"/>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53200" y="274955"/>
            <a:ext cx="1524000" cy="5851525"/>
          </a:xfrm>
        </p:spPr>
        <p:txBody>
          <a:bodyPr vert="eaVert" ancho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2"/>
            <a:ext cx="60198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242816" y="6557946"/>
            <a:ext cx="2002464" cy="226902"/>
          </a:xfrm>
        </p:spPr>
        <p:txBody>
          <a:bodyPr/>
          <a:lstStyle>
            <a:extLst/>
          </a:lstStyle>
          <a:p>
            <a:fld id="{CCBA9E9B-28D9-474A-A1FA-BA14755554DD}" type="datetimeFigureOut">
              <a:rPr lang="es-PY" smtClean="0"/>
              <a:t>14/11/2012</a:t>
            </a:fld>
            <a:endParaRPr lang="es-PY"/>
          </a:p>
        </p:txBody>
      </p:sp>
      <p:sp>
        <p:nvSpPr>
          <p:cNvPr id="5" name="4 Marcador de pie de página"/>
          <p:cNvSpPr>
            <a:spLocks noGrp="1"/>
          </p:cNvSpPr>
          <p:nvPr>
            <p:ph type="ftr" sz="quarter" idx="11"/>
          </p:nvPr>
        </p:nvSpPr>
        <p:spPr>
          <a:xfrm>
            <a:off x="457200" y="6556248"/>
            <a:ext cx="3657600" cy="228600"/>
          </a:xfrm>
        </p:spPr>
        <p:txBody>
          <a:bodyPr/>
          <a:lstStyle>
            <a:extLst/>
          </a:lstStyle>
          <a:p>
            <a:endParaRPr lang="es-PY"/>
          </a:p>
        </p:txBody>
      </p:sp>
      <p:sp>
        <p:nvSpPr>
          <p:cNvPr id="6" name="5 Marcador de número de diapositiva"/>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F26F3315-18F0-49A0-88E0-933E8551B24B}" type="slidenum">
              <a:rPr lang="es-PY" smtClean="0"/>
              <a:t>‹Nº›</a:t>
            </a:fld>
            <a:endParaRPr lang="es-PY"/>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CCBA9E9B-28D9-474A-A1FA-BA14755554DD}" type="datetimeFigureOut">
              <a:rPr lang="es-PY" smtClean="0"/>
              <a:t>14/11/2012</a:t>
            </a:fld>
            <a:endParaRPr lang="es-PY"/>
          </a:p>
        </p:txBody>
      </p:sp>
      <p:sp>
        <p:nvSpPr>
          <p:cNvPr id="5" name="4 Marcador de pie de página"/>
          <p:cNvSpPr>
            <a:spLocks noGrp="1"/>
          </p:cNvSpPr>
          <p:nvPr>
            <p:ph type="ftr" sz="quarter" idx="11"/>
          </p:nvPr>
        </p:nvSpPr>
        <p:spPr/>
        <p:txBody>
          <a:bodyPr/>
          <a:lstStyle>
            <a:extLst/>
          </a:lstStyle>
          <a:p>
            <a:endParaRPr lang="es-PY"/>
          </a:p>
        </p:txBody>
      </p:sp>
      <p:sp>
        <p:nvSpPr>
          <p:cNvPr id="6" name="5 Marcador de número de diapositiva"/>
          <p:cNvSpPr>
            <a:spLocks noGrp="1"/>
          </p:cNvSpPr>
          <p:nvPr>
            <p:ph type="sldNum" sz="quarter" idx="12"/>
          </p:nvPr>
        </p:nvSpPr>
        <p:spPr/>
        <p:txBody>
          <a:bodyPr/>
          <a:lstStyle>
            <a:extLst/>
          </a:lstStyle>
          <a:p>
            <a:fld id="{F26F3315-18F0-49A0-88E0-933E8551B24B}" type="slidenum">
              <a:rPr lang="es-PY" smtClean="0"/>
              <a:t>‹Nº›</a:t>
            </a:fld>
            <a:endParaRPr lang="es-PY"/>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1">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CCBA9E9B-28D9-474A-A1FA-BA14755554DD}" type="datetimeFigureOut">
              <a:rPr lang="es-PY" smtClean="0"/>
              <a:t>14/11/2012</a:t>
            </a:fld>
            <a:endParaRPr lang="es-PY"/>
          </a:p>
        </p:txBody>
      </p:sp>
      <p:sp>
        <p:nvSpPr>
          <p:cNvPr id="5" name="4 Marcador de pie de página"/>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s-PY"/>
          </a:p>
        </p:txBody>
      </p:sp>
      <p:sp>
        <p:nvSpPr>
          <p:cNvPr id="6" name="5 Marcador de número de diapositiva"/>
          <p:cNvSpPr>
            <a:spLocks noGrp="1"/>
          </p:cNvSpPr>
          <p:nvPr>
            <p:ph type="sldNum" sz="quarter" idx="12"/>
          </p:nvPr>
        </p:nvSpPr>
        <p:spPr>
          <a:xfrm>
            <a:off x="6733952" y="6555112"/>
            <a:ext cx="588336" cy="228600"/>
          </a:xfrm>
        </p:spPr>
        <p:txBody>
          <a:bodyPr/>
          <a:lstStyle>
            <a:extLst/>
          </a:lstStyle>
          <a:p>
            <a:fld id="{F26F3315-18F0-49A0-88E0-933E8551B24B}" type="slidenum">
              <a:rPr lang="es-PY" smtClean="0"/>
              <a:t>‹Nº›</a:t>
            </a:fld>
            <a:endParaRPr lang="es-PY"/>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CCBA9E9B-28D9-474A-A1FA-BA14755554DD}" type="datetimeFigureOut">
              <a:rPr lang="es-PY" smtClean="0"/>
              <a:t>14/11/2012</a:t>
            </a:fld>
            <a:endParaRPr lang="es-PY"/>
          </a:p>
        </p:txBody>
      </p:sp>
      <p:sp>
        <p:nvSpPr>
          <p:cNvPr id="6" name="5 Marcador de pie de página"/>
          <p:cNvSpPr>
            <a:spLocks noGrp="1"/>
          </p:cNvSpPr>
          <p:nvPr>
            <p:ph type="ftr" sz="quarter" idx="11"/>
          </p:nvPr>
        </p:nvSpPr>
        <p:spPr/>
        <p:txBody>
          <a:bodyPr/>
          <a:lstStyle>
            <a:extLst/>
          </a:lstStyle>
          <a:p>
            <a:endParaRPr lang="es-PY"/>
          </a:p>
        </p:txBody>
      </p:sp>
      <p:sp>
        <p:nvSpPr>
          <p:cNvPr id="7" name="6 Marcador de número de diapositiva"/>
          <p:cNvSpPr>
            <a:spLocks noGrp="1"/>
          </p:cNvSpPr>
          <p:nvPr>
            <p:ph type="sldNum" sz="quarter" idx="12"/>
          </p:nvPr>
        </p:nvSpPr>
        <p:spPr/>
        <p:txBody>
          <a:bodyPr/>
          <a:lstStyle>
            <a:extLst/>
          </a:lstStyle>
          <a:p>
            <a:fld id="{F26F3315-18F0-49A0-88E0-933E8551B24B}" type="slidenum">
              <a:rPr lang="es-PY" smtClean="0"/>
              <a:t>‹Nº›</a:t>
            </a:fld>
            <a:endParaRPr lang="es-PY"/>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nchor="b"/>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CCBA9E9B-28D9-474A-A1FA-BA14755554DD}" type="datetimeFigureOut">
              <a:rPr lang="es-PY" smtClean="0"/>
              <a:t>14/11/2012</a:t>
            </a:fld>
            <a:endParaRPr lang="es-PY"/>
          </a:p>
        </p:txBody>
      </p:sp>
      <p:sp>
        <p:nvSpPr>
          <p:cNvPr id="8" name="7 Marcador de pie de página"/>
          <p:cNvSpPr>
            <a:spLocks noGrp="1"/>
          </p:cNvSpPr>
          <p:nvPr>
            <p:ph type="ftr" sz="quarter" idx="11"/>
          </p:nvPr>
        </p:nvSpPr>
        <p:spPr/>
        <p:txBody>
          <a:bodyPr/>
          <a:lstStyle>
            <a:extLst/>
          </a:lstStyle>
          <a:p>
            <a:endParaRPr lang="es-PY"/>
          </a:p>
        </p:txBody>
      </p:sp>
      <p:sp>
        <p:nvSpPr>
          <p:cNvPr id="9" name="8 Marcador de número de diapositiva"/>
          <p:cNvSpPr>
            <a:spLocks noGrp="1"/>
          </p:cNvSpPr>
          <p:nvPr>
            <p:ph type="sldNum" sz="quarter" idx="12"/>
          </p:nvPr>
        </p:nvSpPr>
        <p:spPr/>
        <p:txBody>
          <a:bodyPr/>
          <a:lstStyle>
            <a:extLst/>
          </a:lstStyle>
          <a:p>
            <a:fld id="{F26F3315-18F0-49A0-88E0-933E8551B24B}" type="slidenum">
              <a:rPr lang="es-PY" smtClean="0"/>
              <a:t>‹Nº›</a:t>
            </a:fld>
            <a:endParaRPr lang="es-PY"/>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CCBA9E9B-28D9-474A-A1FA-BA14755554DD}" type="datetimeFigureOut">
              <a:rPr lang="es-PY" smtClean="0"/>
              <a:t>14/11/2012</a:t>
            </a:fld>
            <a:endParaRPr lang="es-PY"/>
          </a:p>
        </p:txBody>
      </p:sp>
      <p:sp>
        <p:nvSpPr>
          <p:cNvPr id="4" name="3 Marcador de pie de página"/>
          <p:cNvSpPr>
            <a:spLocks noGrp="1"/>
          </p:cNvSpPr>
          <p:nvPr>
            <p:ph type="ftr" sz="quarter" idx="11"/>
          </p:nvPr>
        </p:nvSpPr>
        <p:spPr/>
        <p:txBody>
          <a:bodyPr/>
          <a:lstStyle>
            <a:extLst/>
          </a:lstStyle>
          <a:p>
            <a:endParaRPr lang="es-PY"/>
          </a:p>
        </p:txBody>
      </p:sp>
      <p:sp>
        <p:nvSpPr>
          <p:cNvPr id="5" name="4 Marcador de número de diapositiva"/>
          <p:cNvSpPr>
            <a:spLocks noGrp="1"/>
          </p:cNvSpPr>
          <p:nvPr>
            <p:ph type="sldNum" sz="quarter" idx="12"/>
          </p:nvPr>
        </p:nvSpPr>
        <p:spPr/>
        <p:txBody>
          <a:bodyPr/>
          <a:lstStyle>
            <a:extLst/>
          </a:lstStyle>
          <a:p>
            <a:fld id="{F26F3315-18F0-49A0-88E0-933E8551B24B}" type="slidenum">
              <a:rPr lang="es-PY" smtClean="0"/>
              <a:t>‹Nº›</a:t>
            </a:fld>
            <a:endParaRPr lang="es-PY"/>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solidFill>
                  <a:schemeClr val="tx2"/>
                </a:solidFill>
              </a:defRPr>
            </a:lvl1pPr>
            <a:extLst/>
          </a:lstStyle>
          <a:p>
            <a:fld id="{CCBA9E9B-28D9-474A-A1FA-BA14755554DD}" type="datetimeFigureOut">
              <a:rPr lang="es-PY" smtClean="0"/>
              <a:t>14/11/2012</a:t>
            </a:fld>
            <a:endParaRPr lang="es-PY"/>
          </a:p>
        </p:txBody>
      </p:sp>
      <p:sp>
        <p:nvSpPr>
          <p:cNvPr id="3" name="2 Marcador de pie de página"/>
          <p:cNvSpPr>
            <a:spLocks noGrp="1"/>
          </p:cNvSpPr>
          <p:nvPr>
            <p:ph type="ftr" sz="quarter" idx="11"/>
          </p:nvPr>
        </p:nvSpPr>
        <p:spPr/>
        <p:txBody>
          <a:bodyPr/>
          <a:lstStyle>
            <a:lvl1pPr>
              <a:defRPr>
                <a:solidFill>
                  <a:schemeClr val="tx2"/>
                </a:solidFill>
              </a:defRPr>
            </a:lvl1pPr>
            <a:extLst/>
          </a:lstStyle>
          <a:p>
            <a:endParaRPr lang="es-PY"/>
          </a:p>
        </p:txBody>
      </p:sp>
      <p:sp>
        <p:nvSpPr>
          <p:cNvPr id="4" name="3 Marcador de número de diapositiva"/>
          <p:cNvSpPr>
            <a:spLocks noGrp="1"/>
          </p:cNvSpPr>
          <p:nvPr>
            <p:ph type="sldNum" sz="quarter" idx="12"/>
          </p:nvPr>
        </p:nvSpPr>
        <p:spPr/>
        <p:txBody>
          <a:bodyPr/>
          <a:lstStyle>
            <a:extLst/>
          </a:lstStyle>
          <a:p>
            <a:fld id="{F26F3315-18F0-49A0-88E0-933E8551B24B}" type="slidenum">
              <a:rPr lang="es-PY" smtClean="0"/>
              <a:t>‹Nº›</a:t>
            </a:fld>
            <a:endParaRPr lang="es-PY"/>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CCBA9E9B-28D9-474A-A1FA-BA14755554DD}" type="datetimeFigureOut">
              <a:rPr lang="es-PY" smtClean="0"/>
              <a:t>14/11/2012</a:t>
            </a:fld>
            <a:endParaRPr lang="es-PY"/>
          </a:p>
        </p:txBody>
      </p:sp>
      <p:sp>
        <p:nvSpPr>
          <p:cNvPr id="6" name="5 Marcador de pie de página"/>
          <p:cNvSpPr>
            <a:spLocks noGrp="1"/>
          </p:cNvSpPr>
          <p:nvPr>
            <p:ph type="ftr" sz="quarter" idx="11"/>
          </p:nvPr>
        </p:nvSpPr>
        <p:spPr/>
        <p:txBody>
          <a:bodyPr/>
          <a:lstStyle>
            <a:extLst/>
          </a:lstStyle>
          <a:p>
            <a:endParaRPr lang="es-PY"/>
          </a:p>
        </p:txBody>
      </p:sp>
      <p:sp>
        <p:nvSpPr>
          <p:cNvPr id="7" name="6 Marcador de número de diapositiva"/>
          <p:cNvSpPr>
            <a:spLocks noGrp="1"/>
          </p:cNvSpPr>
          <p:nvPr>
            <p:ph type="sldNum" sz="quarter" idx="12"/>
          </p:nvPr>
        </p:nvSpPr>
        <p:spPr/>
        <p:txBody>
          <a:bodyPr/>
          <a:lstStyle>
            <a:extLst/>
          </a:lstStyle>
          <a:p>
            <a:fld id="{F26F3315-18F0-49A0-88E0-933E8551B24B}" type="slidenum">
              <a:rPr lang="es-PY" smtClean="0"/>
              <a:t>‹Nº›</a:t>
            </a:fld>
            <a:endParaRPr lang="es-PY"/>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2"/>
      </p:bgRef>
    </p:bg>
    <p:spTree>
      <p:nvGrpSpPr>
        <p:cNvPr id="1" name=""/>
        <p:cNvGrpSpPr/>
        <p:nvPr/>
      </p:nvGrpSpPr>
      <p:grpSpPr>
        <a:xfrm>
          <a:off x="0" y="0"/>
          <a:ext cx="0" cy="0"/>
          <a:chOff x="0" y="0"/>
          <a:chExt cx="0" cy="0"/>
        </a:xfrm>
      </p:grpSpPr>
      <p:sp>
        <p:nvSpPr>
          <p:cNvPr id="8" name="7 Rectángulo"/>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Rectángulo"/>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Título"/>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s-ES" smtClean="0"/>
              <a:t>Haga clic para modificar el estilo de título del patrón</a:t>
            </a:r>
            <a:endParaRPr kumimoji="0" lang="en-US" dirty="0"/>
          </a:p>
        </p:txBody>
      </p:sp>
      <p:sp>
        <p:nvSpPr>
          <p:cNvPr id="4" name="3 Marcador de texto"/>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s-ES" smtClean="0"/>
              <a:t>Haga clic para modificar el estilo de texto del patrón</a:t>
            </a:r>
          </a:p>
        </p:txBody>
      </p:sp>
      <p:sp>
        <p:nvSpPr>
          <p:cNvPr id="5" name="4 Marcador de fecha"/>
          <p:cNvSpPr>
            <a:spLocks noGrp="1"/>
          </p:cNvSpPr>
          <p:nvPr>
            <p:ph type="dt" sz="half" idx="10"/>
          </p:nvPr>
        </p:nvSpPr>
        <p:spPr/>
        <p:txBody>
          <a:bodyPr/>
          <a:lstStyle>
            <a:extLst/>
          </a:lstStyle>
          <a:p>
            <a:fld id="{CCBA9E9B-28D9-474A-A1FA-BA14755554DD}" type="datetimeFigureOut">
              <a:rPr lang="es-PY" smtClean="0"/>
              <a:t>14/11/2012</a:t>
            </a:fld>
            <a:endParaRPr lang="es-PY"/>
          </a:p>
        </p:txBody>
      </p:sp>
      <p:sp>
        <p:nvSpPr>
          <p:cNvPr id="6" name="5 Marcador de pie de página"/>
          <p:cNvSpPr>
            <a:spLocks noGrp="1"/>
          </p:cNvSpPr>
          <p:nvPr>
            <p:ph type="ftr" sz="quarter" idx="11"/>
          </p:nvPr>
        </p:nvSpPr>
        <p:spPr/>
        <p:txBody>
          <a:bodyPr/>
          <a:lstStyle>
            <a:extLst/>
          </a:lstStyle>
          <a:p>
            <a:endParaRPr lang="es-PY"/>
          </a:p>
        </p:txBody>
      </p:sp>
      <p:sp>
        <p:nvSpPr>
          <p:cNvPr id="7" name="6 Marcador de número de diapositiva"/>
          <p:cNvSpPr>
            <a:spLocks noGrp="1"/>
          </p:cNvSpPr>
          <p:nvPr>
            <p:ph type="sldNum" sz="quarter" idx="12"/>
          </p:nvPr>
        </p:nvSpPr>
        <p:spPr/>
        <p:txBody>
          <a:bodyPr/>
          <a:lstStyle>
            <a:extLst/>
          </a:lstStyle>
          <a:p>
            <a:fld id="{F26F3315-18F0-49A0-88E0-933E8551B24B}" type="slidenum">
              <a:rPr lang="es-PY" smtClean="0"/>
              <a:t>‹Nº›</a:t>
            </a:fld>
            <a:endParaRPr lang="es-PY"/>
          </a:p>
        </p:txBody>
      </p:sp>
      <p:sp>
        <p:nvSpPr>
          <p:cNvPr id="10" name="9 Marcador de posición de imagen"/>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s-ES" smtClean="0"/>
              <a:t>Haga clic en el icono para agregar una imagen</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Marcador de título"/>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s-ES" smtClean="0"/>
              <a:t>Haga clic para modificar el estilo de título del patrón</a:t>
            </a:r>
            <a:endParaRPr kumimoji="0" lang="en-US"/>
          </a:p>
        </p:txBody>
      </p:sp>
      <p:sp>
        <p:nvSpPr>
          <p:cNvPr id="31" name="30 Marcador de texto"/>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7" name="26 Marcador de fecha"/>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CCBA9E9B-28D9-474A-A1FA-BA14755554DD}" type="datetimeFigureOut">
              <a:rPr lang="es-PY" smtClean="0"/>
              <a:t>14/11/2012</a:t>
            </a:fld>
            <a:endParaRPr lang="es-PY"/>
          </a:p>
        </p:txBody>
      </p:sp>
      <p:sp>
        <p:nvSpPr>
          <p:cNvPr id="4" name="3 Marcador de pie de página"/>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s-PY"/>
          </a:p>
        </p:txBody>
      </p:sp>
      <p:sp>
        <p:nvSpPr>
          <p:cNvPr id="16" name="15 Marcador de número de diapositiva"/>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F26F3315-18F0-49A0-88E0-933E8551B24B}" type="slidenum">
              <a:rPr lang="es-PY" smtClean="0"/>
              <a:t>‹Nº›</a:t>
            </a:fld>
            <a:endParaRPr lang="es-PY"/>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619672" y="332656"/>
            <a:ext cx="7428660" cy="3024336"/>
          </a:xfrm>
        </p:spPr>
        <p:txBody>
          <a:bodyPr/>
          <a:lstStyle/>
          <a:p>
            <a:r>
              <a:rPr lang="es-PY" dirty="0" smtClean="0"/>
              <a:t>PASANTÍA </a:t>
            </a:r>
            <a:br>
              <a:rPr lang="es-PY" dirty="0" smtClean="0"/>
            </a:br>
            <a:r>
              <a:rPr lang="es-PY" dirty="0" smtClean="0"/>
              <a:t>PLANIFICACIÓN Y PRESUPUESTO CON PERSPECTIVA DE GÉNERO</a:t>
            </a:r>
            <a:endParaRPr lang="es-PY" dirty="0"/>
          </a:p>
        </p:txBody>
      </p:sp>
      <p:sp>
        <p:nvSpPr>
          <p:cNvPr id="3" name="2 Subtítulo"/>
          <p:cNvSpPr>
            <a:spLocks noGrp="1"/>
          </p:cNvSpPr>
          <p:nvPr>
            <p:ph type="subTitle" idx="1"/>
          </p:nvPr>
        </p:nvSpPr>
        <p:spPr>
          <a:xfrm>
            <a:off x="3347864" y="3789040"/>
            <a:ext cx="5114778" cy="1101248"/>
          </a:xfrm>
        </p:spPr>
        <p:txBody>
          <a:bodyPr/>
          <a:lstStyle/>
          <a:p>
            <a:r>
              <a:rPr lang="es-PY" dirty="0" smtClean="0"/>
              <a:t>Del 26 al 31 de Agosto de 2012</a:t>
            </a:r>
          </a:p>
          <a:p>
            <a:r>
              <a:rPr lang="es-PY" dirty="0" smtClean="0"/>
              <a:t>San Bernardino - Paraguay</a:t>
            </a:r>
            <a:endParaRPr lang="es-PY" dirty="0"/>
          </a:p>
        </p:txBody>
      </p:sp>
    </p:spTree>
    <p:extLst>
      <p:ext uri="{BB962C8B-B14F-4D97-AF65-F5344CB8AC3E}">
        <p14:creationId xmlns:p14="http://schemas.microsoft.com/office/powerpoint/2010/main" val="41766959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188640"/>
            <a:ext cx="7239000" cy="482312"/>
          </a:xfrm>
        </p:spPr>
        <p:txBody>
          <a:bodyPr>
            <a:normAutofit/>
          </a:bodyPr>
          <a:lstStyle/>
          <a:p>
            <a:r>
              <a:rPr lang="es-PY" sz="2400" dirty="0" smtClean="0">
                <a:solidFill>
                  <a:schemeClr val="tx2"/>
                </a:solidFill>
              </a:rPr>
              <a:t>características</a:t>
            </a:r>
            <a:endParaRPr lang="es-PY" sz="2400" dirty="0">
              <a:solidFill>
                <a:schemeClr val="tx2"/>
              </a:solidFill>
            </a:endParaRPr>
          </a:p>
        </p:txBody>
      </p:sp>
      <p:sp>
        <p:nvSpPr>
          <p:cNvPr id="3" name="2 Marcador de contenido"/>
          <p:cNvSpPr>
            <a:spLocks noGrp="1"/>
          </p:cNvSpPr>
          <p:nvPr>
            <p:ph idx="1"/>
          </p:nvPr>
        </p:nvSpPr>
        <p:spPr>
          <a:xfrm>
            <a:off x="107504" y="836712"/>
            <a:ext cx="7992888" cy="5832648"/>
          </a:xfrm>
        </p:spPr>
        <p:txBody>
          <a:bodyPr>
            <a:normAutofit fontScale="77500" lnSpcReduction="20000"/>
          </a:bodyPr>
          <a:lstStyle/>
          <a:p>
            <a:pPr algn="just"/>
            <a:r>
              <a:rPr lang="es-PY" b="1" dirty="0"/>
              <a:t>Indivisibles: </a:t>
            </a:r>
            <a:r>
              <a:rPr lang="es-PY" dirty="0" smtClean="0"/>
              <a:t>Todos </a:t>
            </a:r>
            <a:r>
              <a:rPr lang="es-PY" dirty="0"/>
              <a:t>los derechos humanos tienen igual valor. Todos son igualmente importantes. </a:t>
            </a:r>
            <a:r>
              <a:rPr lang="es-PY" dirty="0" smtClean="0"/>
              <a:t>No </a:t>
            </a:r>
            <a:r>
              <a:rPr lang="es-PY" dirty="0"/>
              <a:t>existe jerarquización entre ellos. </a:t>
            </a:r>
            <a:endParaRPr lang="es-PY" dirty="0" smtClean="0"/>
          </a:p>
          <a:p>
            <a:pPr marL="0" indent="0" algn="just">
              <a:buNone/>
            </a:pPr>
            <a:endParaRPr lang="es-PY" dirty="0"/>
          </a:p>
          <a:p>
            <a:pPr algn="just"/>
            <a:r>
              <a:rPr lang="es-PY" b="1" dirty="0"/>
              <a:t>Inalienables: </a:t>
            </a:r>
            <a:r>
              <a:rPr lang="es-PY" dirty="0"/>
              <a:t>las personas no pueden ser obligadas a renunciar a ellos</a:t>
            </a:r>
            <a:r>
              <a:rPr lang="es-PY" dirty="0" smtClean="0"/>
              <a:t>.</a:t>
            </a:r>
          </a:p>
          <a:p>
            <a:pPr marL="0" indent="0" algn="just">
              <a:buNone/>
            </a:pPr>
            <a:endParaRPr lang="es-PY" dirty="0"/>
          </a:p>
          <a:p>
            <a:pPr algn="just"/>
            <a:r>
              <a:rPr lang="es-PY" b="1" dirty="0"/>
              <a:t>Interdependientes: </a:t>
            </a:r>
            <a:r>
              <a:rPr lang="es-PY" dirty="0"/>
              <a:t>actúan en un intercambio dinámico reforzándose los unos a los otros. Se dan contenido mutuamente. </a:t>
            </a:r>
            <a:endParaRPr lang="es-PY" dirty="0" smtClean="0"/>
          </a:p>
          <a:p>
            <a:pPr marL="0" indent="0" algn="just">
              <a:buNone/>
            </a:pPr>
            <a:endParaRPr lang="es-PY" dirty="0"/>
          </a:p>
          <a:p>
            <a:pPr lvl="0" algn="just"/>
            <a:r>
              <a:rPr lang="es-PY" b="1" dirty="0" smtClean="0"/>
              <a:t>Universales</a:t>
            </a:r>
            <a:r>
              <a:rPr lang="es-PY" b="1" dirty="0"/>
              <a:t>: </a:t>
            </a:r>
            <a:r>
              <a:rPr lang="es-PY" dirty="0"/>
              <a:t>todos los seres humanos poseen todos los derechos humanos sin importar su cultura, sexo, religión, capacidad, color, raza, etnia, etc. Al ser universales el derecho interno debe ser interpretado y aplicado de forma que no </a:t>
            </a:r>
            <a:r>
              <a:rPr lang="es-PY" dirty="0" smtClean="0"/>
              <a:t>sean negados </a:t>
            </a:r>
            <a:r>
              <a:rPr lang="es-PY" dirty="0"/>
              <a:t>ciertos DD.HH. a ciertas personas debido a razones culturales o religiosas</a:t>
            </a:r>
            <a:r>
              <a:rPr lang="es-PY" dirty="0" smtClean="0"/>
              <a:t>.</a:t>
            </a:r>
          </a:p>
          <a:p>
            <a:pPr marL="0" indent="0" algn="just">
              <a:buNone/>
            </a:pPr>
            <a:endParaRPr lang="es-PY" dirty="0" smtClean="0"/>
          </a:p>
          <a:p>
            <a:pPr algn="just"/>
            <a:r>
              <a:rPr lang="es-PY" b="1" dirty="0" smtClean="0"/>
              <a:t>Históricos</a:t>
            </a:r>
            <a:r>
              <a:rPr lang="es-PY" b="1" dirty="0"/>
              <a:t>: </a:t>
            </a:r>
            <a:r>
              <a:rPr lang="es-PY" dirty="0"/>
              <a:t>en la medida que surgen de las contradicciones sociales y son impulsados por movimientos y sujetos concretos que reivindican sus necesidades. Se van llenando de contenido</a:t>
            </a:r>
            <a:r>
              <a:rPr lang="es-PY" dirty="0" smtClean="0"/>
              <a:t>.</a:t>
            </a:r>
          </a:p>
          <a:p>
            <a:pPr marL="0" indent="0" algn="just">
              <a:buNone/>
            </a:pPr>
            <a:endParaRPr lang="es-PY" dirty="0" smtClean="0"/>
          </a:p>
          <a:p>
            <a:pPr algn="just"/>
            <a:endParaRPr lang="es-PY" dirty="0" smtClean="0"/>
          </a:p>
          <a:p>
            <a:pPr algn="just"/>
            <a:endParaRPr lang="es-PY" dirty="0"/>
          </a:p>
          <a:p>
            <a:endParaRPr lang="es-PY" dirty="0"/>
          </a:p>
        </p:txBody>
      </p:sp>
    </p:spTree>
    <p:extLst>
      <p:ext uri="{BB962C8B-B14F-4D97-AF65-F5344CB8AC3E}">
        <p14:creationId xmlns:p14="http://schemas.microsoft.com/office/powerpoint/2010/main" val="336443234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1412776"/>
            <a:ext cx="7704856" cy="5256584"/>
          </a:xfrm>
        </p:spPr>
        <p:txBody>
          <a:bodyPr>
            <a:normAutofit fontScale="92500"/>
          </a:bodyPr>
          <a:lstStyle/>
          <a:p>
            <a:r>
              <a:rPr lang="es-MX" dirty="0" smtClean="0"/>
              <a:t>En </a:t>
            </a:r>
            <a:r>
              <a:rPr lang="es-MX" dirty="0"/>
              <a:t>las distintas fases del ciclo presupuestario: </a:t>
            </a:r>
            <a:r>
              <a:rPr lang="es-MX" dirty="0" smtClean="0"/>
              <a:t>Programación/Planificación, formulación</a:t>
            </a:r>
            <a:r>
              <a:rPr lang="es-MX" dirty="0"/>
              <a:t>, aprobación, ejecución, evaluación. Es todo un ciclo, va pasando de una fase a otra y en cada una de ellas están distintos actores, y una carrera de obstáculos que hay que ir pasando cuando queremos incorporar la Perspectiva de Género.</a:t>
            </a:r>
            <a:endParaRPr lang="es-PY" dirty="0"/>
          </a:p>
          <a:p>
            <a:r>
              <a:rPr lang="es-MX" dirty="0" smtClean="0"/>
              <a:t>En </a:t>
            </a:r>
            <a:r>
              <a:rPr lang="es-MX" dirty="0"/>
              <a:t>los Ingresos y en los </a:t>
            </a:r>
            <a:r>
              <a:rPr lang="es-MX" dirty="0" smtClean="0"/>
              <a:t>Gastos.</a:t>
            </a:r>
            <a:endParaRPr lang="es-PY" dirty="0"/>
          </a:p>
          <a:p>
            <a:r>
              <a:rPr lang="es-MX" dirty="0" smtClean="0"/>
              <a:t>En </a:t>
            </a:r>
            <a:r>
              <a:rPr lang="es-MX" dirty="0"/>
              <a:t>los distintos niveles del Estado: Nacional, Provincial, municipal</a:t>
            </a:r>
            <a:r>
              <a:rPr lang="es-MX" dirty="0" smtClean="0"/>
              <a:t>.</a:t>
            </a:r>
          </a:p>
          <a:p>
            <a:r>
              <a:rPr lang="es-MX" dirty="0"/>
              <a:t>Cobertura de la planificación y el presupuesto: Presupuesto completo o parcial (de un sector, departamento/agencia, de un programa/proyecto).</a:t>
            </a:r>
          </a:p>
          <a:p>
            <a:endParaRPr lang="es-PY" dirty="0"/>
          </a:p>
          <a:p>
            <a:pPr marL="0" indent="0">
              <a:buNone/>
            </a:pPr>
            <a:endParaRPr lang="es-PY" dirty="0"/>
          </a:p>
        </p:txBody>
      </p:sp>
      <p:sp>
        <p:nvSpPr>
          <p:cNvPr id="4" name="1 Título"/>
          <p:cNvSpPr>
            <a:spLocks noGrp="1"/>
          </p:cNvSpPr>
          <p:nvPr>
            <p:ph type="title"/>
          </p:nvPr>
        </p:nvSpPr>
        <p:spPr>
          <a:xfrm>
            <a:off x="467544" y="548680"/>
            <a:ext cx="7272808" cy="720080"/>
          </a:xfrm>
        </p:spPr>
        <p:txBody>
          <a:bodyPr>
            <a:normAutofit fontScale="90000"/>
          </a:bodyPr>
          <a:lstStyle/>
          <a:p>
            <a:pPr algn="ctr"/>
            <a:r>
              <a:rPr lang="es-PY" sz="2400" dirty="0" smtClean="0">
                <a:solidFill>
                  <a:schemeClr val="tx2"/>
                </a:solidFill>
              </a:rPr>
              <a:t>Para incorporar la perspectiva de género en la planificación y en el presupuesto se puede trabajar:</a:t>
            </a:r>
            <a:endParaRPr lang="es-PY" sz="2400" dirty="0">
              <a:solidFill>
                <a:schemeClr val="tx2"/>
              </a:solidFill>
            </a:endParaRPr>
          </a:p>
        </p:txBody>
      </p:sp>
    </p:spTree>
    <p:extLst>
      <p:ext uri="{BB962C8B-B14F-4D97-AF65-F5344CB8AC3E}">
        <p14:creationId xmlns:p14="http://schemas.microsoft.com/office/powerpoint/2010/main" val="369056988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548680"/>
            <a:ext cx="7416824" cy="5976664"/>
          </a:xfrm>
        </p:spPr>
        <p:txBody>
          <a:bodyPr>
            <a:normAutofit/>
          </a:bodyPr>
          <a:lstStyle/>
          <a:p>
            <a:r>
              <a:rPr lang="es-EC" dirty="0" smtClean="0"/>
              <a:t>El proceso </a:t>
            </a:r>
            <a:r>
              <a:rPr lang="es-EC" dirty="0"/>
              <a:t>presupuestario es como una carrera de obstáculos y si </a:t>
            </a:r>
            <a:r>
              <a:rPr lang="es-EC" dirty="0" smtClean="0"/>
              <a:t>se quiere </a:t>
            </a:r>
            <a:r>
              <a:rPr lang="es-EC" dirty="0"/>
              <a:t>intervenir en el mismo hay que poder ir haciéndolo en todas y cada una de sus fases</a:t>
            </a:r>
            <a:r>
              <a:rPr lang="es-EC" dirty="0" smtClean="0"/>
              <a:t>.</a:t>
            </a:r>
          </a:p>
          <a:p>
            <a:pPr marL="0" indent="0">
              <a:buNone/>
            </a:pPr>
            <a:endParaRPr lang="es-PY" dirty="0"/>
          </a:p>
          <a:p>
            <a:r>
              <a:rPr lang="es-EC" dirty="0" smtClean="0"/>
              <a:t>La </a:t>
            </a:r>
            <a:r>
              <a:rPr lang="es-EC" dirty="0"/>
              <a:t>primera de las estrategias es la de incidir en el marco normativo que regula el presupuesto, porque el presupuesto es un proceso muy normado y por lo tanto para poder incorporar la perspectiva de género, muchas veces </a:t>
            </a:r>
            <a:r>
              <a:rPr lang="es-EC" dirty="0" smtClean="0"/>
              <a:t>se necesita </a:t>
            </a:r>
            <a:r>
              <a:rPr lang="es-EC" dirty="0"/>
              <a:t>que ese marco normativo sea </a:t>
            </a:r>
            <a:r>
              <a:rPr lang="es-EC" dirty="0" smtClean="0"/>
              <a:t>partícipe y ayude </a:t>
            </a:r>
            <a:r>
              <a:rPr lang="es-EC" dirty="0"/>
              <a:t>a promover esta incorporación.</a:t>
            </a:r>
            <a:endParaRPr lang="es-PY" dirty="0"/>
          </a:p>
          <a:p>
            <a:endParaRPr lang="es-PY" dirty="0"/>
          </a:p>
        </p:txBody>
      </p:sp>
    </p:spTree>
    <p:extLst>
      <p:ext uri="{BB962C8B-B14F-4D97-AF65-F5344CB8AC3E}">
        <p14:creationId xmlns:p14="http://schemas.microsoft.com/office/powerpoint/2010/main" val="4171316189"/>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1052736"/>
            <a:ext cx="7704856" cy="5403000"/>
          </a:xfrm>
        </p:spPr>
        <p:txBody>
          <a:bodyPr>
            <a:normAutofit lnSpcReduction="10000"/>
          </a:bodyPr>
          <a:lstStyle/>
          <a:p>
            <a:r>
              <a:rPr lang="es-ES_tradnl" b="1" dirty="0" smtClean="0"/>
              <a:t>Incidencia </a:t>
            </a:r>
            <a:r>
              <a:rPr lang="es-ES_tradnl" b="1" dirty="0"/>
              <a:t>en el Marco </a:t>
            </a:r>
            <a:r>
              <a:rPr lang="es-ES_tradnl" b="1" dirty="0" smtClean="0"/>
              <a:t>normativo, a </a:t>
            </a:r>
            <a:r>
              <a:rPr lang="es-ES_tradnl" b="1" dirty="0"/>
              <a:t>través de:</a:t>
            </a:r>
            <a:endParaRPr lang="es-PY" dirty="0"/>
          </a:p>
          <a:p>
            <a:pPr marL="0" indent="0">
              <a:buNone/>
            </a:pPr>
            <a:r>
              <a:rPr lang="es-ES_tradnl" dirty="0"/>
              <a:t>-Decretos Presidenciales: Es como un formulario al presidente. </a:t>
            </a:r>
            <a:r>
              <a:rPr lang="es-ES_tradnl" dirty="0" smtClean="0"/>
              <a:t>Si </a:t>
            </a:r>
            <a:r>
              <a:rPr lang="es-ES_tradnl" dirty="0"/>
              <a:t>se tiene un mandato presidencial se tiene que acoger  a la </a:t>
            </a:r>
            <a:r>
              <a:rPr lang="es-ES_tradnl" dirty="0" smtClean="0"/>
              <a:t>máxima autoridad </a:t>
            </a:r>
            <a:r>
              <a:rPr lang="es-ES_tradnl" dirty="0"/>
              <a:t>política</a:t>
            </a:r>
            <a:r>
              <a:rPr lang="es-ES_tradnl" dirty="0" smtClean="0"/>
              <a:t>.</a:t>
            </a:r>
          </a:p>
          <a:p>
            <a:pPr marL="0" indent="0">
              <a:buNone/>
            </a:pPr>
            <a:endParaRPr lang="es-PY" dirty="0"/>
          </a:p>
          <a:p>
            <a:pPr marL="0" indent="0">
              <a:buNone/>
            </a:pPr>
            <a:r>
              <a:rPr lang="es-EC" dirty="0"/>
              <a:t>-Leyes que regulan de manera general los presupuestos públicos, ley marco general para la formulación del presupuesto. Ley de carácter estable. </a:t>
            </a:r>
            <a:endParaRPr lang="es-EC" dirty="0" smtClean="0"/>
          </a:p>
          <a:p>
            <a:pPr marL="0" indent="0">
              <a:buNone/>
            </a:pPr>
            <a:endParaRPr lang="es-PY" dirty="0"/>
          </a:p>
          <a:p>
            <a:pPr marL="0" indent="0">
              <a:buNone/>
            </a:pPr>
            <a:r>
              <a:rPr lang="es-ES_tradnl" dirty="0" smtClean="0"/>
              <a:t>-</a:t>
            </a:r>
            <a:r>
              <a:rPr lang="es-ES_tradnl" dirty="0"/>
              <a:t>Directrices presupuestarias: </a:t>
            </a:r>
            <a:r>
              <a:rPr lang="es-EC" dirty="0"/>
              <a:t>Salen anualmente. Normalmente las emite el Ministerio de finanzas o su equivalente de acuerdo a cada país. </a:t>
            </a:r>
            <a:endParaRPr lang="es-PY" dirty="0"/>
          </a:p>
          <a:p>
            <a:endParaRPr lang="es-PY" dirty="0"/>
          </a:p>
        </p:txBody>
      </p:sp>
      <p:sp>
        <p:nvSpPr>
          <p:cNvPr id="4" name="1 Título"/>
          <p:cNvSpPr>
            <a:spLocks noGrp="1"/>
          </p:cNvSpPr>
          <p:nvPr>
            <p:ph type="title"/>
          </p:nvPr>
        </p:nvSpPr>
        <p:spPr>
          <a:xfrm>
            <a:off x="467544" y="116632"/>
            <a:ext cx="7272808" cy="720080"/>
          </a:xfrm>
        </p:spPr>
        <p:txBody>
          <a:bodyPr>
            <a:normAutofit/>
          </a:bodyPr>
          <a:lstStyle/>
          <a:p>
            <a:pPr algn="ctr"/>
            <a:r>
              <a:rPr lang="es-PY" sz="2400" dirty="0" smtClean="0">
                <a:solidFill>
                  <a:schemeClr val="tx2"/>
                </a:solidFill>
              </a:rPr>
              <a:t>Principales estrategias</a:t>
            </a:r>
            <a:endParaRPr lang="es-PY" sz="2400" dirty="0">
              <a:solidFill>
                <a:schemeClr val="tx2"/>
              </a:solidFill>
            </a:endParaRPr>
          </a:p>
        </p:txBody>
      </p:sp>
    </p:spTree>
    <p:extLst>
      <p:ext uri="{BB962C8B-B14F-4D97-AF65-F5344CB8AC3E}">
        <p14:creationId xmlns:p14="http://schemas.microsoft.com/office/powerpoint/2010/main" val="4048036643"/>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764704"/>
            <a:ext cx="7560840" cy="5688632"/>
          </a:xfrm>
        </p:spPr>
        <p:txBody>
          <a:bodyPr/>
          <a:lstStyle/>
          <a:p>
            <a:r>
              <a:rPr lang="es-ES_tradnl" dirty="0"/>
              <a:t>Para incidir en el proceso de planificación / programación se han utilizado tres instrumentos: </a:t>
            </a:r>
            <a:endParaRPr lang="es-ES_tradnl" dirty="0" smtClean="0"/>
          </a:p>
          <a:p>
            <a:pPr marL="0" indent="0">
              <a:buNone/>
            </a:pPr>
            <a:endParaRPr lang="es-PY" dirty="0"/>
          </a:p>
          <a:p>
            <a:pPr marL="0" indent="0">
              <a:buNone/>
            </a:pPr>
            <a:r>
              <a:rPr lang="es-ES_tradnl" dirty="0"/>
              <a:t>-Clasificadores Presupuestarios de género.</a:t>
            </a:r>
            <a:endParaRPr lang="es-PY" dirty="0"/>
          </a:p>
          <a:p>
            <a:pPr marL="0" indent="0">
              <a:buNone/>
            </a:pPr>
            <a:r>
              <a:rPr lang="es-ES_tradnl" dirty="0"/>
              <a:t>-Guías e instructivos de planificación </a:t>
            </a:r>
            <a:r>
              <a:rPr lang="es-ES_tradnl" dirty="0" smtClean="0"/>
              <a:t>y </a:t>
            </a:r>
            <a:r>
              <a:rPr lang="es-ES_tradnl" dirty="0" err="1" smtClean="0"/>
              <a:t>presupuestación</a:t>
            </a:r>
            <a:r>
              <a:rPr lang="es-ES_tradnl" dirty="0"/>
              <a:t>.</a:t>
            </a:r>
            <a:endParaRPr lang="es-PY" dirty="0"/>
          </a:p>
          <a:p>
            <a:pPr marL="0" indent="0">
              <a:buNone/>
            </a:pPr>
            <a:r>
              <a:rPr lang="es-PY" dirty="0"/>
              <a:t>-</a:t>
            </a:r>
            <a:r>
              <a:rPr lang="es-ES_tradnl" dirty="0"/>
              <a:t>Formatos en los que se diseñan los programas y proyectos dentro del presupuesto. </a:t>
            </a:r>
            <a:endParaRPr lang="es-PY" dirty="0"/>
          </a:p>
          <a:p>
            <a:endParaRPr lang="es-PY" dirty="0"/>
          </a:p>
        </p:txBody>
      </p:sp>
    </p:spTree>
    <p:extLst>
      <p:ext uri="{BB962C8B-B14F-4D97-AF65-F5344CB8AC3E}">
        <p14:creationId xmlns:p14="http://schemas.microsoft.com/office/powerpoint/2010/main" val="115370929"/>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1052736"/>
            <a:ext cx="7300664" cy="5403000"/>
          </a:xfrm>
        </p:spPr>
        <p:txBody>
          <a:bodyPr/>
          <a:lstStyle/>
          <a:p>
            <a:pPr marL="0" indent="0">
              <a:buNone/>
            </a:pPr>
            <a:r>
              <a:rPr lang="es-ES" dirty="0"/>
              <a:t>Los clasificadores presupuestarios</a:t>
            </a:r>
            <a:r>
              <a:rPr lang="es-EC" dirty="0"/>
              <a:t> son códigos contables que permiten registrar diferentes características de cada una de las partidas presupuestarias. A través de las iniciativas de presupuestos sensibles al género se han desarrollado diferentes experiencias para incorporar en dichas clasificaciones una categoría que permita registrar aquellas acciones orientadas a promover la igualdad de </a:t>
            </a:r>
            <a:r>
              <a:rPr lang="es-EC" dirty="0" smtClean="0"/>
              <a:t>género.</a:t>
            </a:r>
            <a:endParaRPr lang="es-PY" dirty="0"/>
          </a:p>
          <a:p>
            <a:endParaRPr lang="es-PY" dirty="0"/>
          </a:p>
        </p:txBody>
      </p:sp>
      <p:sp>
        <p:nvSpPr>
          <p:cNvPr id="4" name="1 Título"/>
          <p:cNvSpPr>
            <a:spLocks noGrp="1"/>
          </p:cNvSpPr>
          <p:nvPr>
            <p:ph type="title"/>
          </p:nvPr>
        </p:nvSpPr>
        <p:spPr>
          <a:xfrm>
            <a:off x="467544" y="116632"/>
            <a:ext cx="7272808" cy="720080"/>
          </a:xfrm>
        </p:spPr>
        <p:txBody>
          <a:bodyPr>
            <a:normAutofit/>
          </a:bodyPr>
          <a:lstStyle/>
          <a:p>
            <a:pPr algn="ctr"/>
            <a:r>
              <a:rPr lang="es-PY" sz="2400" dirty="0" smtClean="0">
                <a:solidFill>
                  <a:schemeClr val="tx2"/>
                </a:solidFill>
              </a:rPr>
              <a:t>Clasificadores presupuestarios</a:t>
            </a:r>
            <a:endParaRPr lang="es-PY" sz="2400" dirty="0">
              <a:solidFill>
                <a:schemeClr val="tx2"/>
              </a:solidFill>
            </a:endParaRPr>
          </a:p>
        </p:txBody>
      </p:sp>
    </p:spTree>
    <p:extLst>
      <p:ext uri="{BB962C8B-B14F-4D97-AF65-F5344CB8AC3E}">
        <p14:creationId xmlns:p14="http://schemas.microsoft.com/office/powerpoint/2010/main" val="220857189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476672"/>
            <a:ext cx="7416824" cy="6048672"/>
          </a:xfrm>
        </p:spPr>
        <p:txBody>
          <a:bodyPr>
            <a:normAutofit fontScale="85000" lnSpcReduction="20000"/>
          </a:bodyPr>
          <a:lstStyle/>
          <a:p>
            <a:r>
              <a:rPr lang="es-EC" dirty="0" smtClean="0"/>
              <a:t>El </a:t>
            </a:r>
            <a:r>
              <a:rPr lang="es-EC" dirty="0"/>
              <a:t>clasificador funcional: </a:t>
            </a:r>
            <a:endParaRPr lang="es-EC" dirty="0" smtClean="0"/>
          </a:p>
          <a:p>
            <a:pPr marL="0" lvl="0" indent="0">
              <a:buNone/>
            </a:pPr>
            <a:r>
              <a:rPr lang="es-ES" dirty="0" smtClean="0"/>
              <a:t>Agrupa </a:t>
            </a:r>
            <a:r>
              <a:rPr lang="es-ES" dirty="0"/>
              <a:t>los gastos según propósitos u objetivos socioeconómicos. Con esta clasificación se identifica el presupuesto destinado a funciones de gobierno como desarrollo social y desarrollo económico. En conjunto con otras clasificaciones brinda información de valor agregado para la mayor comprensión del gasto presupuestario. Se vincula e interrelaciona con otras clasificaciones como la económica y administrativa.</a:t>
            </a:r>
            <a:endParaRPr lang="es-PY" dirty="0"/>
          </a:p>
          <a:p>
            <a:endParaRPr lang="es-PY" dirty="0" smtClean="0"/>
          </a:p>
          <a:p>
            <a:pPr marL="0" indent="0">
              <a:buNone/>
            </a:pPr>
            <a:r>
              <a:rPr lang="es-ES" dirty="0" smtClean="0"/>
              <a:t>Permite la información </a:t>
            </a:r>
            <a:r>
              <a:rPr lang="es-ES" dirty="0"/>
              <a:t>sobre la naturaleza de los servicios gubernamentales y la proporción del gasto destinado a cada función</a:t>
            </a:r>
            <a:r>
              <a:rPr lang="es-PY" dirty="0"/>
              <a:t>. </a:t>
            </a:r>
            <a:r>
              <a:rPr lang="es-ES" dirty="0"/>
              <a:t>Conocer en qué medida cumplen sus funciones las Instituciones de la Administración Pública</a:t>
            </a:r>
            <a:r>
              <a:rPr lang="es-ES" dirty="0" smtClean="0"/>
              <a:t>.</a:t>
            </a:r>
          </a:p>
          <a:p>
            <a:pPr marL="0" indent="0">
              <a:buNone/>
            </a:pPr>
            <a:endParaRPr lang="es-ES" dirty="0"/>
          </a:p>
          <a:p>
            <a:pPr marL="0" indent="0">
              <a:buNone/>
            </a:pPr>
            <a:r>
              <a:rPr lang="es-ES" dirty="0" smtClean="0"/>
              <a:t>El clasificador funcional puede ser:</a:t>
            </a:r>
          </a:p>
          <a:p>
            <a:pPr marL="0" indent="0">
              <a:buNone/>
            </a:pPr>
            <a:r>
              <a:rPr lang="es-ES" dirty="0" smtClean="0"/>
              <a:t>-Clasificación funcional por resultado. </a:t>
            </a:r>
          </a:p>
          <a:p>
            <a:pPr marL="0" indent="0">
              <a:buNone/>
            </a:pPr>
            <a:r>
              <a:rPr lang="es-ES" dirty="0" smtClean="0"/>
              <a:t>-Clasificador funcional «Función K»</a:t>
            </a:r>
            <a:endParaRPr lang="es-PY" dirty="0"/>
          </a:p>
          <a:p>
            <a:endParaRPr lang="es-PY" dirty="0"/>
          </a:p>
        </p:txBody>
      </p:sp>
    </p:spTree>
    <p:extLst>
      <p:ext uri="{BB962C8B-B14F-4D97-AF65-F5344CB8AC3E}">
        <p14:creationId xmlns:p14="http://schemas.microsoft.com/office/powerpoint/2010/main" val="1924239069"/>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692696"/>
            <a:ext cx="7344816" cy="5256584"/>
          </a:xfrm>
        </p:spPr>
        <p:txBody>
          <a:bodyPr>
            <a:normAutofit/>
          </a:bodyPr>
          <a:lstStyle/>
          <a:p>
            <a:r>
              <a:rPr lang="es-ES" dirty="0"/>
              <a:t>El clasificador se asigna por actividad, es decir, que no hace falta que todo el programa sea para promover la igualdad de género </a:t>
            </a:r>
            <a:r>
              <a:rPr lang="es-ES" dirty="0" smtClean="0"/>
              <a:t>sino </a:t>
            </a:r>
            <a:r>
              <a:rPr lang="es-ES" dirty="0"/>
              <a:t>que dentro de un </a:t>
            </a:r>
            <a:r>
              <a:rPr lang="es-ES" dirty="0" smtClean="0"/>
              <a:t>programa se pueden </a:t>
            </a:r>
            <a:r>
              <a:rPr lang="es-ES" dirty="0"/>
              <a:t>tener </a:t>
            </a:r>
            <a:r>
              <a:rPr lang="es-ES" dirty="0" smtClean="0"/>
              <a:t>actividades para promover la igualdad. </a:t>
            </a:r>
            <a:endParaRPr lang="es-PY" dirty="0"/>
          </a:p>
          <a:p>
            <a:r>
              <a:rPr lang="es-ES" dirty="0"/>
              <a:t>Después </a:t>
            </a:r>
            <a:r>
              <a:rPr lang="es-ES" dirty="0" smtClean="0"/>
              <a:t>se </a:t>
            </a:r>
            <a:r>
              <a:rPr lang="es-ES" dirty="0"/>
              <a:t>van clasificando en las distintas sub-funciones.</a:t>
            </a:r>
            <a:endParaRPr lang="es-PY" dirty="0"/>
          </a:p>
          <a:p>
            <a:r>
              <a:rPr lang="es-ES" dirty="0"/>
              <a:t>S</a:t>
            </a:r>
            <a:r>
              <a:rPr lang="es-ES" dirty="0" smtClean="0"/>
              <a:t>e </a:t>
            </a:r>
            <a:r>
              <a:rPr lang="es-ES" dirty="0"/>
              <a:t>van asignando los montos (a esas actividades que pertenecen a esas funciones).</a:t>
            </a:r>
            <a:endParaRPr lang="es-PY" dirty="0"/>
          </a:p>
          <a:p>
            <a:r>
              <a:rPr lang="es-ES" dirty="0" smtClean="0"/>
              <a:t>Los </a:t>
            </a:r>
            <a:r>
              <a:rPr lang="es-ES" dirty="0"/>
              <a:t>clasificadores son parte de los sistemas contables y financieros.</a:t>
            </a:r>
            <a:endParaRPr lang="es-PY" dirty="0"/>
          </a:p>
          <a:p>
            <a:endParaRPr lang="es-PY" dirty="0"/>
          </a:p>
        </p:txBody>
      </p:sp>
    </p:spTree>
    <p:extLst>
      <p:ext uri="{BB962C8B-B14F-4D97-AF65-F5344CB8AC3E}">
        <p14:creationId xmlns:p14="http://schemas.microsoft.com/office/powerpoint/2010/main" val="3393461765"/>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260648"/>
            <a:ext cx="7488832" cy="6336704"/>
          </a:xfrm>
        </p:spPr>
        <p:txBody>
          <a:bodyPr>
            <a:normAutofit fontScale="92500" lnSpcReduction="10000"/>
          </a:bodyPr>
          <a:lstStyle/>
          <a:p>
            <a:pPr lvl="0"/>
            <a:r>
              <a:rPr lang="es-EC" dirty="0" smtClean="0"/>
              <a:t>El </a:t>
            </a:r>
            <a:r>
              <a:rPr lang="es-EC" dirty="0"/>
              <a:t>clasificador de orientación del </a:t>
            </a:r>
            <a:r>
              <a:rPr lang="es-EC" dirty="0" smtClean="0"/>
              <a:t>gasto:</a:t>
            </a:r>
            <a:endParaRPr lang="es-PY" dirty="0"/>
          </a:p>
          <a:p>
            <a:pPr marL="0" indent="0">
              <a:buNone/>
            </a:pPr>
            <a:endParaRPr lang="es-ES" dirty="0" smtClean="0"/>
          </a:p>
          <a:p>
            <a:pPr marL="0" indent="0">
              <a:buNone/>
            </a:pPr>
            <a:r>
              <a:rPr lang="es-ES" dirty="0" smtClean="0"/>
              <a:t>Permite </a:t>
            </a:r>
            <a:r>
              <a:rPr lang="es-ES" dirty="0"/>
              <a:t>“Vincular las actividades de los programas contenidos en los presupuestos institucionales con los objetivos y metas estratégicos de la planificación global o de determinadas políticas públicas para verificar en qué medida están siendo incorporadas en el presupuesto, así como facilitar su seguimiento en la ejecución presupuestaria”.</a:t>
            </a:r>
            <a:endParaRPr lang="es-PY" dirty="0"/>
          </a:p>
          <a:p>
            <a:pPr marL="0" indent="0">
              <a:buNone/>
            </a:pPr>
            <a:endParaRPr lang="es-PY" dirty="0" smtClean="0"/>
          </a:p>
          <a:p>
            <a:pPr marL="0" indent="0">
              <a:buNone/>
            </a:pPr>
            <a:r>
              <a:rPr lang="es-PY" dirty="0" smtClean="0"/>
              <a:t>Se </a:t>
            </a:r>
            <a:r>
              <a:rPr lang="es-PY" dirty="0"/>
              <a:t>sabe</a:t>
            </a:r>
            <a:r>
              <a:rPr lang="es-EC" dirty="0"/>
              <a:t> que para trabajar a favor de la igualdad de género es importante trabajar en todos los sectores.</a:t>
            </a:r>
            <a:endParaRPr lang="es-PY" dirty="0"/>
          </a:p>
          <a:p>
            <a:pPr marL="0" indent="0">
              <a:buNone/>
            </a:pPr>
            <a:endParaRPr lang="es-EC" dirty="0" smtClean="0"/>
          </a:p>
          <a:p>
            <a:pPr marL="0" indent="0">
              <a:buNone/>
            </a:pPr>
            <a:r>
              <a:rPr lang="es-EC" dirty="0" smtClean="0"/>
              <a:t>Entonces </a:t>
            </a:r>
            <a:r>
              <a:rPr lang="es-EC" dirty="0"/>
              <a:t>se decidió crear el Clasificador de Género en el Catálogo de orientación del gasto.</a:t>
            </a:r>
            <a:endParaRPr lang="es-PY" dirty="0"/>
          </a:p>
          <a:p>
            <a:pPr marL="0" indent="0">
              <a:buNone/>
            </a:pPr>
            <a:endParaRPr lang="es-PY" dirty="0"/>
          </a:p>
          <a:p>
            <a:pPr marL="0" indent="0">
              <a:buNone/>
            </a:pPr>
            <a:r>
              <a:rPr lang="es-PY" dirty="0"/>
              <a:t> </a:t>
            </a:r>
          </a:p>
          <a:p>
            <a:endParaRPr lang="es-PY" dirty="0"/>
          </a:p>
        </p:txBody>
      </p:sp>
    </p:spTree>
    <p:extLst>
      <p:ext uri="{BB962C8B-B14F-4D97-AF65-F5344CB8AC3E}">
        <p14:creationId xmlns:p14="http://schemas.microsoft.com/office/powerpoint/2010/main" val="3362287455"/>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332656"/>
            <a:ext cx="7560840" cy="6192688"/>
          </a:xfrm>
        </p:spPr>
        <p:txBody>
          <a:bodyPr>
            <a:normAutofit fontScale="92500" lnSpcReduction="10000"/>
          </a:bodyPr>
          <a:lstStyle/>
          <a:p>
            <a:pPr marL="0" indent="0">
              <a:buNone/>
            </a:pPr>
            <a:r>
              <a:rPr lang="es-ES" dirty="0" smtClean="0"/>
              <a:t>El clasificador del gasto </a:t>
            </a:r>
            <a:r>
              <a:rPr lang="es-ES" dirty="0"/>
              <a:t>permite</a:t>
            </a:r>
            <a:r>
              <a:rPr lang="es-ES" dirty="0" smtClean="0"/>
              <a:t>:</a:t>
            </a:r>
          </a:p>
          <a:p>
            <a:pPr marL="0" indent="0">
              <a:buNone/>
            </a:pPr>
            <a:endParaRPr lang="es-PY" dirty="0"/>
          </a:p>
          <a:p>
            <a:pPr marL="0" indent="0">
              <a:buNone/>
            </a:pPr>
            <a:r>
              <a:rPr lang="es-EC" dirty="0"/>
              <a:t>-Vincular las actividades de los programas contenidos en los presupuestos institucionales con las políticas públicas para verificar en qué medida están siendo incorporadas en el presupuesto, a diferencia del Catálogo Funcional que presenta el gasto público según la naturaleza de las funciones de las instituciones públicas</a:t>
            </a:r>
            <a:r>
              <a:rPr lang="es-EC" dirty="0" smtClean="0"/>
              <a:t>.</a:t>
            </a:r>
          </a:p>
          <a:p>
            <a:pPr marL="0" indent="0">
              <a:buNone/>
            </a:pPr>
            <a:endParaRPr lang="es-PY" dirty="0"/>
          </a:p>
          <a:p>
            <a:pPr marL="0" indent="0">
              <a:buNone/>
            </a:pPr>
            <a:r>
              <a:rPr lang="es-EC" dirty="0"/>
              <a:t>-Permite registrar los recursos asignados a género dentro de cada ámbito institucional, al permitir relacionar una actividad a dos o más orientaciones del gasto, (aclarando que además no implica duplicar valores), a diferencia del Catálogo Funcional que es excluyente al requerir elegir solo una función, la de mayor relevancia. </a:t>
            </a:r>
            <a:endParaRPr lang="es-PY" dirty="0"/>
          </a:p>
          <a:p>
            <a:pPr marL="0" indent="0">
              <a:buNone/>
            </a:pPr>
            <a:endParaRPr lang="es-PY" dirty="0"/>
          </a:p>
        </p:txBody>
      </p:sp>
    </p:spTree>
    <p:extLst>
      <p:ext uri="{BB962C8B-B14F-4D97-AF65-F5344CB8AC3E}">
        <p14:creationId xmlns:p14="http://schemas.microsoft.com/office/powerpoint/2010/main" val="113244058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609416"/>
            <a:ext cx="7239000" cy="2179624"/>
          </a:xfrm>
        </p:spPr>
        <p:txBody>
          <a:bodyPr/>
          <a:lstStyle/>
          <a:p>
            <a:pPr marL="0" indent="0">
              <a:buNone/>
            </a:pPr>
            <a:r>
              <a:rPr lang="es-EC" dirty="0" smtClean="0"/>
              <a:t>-Permite </a:t>
            </a:r>
            <a:r>
              <a:rPr lang="es-EC" dirty="0"/>
              <a:t>registrar varias transversalidades (una vez que se incorporen a nivel de subcategorías) de esta forma, el clasificador facilitará la incorporación de las demás transversalidades constitucionales.</a:t>
            </a:r>
            <a:endParaRPr lang="es-PY" dirty="0"/>
          </a:p>
          <a:p>
            <a:pPr marL="0" indent="0">
              <a:buNone/>
            </a:pPr>
            <a:endParaRPr lang="es-PY" dirty="0"/>
          </a:p>
        </p:txBody>
      </p:sp>
    </p:spTree>
    <p:extLst>
      <p:ext uri="{BB962C8B-B14F-4D97-AF65-F5344CB8AC3E}">
        <p14:creationId xmlns:p14="http://schemas.microsoft.com/office/powerpoint/2010/main" val="28279514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116632"/>
            <a:ext cx="7957392" cy="6741368"/>
          </a:xfrm>
        </p:spPr>
        <p:txBody>
          <a:bodyPr>
            <a:normAutofit fontScale="92500" lnSpcReduction="10000"/>
          </a:bodyPr>
          <a:lstStyle/>
          <a:p>
            <a:pPr lvl="0"/>
            <a:r>
              <a:rPr lang="es-PY" dirty="0" smtClean="0"/>
              <a:t>Al </a:t>
            </a:r>
            <a:r>
              <a:rPr lang="es-PY" dirty="0"/>
              <a:t>ser universales el derecho interno debe ser interpretado y aplicado de forma que no se le puedan negar ciertos DD.HH. a ciertas personas debido a razones culturales o religiosas</a:t>
            </a:r>
            <a:r>
              <a:rPr lang="es-PY" dirty="0" smtClean="0"/>
              <a:t>.</a:t>
            </a:r>
          </a:p>
          <a:p>
            <a:pPr marL="0" lvl="0" indent="0">
              <a:buNone/>
            </a:pPr>
            <a:endParaRPr lang="es-PY" dirty="0"/>
          </a:p>
          <a:p>
            <a:pPr lvl="0"/>
            <a:r>
              <a:rPr lang="es-PY" dirty="0"/>
              <a:t>Al ser parte del derecho internacional generan obligaciones jurídicas para el Estado, no son discrecionales. </a:t>
            </a:r>
            <a:endParaRPr lang="es-PY" dirty="0" smtClean="0"/>
          </a:p>
          <a:p>
            <a:pPr lvl="0"/>
            <a:endParaRPr lang="es-PY" dirty="0"/>
          </a:p>
          <a:p>
            <a:pPr lvl="0"/>
            <a:r>
              <a:rPr lang="es-PY" dirty="0" smtClean="0"/>
              <a:t>Al </a:t>
            </a:r>
            <a:r>
              <a:rPr lang="es-PY" dirty="0"/>
              <a:t>tener que ser garantizados sin discriminación permiten trato diferenciado. Trato diferenciado según lo que se necesita hacer en cada caso. Trato que resulte en no discriminación</a:t>
            </a:r>
            <a:r>
              <a:rPr lang="es-PY" dirty="0" smtClean="0"/>
              <a:t>.</a:t>
            </a:r>
          </a:p>
          <a:p>
            <a:pPr marL="0" lvl="0" indent="0">
              <a:buNone/>
            </a:pPr>
            <a:endParaRPr lang="es-PY" dirty="0"/>
          </a:p>
          <a:p>
            <a:pPr lvl="0"/>
            <a:r>
              <a:rPr lang="es-PY" dirty="0"/>
              <a:t>Al tener mecanismos legales y políticos para establecer rendimiento de cuentas, van más allá de la mera eliminación de la </a:t>
            </a:r>
            <a:r>
              <a:rPr lang="es-PY" dirty="0" smtClean="0"/>
              <a:t>impunidad </a:t>
            </a:r>
            <a:r>
              <a:rPr lang="es-PY" dirty="0"/>
              <a:t>y establecen estándares de conducta. </a:t>
            </a:r>
            <a:endParaRPr lang="es-PY" dirty="0" smtClean="0"/>
          </a:p>
          <a:p>
            <a:endParaRPr lang="es-PY" dirty="0"/>
          </a:p>
        </p:txBody>
      </p:sp>
    </p:spTree>
    <p:extLst>
      <p:ext uri="{BB962C8B-B14F-4D97-AF65-F5344CB8AC3E}">
        <p14:creationId xmlns:p14="http://schemas.microsoft.com/office/powerpoint/2010/main" val="105643163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476672"/>
            <a:ext cx="7488832" cy="6048672"/>
          </a:xfrm>
        </p:spPr>
        <p:txBody>
          <a:bodyPr>
            <a:normAutofit/>
          </a:bodyPr>
          <a:lstStyle/>
          <a:p>
            <a:endParaRPr lang="es-ES" dirty="0" smtClean="0"/>
          </a:p>
          <a:p>
            <a:r>
              <a:rPr lang="es-ES" dirty="0" smtClean="0"/>
              <a:t>El </a:t>
            </a:r>
            <a:r>
              <a:rPr lang="es-ES" dirty="0"/>
              <a:t>clasificador funcional es más fácil de incorporar.</a:t>
            </a:r>
            <a:endParaRPr lang="es-PY" dirty="0"/>
          </a:p>
          <a:p>
            <a:r>
              <a:rPr lang="es-ES" dirty="0" smtClean="0"/>
              <a:t>El </a:t>
            </a:r>
            <a:r>
              <a:rPr lang="es-ES" dirty="0"/>
              <a:t>clasificador por orientación del gasto implica </a:t>
            </a:r>
            <a:r>
              <a:rPr lang="es-ES" dirty="0" err="1"/>
              <a:t>aperturar</a:t>
            </a:r>
            <a:r>
              <a:rPr lang="es-ES" dirty="0"/>
              <a:t> esos </a:t>
            </a:r>
            <a:r>
              <a:rPr lang="es-ES" dirty="0" smtClean="0"/>
              <a:t>campos </a:t>
            </a:r>
            <a:r>
              <a:rPr lang="es-ES" dirty="0"/>
              <a:t>siempre existentes pero a veces no utilizados.</a:t>
            </a:r>
            <a:endParaRPr lang="es-PY" dirty="0"/>
          </a:p>
          <a:p>
            <a:r>
              <a:rPr lang="es-ES" dirty="0" smtClean="0"/>
              <a:t>El </a:t>
            </a:r>
            <a:r>
              <a:rPr lang="es-ES" dirty="0"/>
              <a:t>clasificador por orientación del gasto permite clasificar el 100% de los gastos del </a:t>
            </a:r>
            <a:r>
              <a:rPr lang="es-ES" dirty="0" smtClean="0"/>
              <a:t>presupuesto.</a:t>
            </a:r>
          </a:p>
          <a:p>
            <a:r>
              <a:rPr lang="es-ES" dirty="0" smtClean="0"/>
              <a:t>Importancia </a:t>
            </a:r>
            <a:r>
              <a:rPr lang="es-ES" dirty="0"/>
              <a:t>de generar mecanismos de obligatoriedad (directrices presupuestarias).</a:t>
            </a:r>
            <a:endParaRPr lang="es-PY" dirty="0"/>
          </a:p>
          <a:p>
            <a:pPr marL="0" indent="0">
              <a:buNone/>
            </a:pPr>
            <a:endParaRPr lang="es-PY" dirty="0"/>
          </a:p>
        </p:txBody>
      </p:sp>
    </p:spTree>
    <p:extLst>
      <p:ext uri="{BB962C8B-B14F-4D97-AF65-F5344CB8AC3E}">
        <p14:creationId xmlns:p14="http://schemas.microsoft.com/office/powerpoint/2010/main" val="1058469113"/>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lnSpcReduction="10000"/>
          </a:bodyPr>
          <a:lstStyle/>
          <a:p>
            <a:pPr marL="0" indent="0">
              <a:buNone/>
            </a:pPr>
            <a:r>
              <a:rPr lang="es-ES" dirty="0"/>
              <a:t>a) </a:t>
            </a:r>
            <a:r>
              <a:rPr lang="es-ES_tradnl" dirty="0"/>
              <a:t>En la parte descriptiva del contexto, incluir:	</a:t>
            </a:r>
            <a:endParaRPr lang="es-PY" dirty="0"/>
          </a:p>
          <a:p>
            <a:r>
              <a:rPr lang="es-ES_tradnl" dirty="0" smtClean="0"/>
              <a:t>Información </a:t>
            </a:r>
            <a:r>
              <a:rPr lang="es-ES_tradnl" dirty="0"/>
              <a:t>diagnóstica desagregada por sexo y brechas de género existentes.</a:t>
            </a:r>
            <a:endParaRPr lang="es-PY" dirty="0"/>
          </a:p>
          <a:p>
            <a:r>
              <a:rPr lang="es-ES_tradnl" dirty="0" smtClean="0"/>
              <a:t>Intereses </a:t>
            </a:r>
            <a:r>
              <a:rPr lang="es-ES_tradnl" dirty="0"/>
              <a:t>y necesidades de la población diferenciados entre hombres y mujeres.</a:t>
            </a:r>
            <a:endParaRPr lang="es-PY" dirty="0"/>
          </a:p>
          <a:p>
            <a:r>
              <a:rPr lang="es-ES_tradnl" dirty="0" smtClean="0"/>
              <a:t>Especificar </a:t>
            </a:r>
            <a:r>
              <a:rPr lang="es-ES_tradnl" dirty="0"/>
              <a:t>cuál es el acceso diferenciado a recursos, servicios de hombres y mujeres.</a:t>
            </a:r>
            <a:endParaRPr lang="es-PY" dirty="0"/>
          </a:p>
          <a:p>
            <a:r>
              <a:rPr lang="es-ES_tradnl" dirty="0" smtClean="0"/>
              <a:t>Identificar </a:t>
            </a:r>
            <a:r>
              <a:rPr lang="es-ES_tradnl" dirty="0"/>
              <a:t>los datos de población beneficiaria desagregada por sexo.</a:t>
            </a:r>
            <a:endParaRPr lang="es-PY" dirty="0"/>
          </a:p>
          <a:p>
            <a:r>
              <a:rPr lang="es-ES" dirty="0" smtClean="0"/>
              <a:t>Forma </a:t>
            </a:r>
            <a:r>
              <a:rPr lang="es-ES" dirty="0"/>
              <a:t>en que el proyecto contribuye a la política pública definida para los temas de igualdad de género.</a:t>
            </a:r>
            <a:endParaRPr lang="es-PY" dirty="0"/>
          </a:p>
          <a:p>
            <a:endParaRPr lang="es-PY" dirty="0"/>
          </a:p>
        </p:txBody>
      </p:sp>
      <p:sp>
        <p:nvSpPr>
          <p:cNvPr id="4" name="1 Título"/>
          <p:cNvSpPr>
            <a:spLocks noGrp="1"/>
          </p:cNvSpPr>
          <p:nvPr>
            <p:ph type="title"/>
          </p:nvPr>
        </p:nvSpPr>
        <p:spPr>
          <a:xfrm>
            <a:off x="539552" y="620688"/>
            <a:ext cx="7272808" cy="720080"/>
          </a:xfrm>
        </p:spPr>
        <p:txBody>
          <a:bodyPr>
            <a:normAutofit fontScale="90000"/>
          </a:bodyPr>
          <a:lstStyle/>
          <a:p>
            <a:pPr algn="ctr"/>
            <a:r>
              <a:rPr lang="es-PY" sz="2400" dirty="0" smtClean="0">
                <a:solidFill>
                  <a:schemeClr val="tx2"/>
                </a:solidFill>
              </a:rPr>
              <a:t>PROPUESTAS PARA LA INCORPORACIÓN DE GÉNERO EN FORMATOS E INSTRUMENTOS PROGRAMÁTICOS Y PRESUPUESTARIOS</a:t>
            </a:r>
            <a:endParaRPr lang="es-PY" sz="2400" dirty="0">
              <a:solidFill>
                <a:schemeClr val="tx2"/>
              </a:solidFill>
            </a:endParaRPr>
          </a:p>
        </p:txBody>
      </p:sp>
    </p:spTree>
    <p:extLst>
      <p:ext uri="{BB962C8B-B14F-4D97-AF65-F5344CB8AC3E}">
        <p14:creationId xmlns:p14="http://schemas.microsoft.com/office/powerpoint/2010/main" val="1147603411"/>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332656"/>
            <a:ext cx="7488832" cy="6192688"/>
          </a:xfrm>
        </p:spPr>
        <p:txBody>
          <a:bodyPr>
            <a:normAutofit fontScale="92500"/>
          </a:bodyPr>
          <a:lstStyle/>
          <a:p>
            <a:pPr marL="0" indent="0">
              <a:buNone/>
            </a:pPr>
            <a:r>
              <a:rPr lang="es-ES_tradnl" sz="2800" dirty="0"/>
              <a:t>b) En la parte propositiva (objetivos, resultados y actividades), incluir información sobre:</a:t>
            </a:r>
            <a:endParaRPr lang="es-PY" sz="2800" dirty="0"/>
          </a:p>
          <a:p>
            <a:r>
              <a:rPr lang="es-ES_tradnl" sz="2800" dirty="0" smtClean="0"/>
              <a:t>Objetivos </a:t>
            </a:r>
            <a:r>
              <a:rPr lang="es-ES_tradnl" sz="2800" dirty="0"/>
              <a:t>y resultados específicos que contribuyan a: </a:t>
            </a:r>
            <a:endParaRPr lang="es-PY" sz="2800" dirty="0"/>
          </a:p>
          <a:p>
            <a:pPr lvl="2"/>
            <a:r>
              <a:rPr lang="es-ES_tradnl" dirty="0"/>
              <a:t>Diferentes dimensiones del bienestar.</a:t>
            </a:r>
            <a:endParaRPr lang="es-PY" dirty="0"/>
          </a:p>
          <a:p>
            <a:pPr lvl="2"/>
            <a:r>
              <a:rPr lang="es-ES_tradnl" dirty="0"/>
              <a:t>Componentes específicos de las políticas para la igualdad de género.</a:t>
            </a:r>
            <a:endParaRPr lang="es-PY" dirty="0"/>
          </a:p>
          <a:p>
            <a:pPr lvl="2"/>
            <a:r>
              <a:rPr lang="es-ES_tradnl" dirty="0"/>
              <a:t>Disminución de las inequidades y brechas de género existentes.</a:t>
            </a:r>
            <a:endParaRPr lang="es-PY" dirty="0"/>
          </a:p>
          <a:p>
            <a:pPr lvl="2"/>
            <a:r>
              <a:rPr lang="es-ES_tradnl" dirty="0" smtClean="0"/>
              <a:t>Disminución de </a:t>
            </a:r>
            <a:r>
              <a:rPr lang="es-ES_tradnl" dirty="0"/>
              <a:t>la carga de trabajo no remunerado de mujeres y hombres.</a:t>
            </a:r>
            <a:endParaRPr lang="es-PY" dirty="0"/>
          </a:p>
          <a:p>
            <a:r>
              <a:rPr lang="es-ES" sz="2800" dirty="0" smtClean="0"/>
              <a:t>Definir </a:t>
            </a:r>
            <a:r>
              <a:rPr lang="es-ES" sz="2800" dirty="0"/>
              <a:t>actividades específicas que permitan el logro de dichos objetivos y resultados.</a:t>
            </a:r>
            <a:endParaRPr lang="es-PY" sz="2800" dirty="0"/>
          </a:p>
          <a:p>
            <a:r>
              <a:rPr lang="es-ES_tradnl" sz="2800" dirty="0" smtClean="0"/>
              <a:t>Establecer </a:t>
            </a:r>
            <a:r>
              <a:rPr lang="es-ES_tradnl" sz="2800" dirty="0"/>
              <a:t>indicadores de seguimiento desagregados por sexo e indicadores de género.</a:t>
            </a:r>
            <a:endParaRPr lang="es-PY" sz="2800" dirty="0"/>
          </a:p>
          <a:p>
            <a:endParaRPr lang="es-PY" dirty="0"/>
          </a:p>
        </p:txBody>
      </p:sp>
    </p:spTree>
    <p:extLst>
      <p:ext uri="{BB962C8B-B14F-4D97-AF65-F5344CB8AC3E}">
        <p14:creationId xmlns:p14="http://schemas.microsoft.com/office/powerpoint/2010/main" val="132685425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476672"/>
            <a:ext cx="7444680" cy="5979064"/>
          </a:xfrm>
        </p:spPr>
        <p:txBody>
          <a:bodyPr>
            <a:normAutofit fontScale="92500"/>
          </a:bodyPr>
          <a:lstStyle/>
          <a:p>
            <a:pPr marL="0" indent="0">
              <a:buNone/>
            </a:pPr>
            <a:r>
              <a:rPr lang="es-ES_tradnl" dirty="0"/>
              <a:t>c) En la parte </a:t>
            </a:r>
            <a:r>
              <a:rPr lang="es-ES_tradnl" dirty="0" smtClean="0"/>
              <a:t>presupuestaria:</a:t>
            </a:r>
            <a:endParaRPr lang="es-PY" dirty="0"/>
          </a:p>
          <a:p>
            <a:r>
              <a:rPr lang="es-ES_tradnl" dirty="0" smtClean="0"/>
              <a:t>Definir </a:t>
            </a:r>
            <a:r>
              <a:rPr lang="es-ES_tradnl" dirty="0"/>
              <a:t>el presupuesto en relación a resultados y actividades (no solo a partidas presupuestarias). </a:t>
            </a:r>
            <a:endParaRPr lang="es-PY" dirty="0"/>
          </a:p>
          <a:p>
            <a:r>
              <a:rPr lang="es-ES_tradnl" dirty="0" smtClean="0"/>
              <a:t>Definir </a:t>
            </a:r>
            <a:r>
              <a:rPr lang="es-ES_tradnl" dirty="0"/>
              <a:t>clasificadores o categorías de gasto, que permitan identificar </a:t>
            </a:r>
            <a:r>
              <a:rPr lang="es-ES_tradnl" dirty="0" smtClean="0"/>
              <a:t>y </a:t>
            </a:r>
            <a:r>
              <a:rPr lang="es-ES_tradnl" dirty="0"/>
              <a:t>contabilizar el gasto específico por actividad</a:t>
            </a:r>
            <a:r>
              <a:rPr lang="es-ES_tradnl" dirty="0" smtClean="0"/>
              <a:t>.</a:t>
            </a:r>
          </a:p>
          <a:p>
            <a:pPr marL="0" indent="0">
              <a:buNone/>
            </a:pPr>
            <a:endParaRPr lang="es-PY" dirty="0"/>
          </a:p>
          <a:p>
            <a:pPr marL="0" indent="0">
              <a:buNone/>
            </a:pPr>
            <a:r>
              <a:rPr lang="es-ES_tradnl" dirty="0"/>
              <a:t>d) En la parte valorativa es importante incorporar criterios valorativos que puntúen de mejor manera (o permitan aprobar </a:t>
            </a:r>
            <a:r>
              <a:rPr lang="es-ES_tradnl" dirty="0" smtClean="0"/>
              <a:t>o </a:t>
            </a:r>
            <a:r>
              <a:rPr lang="es-ES_tradnl" dirty="0"/>
              <a:t>denegar) aquellos proyectos que han incorporado la perspectiva de género en su formulación y que están abordando temáticas críticas para la igualdad de género en sus objetivos y resultados.</a:t>
            </a:r>
            <a:endParaRPr lang="es-PY" dirty="0"/>
          </a:p>
          <a:p>
            <a:endParaRPr lang="es-PY" dirty="0"/>
          </a:p>
        </p:txBody>
      </p:sp>
    </p:spTree>
    <p:extLst>
      <p:ext uri="{BB962C8B-B14F-4D97-AF65-F5344CB8AC3E}">
        <p14:creationId xmlns:p14="http://schemas.microsoft.com/office/powerpoint/2010/main" val="2153787415"/>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ES_tradnl" dirty="0" smtClean="0"/>
              <a:t>Clasificadores </a:t>
            </a:r>
            <a:r>
              <a:rPr lang="es-ES_tradnl" dirty="0"/>
              <a:t>Presupuestarios de </a:t>
            </a:r>
            <a:r>
              <a:rPr lang="es-ES_tradnl" dirty="0" smtClean="0"/>
              <a:t>género</a:t>
            </a:r>
            <a:r>
              <a:rPr lang="es-ES_tradnl" dirty="0"/>
              <a:t>.</a:t>
            </a:r>
            <a:endParaRPr lang="es-PY" dirty="0"/>
          </a:p>
          <a:p>
            <a:r>
              <a:rPr lang="es-ES_tradnl" dirty="0" smtClean="0"/>
              <a:t>Guías</a:t>
            </a:r>
            <a:r>
              <a:rPr lang="es-ES_tradnl" dirty="0"/>
              <a:t>, instructivos y formatos de planificación y </a:t>
            </a:r>
            <a:r>
              <a:rPr lang="es-ES_tradnl" dirty="0" err="1" smtClean="0"/>
              <a:t>presupuestación</a:t>
            </a:r>
            <a:endParaRPr lang="es-ES_tradnl" dirty="0" smtClean="0"/>
          </a:p>
          <a:p>
            <a:r>
              <a:rPr lang="es-ES_tradnl" dirty="0" smtClean="0"/>
              <a:t>Contenido </a:t>
            </a:r>
            <a:r>
              <a:rPr lang="es-ES_tradnl" dirty="0"/>
              <a:t>de los programas y proyectos.</a:t>
            </a:r>
            <a:endParaRPr lang="es-PY" dirty="0"/>
          </a:p>
          <a:p>
            <a:pPr marL="0" indent="0">
              <a:buNone/>
            </a:pPr>
            <a:endParaRPr lang="es-PY" dirty="0"/>
          </a:p>
        </p:txBody>
      </p:sp>
      <p:sp>
        <p:nvSpPr>
          <p:cNvPr id="4" name="1 Título"/>
          <p:cNvSpPr>
            <a:spLocks noGrp="1"/>
          </p:cNvSpPr>
          <p:nvPr>
            <p:ph type="title"/>
          </p:nvPr>
        </p:nvSpPr>
        <p:spPr>
          <a:xfrm>
            <a:off x="539552" y="620688"/>
            <a:ext cx="7272808" cy="720080"/>
          </a:xfrm>
        </p:spPr>
        <p:txBody>
          <a:bodyPr>
            <a:normAutofit fontScale="90000"/>
          </a:bodyPr>
          <a:lstStyle/>
          <a:p>
            <a:pPr algn="ctr"/>
            <a:r>
              <a:rPr lang="es-PY" sz="2400" dirty="0" smtClean="0">
                <a:solidFill>
                  <a:schemeClr val="tx2"/>
                </a:solidFill>
              </a:rPr>
              <a:t>Incidencia en el proceso de planificación/programación</a:t>
            </a:r>
            <a:endParaRPr lang="es-PY" sz="2400" dirty="0">
              <a:solidFill>
                <a:schemeClr val="tx2"/>
              </a:solidFill>
            </a:endParaRPr>
          </a:p>
        </p:txBody>
      </p:sp>
    </p:spTree>
    <p:extLst>
      <p:ext uri="{BB962C8B-B14F-4D97-AF65-F5344CB8AC3E}">
        <p14:creationId xmlns:p14="http://schemas.microsoft.com/office/powerpoint/2010/main" val="440934038"/>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908720"/>
            <a:ext cx="7488832" cy="5616624"/>
          </a:xfrm>
        </p:spPr>
        <p:txBody>
          <a:bodyPr>
            <a:normAutofit fontScale="85000" lnSpcReduction="20000"/>
          </a:bodyPr>
          <a:lstStyle/>
          <a:p>
            <a:pPr marL="0" indent="0">
              <a:buNone/>
            </a:pPr>
            <a:r>
              <a:rPr lang="es-EC" dirty="0" smtClean="0"/>
              <a:t>Dos </a:t>
            </a:r>
            <a:r>
              <a:rPr lang="es-EC" dirty="0"/>
              <a:t>de las estrategias hasta ahora más utilizadas para incidir en los mecanismos de aprobación </a:t>
            </a:r>
            <a:r>
              <a:rPr lang="es-EC" dirty="0" smtClean="0"/>
              <a:t>son:</a:t>
            </a:r>
            <a:endParaRPr lang="es-PY" dirty="0"/>
          </a:p>
          <a:p>
            <a:r>
              <a:rPr lang="es-PY" dirty="0" smtClean="0"/>
              <a:t>A </a:t>
            </a:r>
            <a:r>
              <a:rPr lang="es-EC" dirty="0" smtClean="0"/>
              <a:t>través </a:t>
            </a:r>
            <a:r>
              <a:rPr lang="es-EC" dirty="0"/>
              <a:t>de la ley anual de aprobación del presupuesto. Para esto es muy importante la alianza con los miembros de la Asamblea Nacional</a:t>
            </a:r>
            <a:r>
              <a:rPr lang="es-EC" dirty="0" smtClean="0"/>
              <a:t>.</a:t>
            </a:r>
          </a:p>
          <a:p>
            <a:pPr marL="0" indent="0">
              <a:buNone/>
            </a:pPr>
            <a:endParaRPr lang="es-PY" dirty="0"/>
          </a:p>
          <a:p>
            <a:r>
              <a:rPr lang="es-EC" dirty="0" smtClean="0"/>
              <a:t>Y el </a:t>
            </a:r>
            <a:r>
              <a:rPr lang="es-EC" dirty="0"/>
              <a:t>reporte presupuestario de género.</a:t>
            </a:r>
            <a:endParaRPr lang="es-PY" dirty="0"/>
          </a:p>
          <a:p>
            <a:pPr marL="0" indent="0">
              <a:buNone/>
            </a:pPr>
            <a:endParaRPr lang="es-EC" dirty="0" smtClean="0"/>
          </a:p>
          <a:p>
            <a:pPr marL="0" indent="0">
              <a:buNone/>
            </a:pPr>
            <a:r>
              <a:rPr lang="es-EC" dirty="0" smtClean="0"/>
              <a:t>Los </a:t>
            </a:r>
            <a:r>
              <a:rPr lang="es-EC" dirty="0"/>
              <a:t>reportes presupuestarios de género son un documento producido normalmente junto a la  proforma presupuestaria, en el que se muestra información sobre lo que los programas y presupuestos están haciendo para promover la igualdad de género y los recursos asignados a los mismos. </a:t>
            </a:r>
            <a:endParaRPr lang="es-PY" dirty="0"/>
          </a:p>
          <a:p>
            <a:pPr marL="0" indent="0">
              <a:buNone/>
            </a:pPr>
            <a:endParaRPr lang="es-EC" dirty="0" smtClean="0"/>
          </a:p>
          <a:p>
            <a:pPr marL="0" indent="0">
              <a:buNone/>
            </a:pPr>
            <a:r>
              <a:rPr lang="es-EC" dirty="0" smtClean="0"/>
              <a:t>Para </a:t>
            </a:r>
            <a:r>
              <a:rPr lang="es-EC" dirty="0"/>
              <a:t>la elaboración de los reportes son muy útiles los clasificadores presupuestarios de género. </a:t>
            </a:r>
            <a:endParaRPr lang="es-PY" dirty="0"/>
          </a:p>
          <a:p>
            <a:endParaRPr lang="es-PY" dirty="0"/>
          </a:p>
        </p:txBody>
      </p:sp>
      <p:sp>
        <p:nvSpPr>
          <p:cNvPr id="4" name="1 Título"/>
          <p:cNvSpPr>
            <a:spLocks noGrp="1"/>
          </p:cNvSpPr>
          <p:nvPr>
            <p:ph type="title"/>
          </p:nvPr>
        </p:nvSpPr>
        <p:spPr>
          <a:xfrm>
            <a:off x="539552" y="260648"/>
            <a:ext cx="7272808" cy="432048"/>
          </a:xfrm>
        </p:spPr>
        <p:txBody>
          <a:bodyPr>
            <a:normAutofit/>
          </a:bodyPr>
          <a:lstStyle/>
          <a:p>
            <a:pPr algn="ctr"/>
            <a:r>
              <a:rPr lang="es-PY" sz="2400" dirty="0" smtClean="0">
                <a:solidFill>
                  <a:schemeClr val="tx2"/>
                </a:solidFill>
              </a:rPr>
              <a:t>Incidencia en los mecanismos de aprobación</a:t>
            </a:r>
            <a:endParaRPr lang="es-PY" sz="2400" dirty="0">
              <a:solidFill>
                <a:schemeClr val="tx2"/>
              </a:solidFill>
            </a:endParaRPr>
          </a:p>
        </p:txBody>
      </p:sp>
    </p:spTree>
    <p:extLst>
      <p:ext uri="{BB962C8B-B14F-4D97-AF65-F5344CB8AC3E}">
        <p14:creationId xmlns:p14="http://schemas.microsoft.com/office/powerpoint/2010/main" val="126423498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196752"/>
            <a:ext cx="7239000" cy="5328592"/>
          </a:xfrm>
        </p:spPr>
        <p:txBody>
          <a:bodyPr/>
          <a:lstStyle/>
          <a:p>
            <a:r>
              <a:rPr lang="es-EC" dirty="0" smtClean="0"/>
              <a:t>El seguimiento a la ejecución presupuestaria es </a:t>
            </a:r>
            <a:r>
              <a:rPr lang="es-EC" dirty="0"/>
              <a:t>un tema fundamental ya que sabemos que una cosa es lo que se incluye en el presupuesto y otra lo que se ejecute</a:t>
            </a:r>
            <a:r>
              <a:rPr lang="es-EC" dirty="0" smtClean="0"/>
              <a:t>.</a:t>
            </a:r>
          </a:p>
          <a:p>
            <a:pPr marL="0" indent="0">
              <a:buNone/>
            </a:pPr>
            <a:endParaRPr lang="es-PY" dirty="0"/>
          </a:p>
          <a:p>
            <a:pPr marL="0" indent="0">
              <a:buNone/>
            </a:pPr>
            <a:endParaRPr lang="es-AR" dirty="0" smtClean="0"/>
          </a:p>
          <a:p>
            <a:r>
              <a:rPr lang="es-AR" dirty="0" smtClean="0"/>
              <a:t>Evaluación </a:t>
            </a:r>
            <a:r>
              <a:rPr lang="es-AR" dirty="0"/>
              <a:t>de impacto de los proyectos aprobados (Cochabamba).</a:t>
            </a:r>
            <a:endParaRPr lang="es-PY" dirty="0"/>
          </a:p>
          <a:p>
            <a:r>
              <a:rPr lang="es-AR" dirty="0" smtClean="0"/>
              <a:t>Medición </a:t>
            </a:r>
            <a:r>
              <a:rPr lang="es-AR" dirty="0"/>
              <a:t>de impacto de género del presupuesto (Andalucía).</a:t>
            </a:r>
            <a:endParaRPr lang="es-PY" dirty="0"/>
          </a:p>
          <a:p>
            <a:endParaRPr lang="es-PY" dirty="0"/>
          </a:p>
        </p:txBody>
      </p:sp>
      <p:sp>
        <p:nvSpPr>
          <p:cNvPr id="4" name="1 Título"/>
          <p:cNvSpPr>
            <a:spLocks noGrp="1"/>
          </p:cNvSpPr>
          <p:nvPr>
            <p:ph type="title"/>
          </p:nvPr>
        </p:nvSpPr>
        <p:spPr>
          <a:xfrm>
            <a:off x="538598" y="404664"/>
            <a:ext cx="7272808" cy="432048"/>
          </a:xfrm>
        </p:spPr>
        <p:txBody>
          <a:bodyPr>
            <a:normAutofit/>
          </a:bodyPr>
          <a:lstStyle/>
          <a:p>
            <a:pPr algn="ctr"/>
            <a:r>
              <a:rPr lang="es-PY" sz="2400" dirty="0" smtClean="0">
                <a:solidFill>
                  <a:schemeClr val="tx2"/>
                </a:solidFill>
              </a:rPr>
              <a:t>Seguimiento a la ejecución</a:t>
            </a:r>
            <a:endParaRPr lang="es-PY" sz="2400" dirty="0">
              <a:solidFill>
                <a:schemeClr val="tx2"/>
              </a:solidFill>
            </a:endParaRPr>
          </a:p>
        </p:txBody>
      </p:sp>
      <p:sp>
        <p:nvSpPr>
          <p:cNvPr id="6" name="1 Título"/>
          <p:cNvSpPr txBox="1">
            <a:spLocks/>
          </p:cNvSpPr>
          <p:nvPr/>
        </p:nvSpPr>
        <p:spPr>
          <a:xfrm>
            <a:off x="534972" y="3270562"/>
            <a:ext cx="7272808" cy="432048"/>
          </a:xfrm>
          <a:prstGeom prst="rect">
            <a:avLst/>
          </a:prstGeom>
        </p:spPr>
        <p:txBody>
          <a:bodyPr vert="horz" lIns="45720" tIns="0" rIns="45720" bIns="0" anchor="b" anchorCtr="0">
            <a:normAutofit/>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pPr algn="ctr"/>
            <a:r>
              <a:rPr lang="es-PY" sz="2400" dirty="0" smtClean="0">
                <a:solidFill>
                  <a:schemeClr val="tx2"/>
                </a:solidFill>
              </a:rPr>
              <a:t>evaluación</a:t>
            </a:r>
            <a:endParaRPr lang="es-PY" sz="2400" dirty="0">
              <a:solidFill>
                <a:schemeClr val="tx2"/>
              </a:solidFill>
            </a:endParaRPr>
          </a:p>
        </p:txBody>
      </p:sp>
    </p:spTree>
    <p:extLst>
      <p:ext uri="{BB962C8B-B14F-4D97-AF65-F5344CB8AC3E}">
        <p14:creationId xmlns:p14="http://schemas.microsoft.com/office/powerpoint/2010/main" val="38316172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2564904"/>
            <a:ext cx="7715200" cy="1236752"/>
          </a:xfrm>
        </p:spPr>
        <p:txBody>
          <a:bodyPr>
            <a:noAutofit/>
          </a:bodyPr>
          <a:lstStyle/>
          <a:p>
            <a:r>
              <a:rPr lang="es-PY" sz="3600" dirty="0" smtClean="0">
                <a:solidFill>
                  <a:schemeClr val="tx2">
                    <a:lumMod val="60000"/>
                    <a:lumOff val="40000"/>
                  </a:schemeClr>
                </a:solidFill>
              </a:rPr>
              <a:t>Género en las políticas </a:t>
            </a:r>
            <a:r>
              <a:rPr lang="es-PY" sz="3600" dirty="0">
                <a:solidFill>
                  <a:schemeClr val="tx2">
                    <a:lumMod val="60000"/>
                    <a:lumOff val="40000"/>
                  </a:schemeClr>
                </a:solidFill>
              </a:rPr>
              <a:t>públicas. Presupuesto con perspectiva de género </a:t>
            </a:r>
            <a:r>
              <a:rPr lang="es-PY" sz="3600" dirty="0" smtClean="0">
                <a:solidFill>
                  <a:schemeClr val="tx2">
                    <a:lumMod val="60000"/>
                    <a:lumOff val="40000"/>
                  </a:schemeClr>
                </a:solidFill>
              </a:rPr>
              <a:t/>
            </a:r>
            <a:br>
              <a:rPr lang="es-PY" sz="3600" dirty="0" smtClean="0">
                <a:solidFill>
                  <a:schemeClr val="tx2">
                    <a:lumMod val="60000"/>
                    <a:lumOff val="40000"/>
                  </a:schemeClr>
                </a:solidFill>
              </a:rPr>
            </a:br>
            <a:endParaRPr lang="es-PY" sz="3600" dirty="0">
              <a:solidFill>
                <a:schemeClr val="tx2">
                  <a:lumMod val="60000"/>
                  <a:lumOff val="40000"/>
                </a:schemeClr>
              </a:solidFill>
            </a:endParaRPr>
          </a:p>
        </p:txBody>
      </p:sp>
      <p:sp>
        <p:nvSpPr>
          <p:cNvPr id="3" name="2 Marcador de contenido"/>
          <p:cNvSpPr>
            <a:spLocks noGrp="1"/>
          </p:cNvSpPr>
          <p:nvPr>
            <p:ph idx="1"/>
          </p:nvPr>
        </p:nvSpPr>
        <p:spPr>
          <a:xfrm>
            <a:off x="539552" y="3789040"/>
            <a:ext cx="6984776" cy="1656184"/>
          </a:xfrm>
        </p:spPr>
        <p:txBody>
          <a:bodyPr>
            <a:normAutofit lnSpcReduction="10000"/>
          </a:bodyPr>
          <a:lstStyle/>
          <a:p>
            <a:r>
              <a:rPr lang="es-PY" b="1" dirty="0" smtClean="0"/>
              <a:t>Econ. Verónica Serafini </a:t>
            </a:r>
            <a:r>
              <a:rPr lang="es-PY" b="1" dirty="0" err="1" smtClean="0"/>
              <a:t>Geoghegan</a:t>
            </a:r>
            <a:endParaRPr lang="es-PY" b="1" dirty="0" smtClean="0"/>
          </a:p>
          <a:p>
            <a:pPr marL="0" indent="0">
              <a:buNone/>
            </a:pPr>
            <a:r>
              <a:rPr lang="es-PY" dirty="0" smtClean="0"/>
              <a:t>Coordinadora General de la Unidad de Economía Social del Ministerio de Hacienda, Paraguay.</a:t>
            </a:r>
          </a:p>
        </p:txBody>
      </p:sp>
      <p:sp>
        <p:nvSpPr>
          <p:cNvPr id="4" name="3 CuadroTexto"/>
          <p:cNvSpPr txBox="1"/>
          <p:nvPr/>
        </p:nvSpPr>
        <p:spPr>
          <a:xfrm>
            <a:off x="6228184" y="256872"/>
            <a:ext cx="1800200" cy="646331"/>
          </a:xfrm>
          <a:prstGeom prst="rect">
            <a:avLst/>
          </a:prstGeom>
          <a:noFill/>
        </p:spPr>
        <p:txBody>
          <a:bodyPr wrap="square" rtlCol="0">
            <a:spAutoFit/>
          </a:bodyPr>
          <a:lstStyle/>
          <a:p>
            <a:r>
              <a:rPr lang="es-PY" dirty="0" smtClean="0"/>
              <a:t>CONFERENCIA  Y TALLER</a:t>
            </a:r>
            <a:endParaRPr lang="es-PY" dirty="0"/>
          </a:p>
        </p:txBody>
      </p:sp>
    </p:spTree>
    <p:extLst>
      <p:ext uri="{BB962C8B-B14F-4D97-AF65-F5344CB8AC3E}">
        <p14:creationId xmlns:p14="http://schemas.microsoft.com/office/powerpoint/2010/main" val="246569509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49318" y="1556792"/>
            <a:ext cx="7300664" cy="3816424"/>
          </a:xfrm>
        </p:spPr>
        <p:txBody>
          <a:bodyPr/>
          <a:lstStyle/>
          <a:p>
            <a:r>
              <a:rPr lang="es-ES" dirty="0" smtClean="0"/>
              <a:t>Es un </a:t>
            </a:r>
            <a:r>
              <a:rPr lang="es-ES" dirty="0"/>
              <a:t>conjunto de metas definidas de manera bien determinada y en un conjunto de medidas que se estiman necesarias para alcanzarlas.</a:t>
            </a:r>
            <a:endParaRPr lang="es-PY" dirty="0"/>
          </a:p>
          <a:p>
            <a:pPr marL="0" indent="0">
              <a:buNone/>
            </a:pPr>
            <a:r>
              <a:rPr lang="es-ES" dirty="0" smtClean="0"/>
              <a:t>-Objetivo</a:t>
            </a:r>
            <a:r>
              <a:rPr lang="es-ES" dirty="0"/>
              <a:t>: meta.</a:t>
            </a:r>
            <a:endParaRPr lang="es-PY" dirty="0"/>
          </a:p>
          <a:p>
            <a:pPr marL="0" indent="0">
              <a:buNone/>
            </a:pPr>
            <a:r>
              <a:rPr lang="es-ES" dirty="0" smtClean="0"/>
              <a:t>-Instrumento</a:t>
            </a:r>
            <a:r>
              <a:rPr lang="es-ES" dirty="0"/>
              <a:t>: parámetro que puede ser controlado por el gobierno.</a:t>
            </a:r>
            <a:endParaRPr lang="es-PY" dirty="0"/>
          </a:p>
          <a:p>
            <a:endParaRPr lang="es-PY" dirty="0"/>
          </a:p>
        </p:txBody>
      </p:sp>
      <p:sp>
        <p:nvSpPr>
          <p:cNvPr id="4" name="1 Título"/>
          <p:cNvSpPr txBox="1">
            <a:spLocks/>
          </p:cNvSpPr>
          <p:nvPr/>
        </p:nvSpPr>
        <p:spPr>
          <a:xfrm>
            <a:off x="526944" y="562681"/>
            <a:ext cx="7272808" cy="432048"/>
          </a:xfrm>
          <a:prstGeom prst="rect">
            <a:avLst/>
          </a:prstGeom>
        </p:spPr>
        <p:txBody>
          <a:bodyPr vert="horz" lIns="45720" tIns="0" rIns="45720" bIns="0" anchor="b" anchorCtr="0">
            <a:normAutofit/>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pPr algn="ctr"/>
            <a:r>
              <a:rPr lang="es-PY" sz="2400" dirty="0" smtClean="0">
                <a:solidFill>
                  <a:schemeClr val="tx2"/>
                </a:solidFill>
              </a:rPr>
              <a:t>Política pública</a:t>
            </a:r>
            <a:endParaRPr lang="es-PY" sz="2400" dirty="0">
              <a:solidFill>
                <a:schemeClr val="tx2"/>
              </a:solidFill>
            </a:endParaRPr>
          </a:p>
        </p:txBody>
      </p:sp>
    </p:spTree>
    <p:extLst>
      <p:ext uri="{BB962C8B-B14F-4D97-AF65-F5344CB8AC3E}">
        <p14:creationId xmlns:p14="http://schemas.microsoft.com/office/powerpoint/2010/main" val="1586729438"/>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PY" dirty="0" smtClean="0"/>
              <a:t>Expresa </a:t>
            </a:r>
            <a:r>
              <a:rPr lang="es-PY" dirty="0"/>
              <a:t>la estrategia del gobierno, sus prioridades y la orientación de su política (económica, social, infraestructura, justicia, defensa, seguridad).</a:t>
            </a:r>
          </a:p>
          <a:p>
            <a:r>
              <a:rPr lang="es-PY" dirty="0"/>
              <a:t>Herramienta que permite distribuir los recursos, atender las necesidades y garantizar el cumplimiento de los derechos de la ciudadanía.</a:t>
            </a:r>
          </a:p>
          <a:p>
            <a:endParaRPr lang="es-PY" dirty="0"/>
          </a:p>
        </p:txBody>
      </p:sp>
      <p:sp>
        <p:nvSpPr>
          <p:cNvPr id="5" name="1 Título"/>
          <p:cNvSpPr txBox="1">
            <a:spLocks/>
          </p:cNvSpPr>
          <p:nvPr/>
        </p:nvSpPr>
        <p:spPr>
          <a:xfrm>
            <a:off x="526944" y="562681"/>
            <a:ext cx="7272808" cy="432048"/>
          </a:xfrm>
          <a:prstGeom prst="rect">
            <a:avLst/>
          </a:prstGeom>
        </p:spPr>
        <p:txBody>
          <a:bodyPr vert="horz" lIns="45720" tIns="0" rIns="45720" bIns="0" anchor="b" anchorCtr="0">
            <a:normAutofit/>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pPr algn="ctr"/>
            <a:r>
              <a:rPr lang="es-PY" sz="2400" dirty="0" smtClean="0">
                <a:solidFill>
                  <a:schemeClr val="tx2"/>
                </a:solidFill>
              </a:rPr>
              <a:t>Presupuesto público</a:t>
            </a:r>
            <a:endParaRPr lang="es-PY" sz="2400" dirty="0">
              <a:solidFill>
                <a:schemeClr val="tx2"/>
              </a:solidFill>
            </a:endParaRPr>
          </a:p>
        </p:txBody>
      </p:sp>
    </p:spTree>
    <p:extLst>
      <p:ext uri="{BB962C8B-B14F-4D97-AF65-F5344CB8AC3E}">
        <p14:creationId xmlns:p14="http://schemas.microsoft.com/office/powerpoint/2010/main" val="19093213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260648"/>
            <a:ext cx="7704856" cy="6408712"/>
          </a:xfrm>
        </p:spPr>
        <p:txBody>
          <a:bodyPr>
            <a:normAutofit lnSpcReduction="10000"/>
          </a:bodyPr>
          <a:lstStyle/>
          <a:p>
            <a:r>
              <a:rPr lang="es-PY" dirty="0" smtClean="0"/>
              <a:t>Al </a:t>
            </a:r>
            <a:r>
              <a:rPr lang="es-PY" dirty="0"/>
              <a:t>ser su protección un interés legítimo de la comunidad internacional protegen contra el poder arbitrario. A la comunidad internacional le interesa que ningún Estado viole los DD.HH. en ningún país.</a:t>
            </a:r>
          </a:p>
          <a:p>
            <a:pPr lvl="0"/>
            <a:endParaRPr lang="es-PY" dirty="0"/>
          </a:p>
          <a:p>
            <a:pPr lvl="0"/>
            <a:r>
              <a:rPr lang="es-PY" dirty="0"/>
              <a:t>Al ser interdependientes e indivisibles no se pueden negar unos derechos en favor de otros. Ningún derecho es absoluto. </a:t>
            </a:r>
          </a:p>
          <a:p>
            <a:pPr lvl="0"/>
            <a:endParaRPr lang="es-PY" dirty="0"/>
          </a:p>
          <a:p>
            <a:pPr lvl="0"/>
            <a:r>
              <a:rPr lang="es-PY" dirty="0"/>
              <a:t>Al estar en instrumentos legales fijan estándares mínimos de conducta.  </a:t>
            </a:r>
          </a:p>
          <a:p>
            <a:pPr lvl="0"/>
            <a:endParaRPr lang="es-PY" dirty="0"/>
          </a:p>
          <a:p>
            <a:pPr lvl="0"/>
            <a:r>
              <a:rPr lang="es-PY" dirty="0"/>
              <a:t>Al ser históricos y progresivos siempre están en expansión.</a:t>
            </a:r>
          </a:p>
          <a:p>
            <a:endParaRPr lang="es-PY" dirty="0"/>
          </a:p>
        </p:txBody>
      </p:sp>
    </p:spTree>
    <p:extLst>
      <p:ext uri="{BB962C8B-B14F-4D97-AF65-F5344CB8AC3E}">
        <p14:creationId xmlns:p14="http://schemas.microsoft.com/office/powerpoint/2010/main" val="3927999434"/>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980728"/>
            <a:ext cx="7560840" cy="5544616"/>
          </a:xfrm>
        </p:spPr>
        <p:txBody>
          <a:bodyPr>
            <a:normAutofit fontScale="92500" lnSpcReduction="20000"/>
          </a:bodyPr>
          <a:lstStyle/>
          <a:p>
            <a:r>
              <a:rPr lang="es-PY" b="1" dirty="0" smtClean="0"/>
              <a:t>Asignación</a:t>
            </a:r>
            <a:r>
              <a:rPr lang="es-PY" b="1" dirty="0"/>
              <a:t>:</a:t>
            </a:r>
            <a:r>
              <a:rPr lang="es-PY" dirty="0"/>
              <a:t> esta función se relaciona con la provisión de bienes y servicios públicos. El gobierno decide la división de los recursos públicos en las diversas funciones, políticas y programas que realiza, con base en las prioridades que identifica</a:t>
            </a:r>
            <a:r>
              <a:rPr lang="es-PY" dirty="0" smtClean="0"/>
              <a:t>.</a:t>
            </a:r>
          </a:p>
          <a:p>
            <a:pPr marL="0" indent="0">
              <a:buNone/>
            </a:pPr>
            <a:endParaRPr lang="es-PY" dirty="0"/>
          </a:p>
          <a:p>
            <a:r>
              <a:rPr lang="es-ES" b="1" dirty="0" smtClean="0"/>
              <a:t>Distribución</a:t>
            </a:r>
            <a:r>
              <a:rPr lang="es-ES" b="1" dirty="0"/>
              <a:t>:</a:t>
            </a:r>
            <a:r>
              <a:rPr lang="es-ES" dirty="0"/>
              <a:t> Esta función se refiere al uso de la política fiscal y presupuestaria para reducir las desigualdades en el ingreso y la distribución de la riqueza, dentro de una sociedad. Los gobiernos tienen que tomar decisiones que generen una distribución neutral entre los diferentes grupos</a:t>
            </a:r>
            <a:r>
              <a:rPr lang="es-ES" dirty="0" smtClean="0"/>
              <a:t>.</a:t>
            </a:r>
          </a:p>
          <a:p>
            <a:endParaRPr lang="es-PY" dirty="0"/>
          </a:p>
          <a:p>
            <a:r>
              <a:rPr lang="es-PY" b="1" dirty="0" smtClean="0"/>
              <a:t>Estabilidad </a:t>
            </a:r>
            <a:r>
              <a:rPr lang="es-PY" b="1" dirty="0"/>
              <a:t>económica: </a:t>
            </a:r>
            <a:r>
              <a:rPr lang="es-PY" dirty="0"/>
              <a:t>los presupuestos son una herramienta para promover cierto nivel de empleo, estabilidad de precios, crecimiento económico, sustentabilidad ambiental y balance externo.</a:t>
            </a:r>
          </a:p>
          <a:p>
            <a:endParaRPr lang="es-PY" dirty="0"/>
          </a:p>
        </p:txBody>
      </p:sp>
      <p:sp>
        <p:nvSpPr>
          <p:cNvPr id="4" name="1 Título"/>
          <p:cNvSpPr txBox="1">
            <a:spLocks/>
          </p:cNvSpPr>
          <p:nvPr/>
        </p:nvSpPr>
        <p:spPr>
          <a:xfrm>
            <a:off x="507975" y="346657"/>
            <a:ext cx="7272808" cy="432048"/>
          </a:xfrm>
          <a:prstGeom prst="rect">
            <a:avLst/>
          </a:prstGeom>
        </p:spPr>
        <p:txBody>
          <a:bodyPr vert="horz" lIns="45720" tIns="0" rIns="45720" bIns="0" anchor="b" anchorCtr="0">
            <a:normAutofit/>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pPr algn="ctr"/>
            <a:r>
              <a:rPr lang="es-PY" sz="2400" dirty="0" smtClean="0">
                <a:solidFill>
                  <a:schemeClr val="tx2"/>
                </a:solidFill>
              </a:rPr>
              <a:t>Funciones del presupuesto</a:t>
            </a:r>
            <a:endParaRPr lang="es-PY" sz="2400" dirty="0">
              <a:solidFill>
                <a:schemeClr val="tx2"/>
              </a:solidFill>
            </a:endParaRPr>
          </a:p>
        </p:txBody>
      </p:sp>
    </p:spTree>
    <p:extLst>
      <p:ext uri="{BB962C8B-B14F-4D97-AF65-F5344CB8AC3E}">
        <p14:creationId xmlns:p14="http://schemas.microsoft.com/office/powerpoint/2010/main" val="3404316689"/>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1196752"/>
            <a:ext cx="7488832" cy="5258984"/>
          </a:xfrm>
        </p:spPr>
        <p:txBody>
          <a:bodyPr>
            <a:normAutofit fontScale="85000" lnSpcReduction="20000"/>
          </a:bodyPr>
          <a:lstStyle/>
          <a:p>
            <a:r>
              <a:rPr lang="es-MX" dirty="0" smtClean="0"/>
              <a:t>El </a:t>
            </a:r>
            <a:r>
              <a:rPr lang="es-MX" dirty="0"/>
              <a:t>presupuesto es el instrumento de la política pública más importante del gobierno: sin dinero, el gobierno no puede implementar ninguna </a:t>
            </a:r>
            <a:r>
              <a:rPr lang="es-MX" dirty="0" smtClean="0"/>
              <a:t> </a:t>
            </a:r>
            <a:r>
              <a:rPr lang="es-MX" dirty="0"/>
              <a:t>política exitosamente</a:t>
            </a:r>
            <a:r>
              <a:rPr lang="es-MX" dirty="0" smtClean="0"/>
              <a:t>.</a:t>
            </a:r>
          </a:p>
          <a:p>
            <a:pPr marL="0" indent="0">
              <a:buNone/>
            </a:pPr>
            <a:endParaRPr lang="es-PY" dirty="0"/>
          </a:p>
          <a:p>
            <a:r>
              <a:rPr lang="es-MX" dirty="0"/>
              <a:t>Un presupuesto con perspectiva de género asegura que </a:t>
            </a:r>
            <a:r>
              <a:rPr lang="es-MX" dirty="0" smtClean="0"/>
              <a:t>las necesidades </a:t>
            </a:r>
            <a:r>
              <a:rPr lang="es-MX" dirty="0"/>
              <a:t>e intereses de individuos, de diferentes grupos sociales, sean incluidos en el presupuesto de gobierno. En particular, asegura que las necesidades e intereses de mujeres, hombres, niñas y niños sean atendidos</a:t>
            </a:r>
            <a:r>
              <a:rPr lang="es-MX" dirty="0" smtClean="0"/>
              <a:t>.</a:t>
            </a:r>
          </a:p>
          <a:p>
            <a:pPr marL="0" indent="0">
              <a:buNone/>
            </a:pPr>
            <a:endParaRPr lang="es-PY" dirty="0"/>
          </a:p>
          <a:p>
            <a:r>
              <a:rPr lang="es-PY" dirty="0"/>
              <a:t>Es importante el análisis de presupuestos con enfoque de género porque </a:t>
            </a:r>
            <a:r>
              <a:rPr lang="es-MX" dirty="0"/>
              <a:t>analizar los presupuestos a través de los lentes de género muestra claramente dónde la recaudación y la distribución del dinero público son desiguales e ineficientes; al mismo tiempo, señala cómo la discriminación afecta el desarrollo nacional.</a:t>
            </a:r>
            <a:endParaRPr lang="es-PY" dirty="0"/>
          </a:p>
          <a:p>
            <a:endParaRPr lang="es-PY" dirty="0"/>
          </a:p>
        </p:txBody>
      </p:sp>
      <p:sp>
        <p:nvSpPr>
          <p:cNvPr id="4" name="1 Título"/>
          <p:cNvSpPr txBox="1">
            <a:spLocks/>
          </p:cNvSpPr>
          <p:nvPr/>
        </p:nvSpPr>
        <p:spPr>
          <a:xfrm>
            <a:off x="395536" y="346656"/>
            <a:ext cx="7560840" cy="706079"/>
          </a:xfrm>
          <a:prstGeom prst="rect">
            <a:avLst/>
          </a:prstGeom>
        </p:spPr>
        <p:txBody>
          <a:bodyPr vert="horz" lIns="45720" tIns="0" rIns="45720" bIns="0" anchor="b" anchorCtr="0">
            <a:normAutofit lnSpcReduction="10000"/>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pPr algn="ctr"/>
            <a:r>
              <a:rPr lang="es-PY" sz="2400" dirty="0" smtClean="0">
                <a:solidFill>
                  <a:schemeClr val="tx2"/>
                </a:solidFill>
              </a:rPr>
              <a:t>IMPORTANCIA DEL ANÁLISIS DE PRESUPUESTOS CON</a:t>
            </a:r>
          </a:p>
          <a:p>
            <a:pPr algn="ctr"/>
            <a:r>
              <a:rPr lang="es-PY" sz="2400" dirty="0" smtClean="0">
                <a:solidFill>
                  <a:schemeClr val="tx2"/>
                </a:solidFill>
              </a:rPr>
              <a:t> ENFOQUE DE GÉNERO</a:t>
            </a:r>
            <a:endParaRPr lang="es-PY" sz="2400" dirty="0">
              <a:solidFill>
                <a:schemeClr val="tx2"/>
              </a:solidFill>
            </a:endParaRPr>
          </a:p>
        </p:txBody>
      </p:sp>
    </p:spTree>
    <p:extLst>
      <p:ext uri="{BB962C8B-B14F-4D97-AF65-F5344CB8AC3E}">
        <p14:creationId xmlns:p14="http://schemas.microsoft.com/office/powerpoint/2010/main" val="3808207602"/>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836712"/>
            <a:ext cx="7228656" cy="5619024"/>
          </a:xfrm>
        </p:spPr>
        <p:txBody>
          <a:bodyPr/>
          <a:lstStyle/>
          <a:p>
            <a:r>
              <a:rPr lang="es-MX" dirty="0"/>
              <a:t>El análisis de género y las recomendaciones de la ciudadanía brindan juntos conocimientos técnicos para la elaboración de políticas equitativas y efectivas, y herramientas políticas y organizacionales para colaborar con intereses e instituciones</a:t>
            </a:r>
            <a:r>
              <a:rPr lang="es-MX" dirty="0" smtClean="0"/>
              <a:t>.</a:t>
            </a:r>
          </a:p>
          <a:p>
            <a:pPr marL="0" indent="0">
              <a:buNone/>
            </a:pPr>
            <a:endParaRPr lang="es-PY" dirty="0"/>
          </a:p>
          <a:p>
            <a:r>
              <a:rPr lang="es-MX" dirty="0"/>
              <a:t>Las iniciativas ciudadanas de presupuestos con sensibilidad de género complementan las estrategias anti – corrupción, rendición de cuentas y transparencia.</a:t>
            </a:r>
            <a:endParaRPr lang="es-PY" dirty="0"/>
          </a:p>
          <a:p>
            <a:endParaRPr lang="es-PY" dirty="0"/>
          </a:p>
        </p:txBody>
      </p:sp>
    </p:spTree>
    <p:extLst>
      <p:ext uri="{BB962C8B-B14F-4D97-AF65-F5344CB8AC3E}">
        <p14:creationId xmlns:p14="http://schemas.microsoft.com/office/powerpoint/2010/main" val="1381501371"/>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1067125"/>
            <a:ext cx="7560840" cy="5760640"/>
          </a:xfrm>
        </p:spPr>
        <p:txBody>
          <a:bodyPr>
            <a:normAutofit fontScale="85000" lnSpcReduction="20000"/>
          </a:bodyPr>
          <a:lstStyle/>
          <a:p>
            <a:r>
              <a:rPr lang="es-MX" dirty="0" smtClean="0"/>
              <a:t>Se refiere a la </a:t>
            </a:r>
            <a:r>
              <a:rPr lang="es-MX" dirty="0"/>
              <a:t>evaluación de los programas de los presupuestos antes de analizar los presupuestos que ya es ex </a:t>
            </a:r>
            <a:r>
              <a:rPr lang="es-MX" dirty="0" smtClean="0"/>
              <a:t>post. Se tienen </a:t>
            </a:r>
            <a:r>
              <a:rPr lang="es-MX" dirty="0"/>
              <a:t>que hacer evaluaciones antes o durante el diseño de manera que durante el programa considere causas e incorpore actividades. </a:t>
            </a:r>
            <a:endParaRPr lang="es-MX" dirty="0" smtClean="0"/>
          </a:p>
          <a:p>
            <a:r>
              <a:rPr lang="es-MX" dirty="0" smtClean="0"/>
              <a:t>Cuando se tiene </a:t>
            </a:r>
            <a:r>
              <a:rPr lang="es-MX" dirty="0"/>
              <a:t>un </a:t>
            </a:r>
            <a:r>
              <a:rPr lang="es-MX" dirty="0" smtClean="0"/>
              <a:t>problema es importante ver </a:t>
            </a:r>
            <a:r>
              <a:rPr lang="es-MX" dirty="0"/>
              <a:t>si hay alternativas para solucionar problemas, lógica racional de una Política Pública, </a:t>
            </a:r>
            <a:r>
              <a:rPr lang="es-MX" dirty="0" smtClean="0"/>
              <a:t>ver si la implementación de esas alternativas afecta </a:t>
            </a:r>
            <a:r>
              <a:rPr lang="es-MX" dirty="0"/>
              <a:t>de manera diferenciada a los hombres y a las </a:t>
            </a:r>
            <a:r>
              <a:rPr lang="es-MX" dirty="0" smtClean="0"/>
              <a:t>mujeres.</a:t>
            </a:r>
          </a:p>
          <a:p>
            <a:r>
              <a:rPr lang="es-ES" dirty="0" smtClean="0"/>
              <a:t>Análisis </a:t>
            </a:r>
            <a:r>
              <a:rPr lang="es-ES" dirty="0"/>
              <a:t>de causalidades: ¿los programas y su presupuesto incorporan acciones/productos que afecten a las causas diferenciadas por sexo de los problemas a solucionar?</a:t>
            </a:r>
            <a:endParaRPr lang="es-PY" dirty="0"/>
          </a:p>
          <a:p>
            <a:r>
              <a:rPr lang="es-ES" dirty="0"/>
              <a:t>Análisis de alternativas: ¿las alternativas valoradas son pertinentes tanto para hombres como para mujeres?</a:t>
            </a:r>
            <a:endParaRPr lang="es-PY" dirty="0"/>
          </a:p>
          <a:p>
            <a:r>
              <a:rPr lang="es-ES" dirty="0"/>
              <a:t>Análisis de costo/beneficio: ¿cómo afecta la relación costo/beneficio tanto a hombres como mujeres? </a:t>
            </a:r>
            <a:endParaRPr lang="es-PY" dirty="0"/>
          </a:p>
        </p:txBody>
      </p:sp>
      <p:sp>
        <p:nvSpPr>
          <p:cNvPr id="4" name="1 Título"/>
          <p:cNvSpPr txBox="1">
            <a:spLocks/>
          </p:cNvSpPr>
          <p:nvPr/>
        </p:nvSpPr>
        <p:spPr>
          <a:xfrm>
            <a:off x="395536" y="221967"/>
            <a:ext cx="7560840" cy="576063"/>
          </a:xfrm>
          <a:prstGeom prst="rect">
            <a:avLst/>
          </a:prstGeom>
        </p:spPr>
        <p:txBody>
          <a:bodyPr vert="horz" lIns="45720" tIns="0" rIns="45720" bIns="0" anchor="b" anchorCtr="0">
            <a:normAutofit/>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pPr algn="ctr"/>
            <a:r>
              <a:rPr lang="es-PY" sz="2400" dirty="0" smtClean="0">
                <a:solidFill>
                  <a:schemeClr val="tx2"/>
                </a:solidFill>
              </a:rPr>
              <a:t>EVALUACIÓN (EX ANTE) DEL PROGRAMA/PROYECTO</a:t>
            </a:r>
            <a:endParaRPr lang="es-PY" sz="2400" dirty="0">
              <a:solidFill>
                <a:schemeClr val="tx2"/>
              </a:solidFill>
            </a:endParaRPr>
          </a:p>
        </p:txBody>
      </p:sp>
    </p:spTree>
    <p:extLst>
      <p:ext uri="{BB962C8B-B14F-4D97-AF65-F5344CB8AC3E}">
        <p14:creationId xmlns:p14="http://schemas.microsoft.com/office/powerpoint/2010/main" val="2573876934"/>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MX" dirty="0" smtClean="0"/>
              <a:t>¿</a:t>
            </a:r>
            <a:r>
              <a:rPr lang="es-MX" dirty="0"/>
              <a:t>Se cumplieron las metas o no? Y en ese cumplimiento ¿había metas desagregadas por sexo o no</a:t>
            </a:r>
            <a:r>
              <a:rPr lang="es-MX" dirty="0" smtClean="0"/>
              <a:t>?</a:t>
            </a:r>
          </a:p>
          <a:p>
            <a:r>
              <a:rPr lang="es-MX" dirty="0" smtClean="0"/>
              <a:t> </a:t>
            </a:r>
            <a:r>
              <a:rPr lang="es-MX" dirty="0"/>
              <a:t>¿Se generaron empleos tanto para hombres como para  mujeres?.</a:t>
            </a:r>
            <a:endParaRPr lang="es-PY" dirty="0"/>
          </a:p>
          <a:p>
            <a:pPr marL="0" indent="0">
              <a:buNone/>
            </a:pPr>
            <a:endParaRPr lang="es-PY" dirty="0"/>
          </a:p>
        </p:txBody>
      </p:sp>
      <p:sp>
        <p:nvSpPr>
          <p:cNvPr id="4" name="1 Título"/>
          <p:cNvSpPr txBox="1">
            <a:spLocks/>
          </p:cNvSpPr>
          <p:nvPr/>
        </p:nvSpPr>
        <p:spPr>
          <a:xfrm>
            <a:off x="395536" y="221967"/>
            <a:ext cx="7560840" cy="576063"/>
          </a:xfrm>
          <a:prstGeom prst="rect">
            <a:avLst/>
          </a:prstGeom>
        </p:spPr>
        <p:txBody>
          <a:bodyPr vert="horz" lIns="45720" tIns="0" rIns="45720" bIns="0" anchor="b" anchorCtr="0">
            <a:normAutofit/>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pPr algn="ctr"/>
            <a:r>
              <a:rPr lang="es-PY" sz="2400" dirty="0" smtClean="0">
                <a:solidFill>
                  <a:schemeClr val="tx2"/>
                </a:solidFill>
              </a:rPr>
              <a:t>EVALUACIÓN (EX post) DEL uso de los recursos</a:t>
            </a:r>
            <a:endParaRPr lang="es-PY" sz="2400" dirty="0">
              <a:solidFill>
                <a:schemeClr val="tx2"/>
              </a:solidFill>
            </a:endParaRPr>
          </a:p>
        </p:txBody>
      </p:sp>
    </p:spTree>
    <p:extLst>
      <p:ext uri="{BB962C8B-B14F-4D97-AF65-F5344CB8AC3E}">
        <p14:creationId xmlns:p14="http://schemas.microsoft.com/office/powerpoint/2010/main" val="2508975397"/>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63488" y="908720"/>
            <a:ext cx="7516688" cy="5256584"/>
          </a:xfrm>
        </p:spPr>
        <p:txBody>
          <a:bodyPr>
            <a:normAutofit/>
          </a:bodyPr>
          <a:lstStyle/>
          <a:p>
            <a:pPr marL="0" indent="0">
              <a:buNone/>
            </a:pPr>
            <a:r>
              <a:rPr lang="es-MX" b="1" dirty="0" smtClean="0"/>
              <a:t>Evalúan</a:t>
            </a:r>
            <a:r>
              <a:rPr lang="es-MX" b="1" dirty="0"/>
              <a:t>: </a:t>
            </a:r>
            <a:endParaRPr lang="es-PY" dirty="0"/>
          </a:p>
          <a:p>
            <a:r>
              <a:rPr lang="es-MX" b="1" dirty="0" smtClean="0"/>
              <a:t>Eficiencia</a:t>
            </a:r>
            <a:r>
              <a:rPr lang="es-MX" dirty="0"/>
              <a:t>: ¿se realizó la política al menor costo posible?</a:t>
            </a:r>
            <a:endParaRPr lang="es-PY" dirty="0"/>
          </a:p>
          <a:p>
            <a:r>
              <a:rPr lang="es-MX" b="1" dirty="0" smtClean="0"/>
              <a:t>Eficacia</a:t>
            </a:r>
            <a:r>
              <a:rPr lang="es-MX" dirty="0"/>
              <a:t>: ¿se cumplieron las metas?</a:t>
            </a:r>
            <a:endParaRPr lang="es-PY" dirty="0"/>
          </a:p>
          <a:p>
            <a:r>
              <a:rPr lang="es-MX" b="1" dirty="0" smtClean="0"/>
              <a:t>Equidad</a:t>
            </a:r>
            <a:r>
              <a:rPr lang="es-MX" dirty="0"/>
              <a:t>: ¿se llegó a quienes más lo necesitan?</a:t>
            </a:r>
            <a:endParaRPr lang="es-PY" dirty="0"/>
          </a:p>
          <a:p>
            <a:r>
              <a:rPr lang="es-MX" b="1" dirty="0" smtClean="0"/>
              <a:t>Calidad</a:t>
            </a:r>
            <a:r>
              <a:rPr lang="es-MX" dirty="0"/>
              <a:t>: el servicio prestado ¿fue de calidad? A</a:t>
            </a:r>
            <a:r>
              <a:rPr lang="es-MX" dirty="0" smtClean="0"/>
              <a:t> </a:t>
            </a:r>
            <a:r>
              <a:rPr lang="es-MX" dirty="0"/>
              <a:t>veces calidad se puede medir </a:t>
            </a:r>
            <a:r>
              <a:rPr lang="es-MX" dirty="0" smtClean="0"/>
              <a:t>cualitativamente. </a:t>
            </a:r>
            <a:endParaRPr lang="es-MX" dirty="0"/>
          </a:p>
          <a:p>
            <a:r>
              <a:rPr lang="es-MX" b="1" dirty="0" smtClean="0"/>
              <a:t>Sostenibilidad</a:t>
            </a:r>
            <a:r>
              <a:rPr lang="es-MX" dirty="0"/>
              <a:t>: ¿cuál será su impacto en el futuro? </a:t>
            </a:r>
            <a:endParaRPr lang="es-PY" dirty="0"/>
          </a:p>
        </p:txBody>
      </p:sp>
      <p:sp>
        <p:nvSpPr>
          <p:cNvPr id="4" name="1 Título"/>
          <p:cNvSpPr txBox="1">
            <a:spLocks/>
          </p:cNvSpPr>
          <p:nvPr/>
        </p:nvSpPr>
        <p:spPr>
          <a:xfrm>
            <a:off x="395536" y="221967"/>
            <a:ext cx="7560840" cy="576063"/>
          </a:xfrm>
          <a:prstGeom prst="rect">
            <a:avLst/>
          </a:prstGeom>
        </p:spPr>
        <p:txBody>
          <a:bodyPr vert="horz" lIns="45720" tIns="0" rIns="45720" bIns="0" anchor="b" anchorCtr="0">
            <a:normAutofit/>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pPr algn="ctr"/>
            <a:r>
              <a:rPr lang="es-PY" sz="2400" dirty="0" smtClean="0">
                <a:solidFill>
                  <a:schemeClr val="tx2"/>
                </a:solidFill>
              </a:rPr>
              <a:t>Indicadores de evaluación</a:t>
            </a:r>
            <a:endParaRPr lang="es-PY" sz="2400" dirty="0">
              <a:solidFill>
                <a:schemeClr val="tx2"/>
              </a:solidFill>
            </a:endParaRPr>
          </a:p>
        </p:txBody>
      </p:sp>
    </p:spTree>
    <p:extLst>
      <p:ext uri="{BB962C8B-B14F-4D97-AF65-F5344CB8AC3E}">
        <p14:creationId xmlns:p14="http://schemas.microsoft.com/office/powerpoint/2010/main" val="421657155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PY" dirty="0"/>
              <a:t>El análisis de la asignación presupuestaria permitirá emitir por lo menos tres tipos de reportes:</a:t>
            </a:r>
          </a:p>
          <a:p>
            <a:pPr marL="0" indent="0">
              <a:buNone/>
            </a:pPr>
            <a:r>
              <a:rPr lang="es-PY" dirty="0"/>
              <a:t>-Asignaciones específicas por género o “gasto etiquetado”:</a:t>
            </a:r>
            <a:r>
              <a:rPr lang="es-PY" i="1" dirty="0"/>
              <a:t> gasto destinado a disminuir las brechas de género, el que dice que está dirigido a las mujeres. Potenciales en su impacto para las mujeres otro tipo de gasto.</a:t>
            </a:r>
            <a:endParaRPr lang="es-PY" dirty="0"/>
          </a:p>
          <a:p>
            <a:pPr marL="0" indent="0">
              <a:buNone/>
            </a:pPr>
            <a:r>
              <a:rPr lang="es-PY" dirty="0"/>
              <a:t>-Cuotas de empleo en el sector público.</a:t>
            </a:r>
          </a:p>
          <a:p>
            <a:pPr marL="0" indent="0">
              <a:buNone/>
            </a:pPr>
            <a:r>
              <a:rPr lang="es-PY" dirty="0"/>
              <a:t>-Asignaciones generales.</a:t>
            </a:r>
          </a:p>
        </p:txBody>
      </p:sp>
      <p:sp>
        <p:nvSpPr>
          <p:cNvPr id="4" name="1 Título"/>
          <p:cNvSpPr txBox="1">
            <a:spLocks/>
          </p:cNvSpPr>
          <p:nvPr/>
        </p:nvSpPr>
        <p:spPr>
          <a:xfrm>
            <a:off x="395536" y="221967"/>
            <a:ext cx="7560840" cy="576063"/>
          </a:xfrm>
          <a:prstGeom prst="rect">
            <a:avLst/>
          </a:prstGeom>
        </p:spPr>
        <p:txBody>
          <a:bodyPr vert="horz" lIns="45720" tIns="0" rIns="45720" bIns="0" anchor="b" anchorCtr="0">
            <a:normAutofit/>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pPr algn="ctr"/>
            <a:r>
              <a:rPr lang="es-PY" sz="2400" dirty="0" smtClean="0">
                <a:solidFill>
                  <a:schemeClr val="tx2"/>
                </a:solidFill>
              </a:rPr>
              <a:t>Análisis de la asignación presupuestaria</a:t>
            </a:r>
            <a:endParaRPr lang="es-PY" sz="2400" dirty="0">
              <a:solidFill>
                <a:schemeClr val="tx2"/>
              </a:solidFill>
            </a:endParaRPr>
          </a:p>
        </p:txBody>
      </p:sp>
    </p:spTree>
    <p:extLst>
      <p:ext uri="{BB962C8B-B14F-4D97-AF65-F5344CB8AC3E}">
        <p14:creationId xmlns:p14="http://schemas.microsoft.com/office/powerpoint/2010/main" val="3705692932"/>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908720"/>
            <a:ext cx="7560840" cy="5760640"/>
          </a:xfrm>
        </p:spPr>
        <p:txBody>
          <a:bodyPr>
            <a:normAutofit fontScale="85000" lnSpcReduction="20000"/>
          </a:bodyPr>
          <a:lstStyle/>
          <a:p>
            <a:r>
              <a:rPr lang="es-PY" dirty="0" smtClean="0"/>
              <a:t>Una </a:t>
            </a:r>
            <a:r>
              <a:rPr lang="es-PY" dirty="0"/>
              <a:t>vez que se haya identificado el programa o dependencia específica que se quiere analizar, será necesario contar con información de tres tipos:</a:t>
            </a:r>
          </a:p>
          <a:p>
            <a:pPr marL="0" indent="0">
              <a:buNone/>
            </a:pPr>
            <a:r>
              <a:rPr lang="es-PY" dirty="0"/>
              <a:t>-Insumos </a:t>
            </a:r>
          </a:p>
          <a:p>
            <a:pPr marL="0" indent="0">
              <a:buNone/>
            </a:pPr>
            <a:r>
              <a:rPr lang="es-PY" dirty="0"/>
              <a:t>-Productos </a:t>
            </a:r>
          </a:p>
          <a:p>
            <a:pPr marL="0" indent="0">
              <a:buNone/>
            </a:pPr>
            <a:r>
              <a:rPr lang="es-PY" dirty="0"/>
              <a:t>-Resultados</a:t>
            </a:r>
          </a:p>
          <a:p>
            <a:pPr lvl="0"/>
            <a:endParaRPr lang="es-PY" dirty="0" smtClean="0"/>
          </a:p>
          <a:p>
            <a:pPr lvl="0"/>
            <a:r>
              <a:rPr lang="es-PY" dirty="0" smtClean="0"/>
              <a:t>Es </a:t>
            </a:r>
            <a:r>
              <a:rPr lang="es-PY" dirty="0"/>
              <a:t>básico contar con una presentación general de las metas y objetivos de la dependencia y la manera como se conceptualiza el género, o cuáles asuntos de género le atañen. </a:t>
            </a:r>
          </a:p>
          <a:p>
            <a:pPr lvl="0"/>
            <a:r>
              <a:rPr lang="es-PY" dirty="0"/>
              <a:t>Identificar los principales programas de la dependencia, sus montos asignados y el porcentaje que representan del total asignado a dicha dependencia.</a:t>
            </a:r>
          </a:p>
          <a:p>
            <a:pPr lvl="0"/>
            <a:r>
              <a:rPr lang="es-PY" dirty="0"/>
              <a:t>Conocer la información poblacional, como son censos, conteos, encuestas y, en general, información útil ya sea generada por el gobierno o desde fuera. </a:t>
            </a:r>
            <a:r>
              <a:rPr lang="en-GB" dirty="0" err="1"/>
              <a:t>Es</a:t>
            </a:r>
            <a:r>
              <a:rPr lang="en-GB" dirty="0"/>
              <a:t> </a:t>
            </a:r>
            <a:r>
              <a:rPr lang="en-GB" dirty="0" err="1"/>
              <a:t>necesario</a:t>
            </a:r>
            <a:r>
              <a:rPr lang="en-GB" dirty="0"/>
              <a:t> </a:t>
            </a:r>
            <a:r>
              <a:rPr lang="en-GB" dirty="0" err="1"/>
              <a:t>conocer</a:t>
            </a:r>
            <a:r>
              <a:rPr lang="en-GB" dirty="0"/>
              <a:t> </a:t>
            </a:r>
            <a:r>
              <a:rPr lang="en-GB" dirty="0" err="1"/>
              <a:t>su</a:t>
            </a:r>
            <a:r>
              <a:rPr lang="en-GB" dirty="0"/>
              <a:t> </a:t>
            </a:r>
            <a:r>
              <a:rPr lang="en-GB" dirty="0" err="1"/>
              <a:t>periodicidad</a:t>
            </a:r>
            <a:r>
              <a:rPr lang="en-GB" dirty="0"/>
              <a:t> y </a:t>
            </a:r>
            <a:r>
              <a:rPr lang="en-GB" dirty="0" err="1"/>
              <a:t>oportunidad</a:t>
            </a:r>
            <a:r>
              <a:rPr lang="en-GB" dirty="0"/>
              <a:t>.</a:t>
            </a:r>
            <a:endParaRPr lang="es-PY" dirty="0"/>
          </a:p>
          <a:p>
            <a:pPr marL="0" indent="0">
              <a:buNone/>
            </a:pPr>
            <a:endParaRPr lang="es-PY" dirty="0"/>
          </a:p>
        </p:txBody>
      </p:sp>
      <p:sp>
        <p:nvSpPr>
          <p:cNvPr id="4" name="1 Título"/>
          <p:cNvSpPr txBox="1">
            <a:spLocks/>
          </p:cNvSpPr>
          <p:nvPr/>
        </p:nvSpPr>
        <p:spPr>
          <a:xfrm>
            <a:off x="395536" y="221967"/>
            <a:ext cx="7560840" cy="576063"/>
          </a:xfrm>
          <a:prstGeom prst="rect">
            <a:avLst/>
          </a:prstGeom>
        </p:spPr>
        <p:txBody>
          <a:bodyPr vert="horz" lIns="45720" tIns="0" rIns="45720" bIns="0" anchor="b" anchorCtr="0">
            <a:normAutofit/>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pPr algn="ctr"/>
            <a:r>
              <a:rPr lang="es-PY" sz="2400" dirty="0" smtClean="0">
                <a:solidFill>
                  <a:schemeClr val="tx2"/>
                </a:solidFill>
              </a:rPr>
              <a:t>Información necesaria</a:t>
            </a:r>
            <a:endParaRPr lang="es-PY" sz="2400" dirty="0">
              <a:solidFill>
                <a:schemeClr val="tx2"/>
              </a:solidFill>
            </a:endParaRPr>
          </a:p>
        </p:txBody>
      </p:sp>
    </p:spTree>
    <p:extLst>
      <p:ext uri="{BB962C8B-B14F-4D97-AF65-F5344CB8AC3E}">
        <p14:creationId xmlns:p14="http://schemas.microsoft.com/office/powerpoint/2010/main" val="73340627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332656"/>
            <a:ext cx="7488832" cy="6192688"/>
          </a:xfrm>
        </p:spPr>
        <p:txBody>
          <a:bodyPr>
            <a:normAutofit fontScale="85000" lnSpcReduction="20000"/>
          </a:bodyPr>
          <a:lstStyle/>
          <a:p>
            <a:r>
              <a:rPr lang="es-PY" dirty="0"/>
              <a:t>Hay una desproporción en la asignación de los recursos. </a:t>
            </a:r>
            <a:r>
              <a:rPr lang="es-PY" dirty="0" smtClean="0"/>
              <a:t>La </a:t>
            </a:r>
            <a:r>
              <a:rPr lang="es-PY" dirty="0"/>
              <a:t>prioridad del gasto no está donde están las necesidades de las mujeres.</a:t>
            </a:r>
          </a:p>
          <a:p>
            <a:r>
              <a:rPr lang="es-PY" dirty="0"/>
              <a:t>Datos consistentes con los datos de gastos de la administración central. </a:t>
            </a:r>
          </a:p>
          <a:p>
            <a:r>
              <a:rPr lang="es-PY" dirty="0"/>
              <a:t>Esa invisibilidad que </a:t>
            </a:r>
            <a:r>
              <a:rPr lang="es-PY" dirty="0" smtClean="0"/>
              <a:t>se le da </a:t>
            </a:r>
            <a:r>
              <a:rPr lang="es-PY" dirty="0"/>
              <a:t>al tema de género ocasiona su invisibilidad en las Políticas Públicas que conlleva a su invisibilidad en el </a:t>
            </a:r>
            <a:r>
              <a:rPr lang="es-PY" dirty="0" smtClean="0"/>
              <a:t>presupuesto.</a:t>
            </a:r>
          </a:p>
          <a:p>
            <a:r>
              <a:rPr lang="es-PY" dirty="0" smtClean="0"/>
              <a:t>Es importante ver el </a:t>
            </a:r>
            <a:r>
              <a:rPr lang="es-PY" dirty="0"/>
              <a:t>género antes de hacer el presupuesto que es el último eslabón de la Política Pública, </a:t>
            </a:r>
            <a:r>
              <a:rPr lang="es-PY" dirty="0" smtClean="0"/>
              <a:t>se tienen </a:t>
            </a:r>
            <a:r>
              <a:rPr lang="es-PY" dirty="0"/>
              <a:t>que analizar las cuestiones de género. Por eso son importantes las estadísticas desagregadas por </a:t>
            </a:r>
            <a:r>
              <a:rPr lang="es-PY" dirty="0" smtClean="0"/>
              <a:t>sexo.</a:t>
            </a:r>
          </a:p>
          <a:p>
            <a:r>
              <a:rPr lang="es-PY" dirty="0"/>
              <a:t>Cuando se discutan los criterios de evaluación hay que incorporar género y eso implica discutir cuáles serán los indicadores</a:t>
            </a:r>
            <a:r>
              <a:rPr lang="es-PY" dirty="0" smtClean="0"/>
              <a:t>.</a:t>
            </a:r>
          </a:p>
          <a:p>
            <a:r>
              <a:rPr lang="es-PY" dirty="0"/>
              <a:t>La evaluación es para mejorar </a:t>
            </a:r>
            <a:r>
              <a:rPr lang="es-PY" dirty="0" smtClean="0"/>
              <a:t>la </a:t>
            </a:r>
            <a:r>
              <a:rPr lang="es-PY" dirty="0"/>
              <a:t>propia gestión y poder </a:t>
            </a:r>
            <a:r>
              <a:rPr lang="es-PY" dirty="0" smtClean="0"/>
              <a:t>visualizar lo conseguido, </a:t>
            </a:r>
            <a:r>
              <a:rPr lang="es-PY" dirty="0"/>
              <a:t>es el objetivo central de la evaluación, para que se vean los problemas </a:t>
            </a:r>
            <a:r>
              <a:rPr lang="es-PY"/>
              <a:t>y </a:t>
            </a:r>
            <a:r>
              <a:rPr lang="es-PY" smtClean="0"/>
              <a:t>se pueda </a:t>
            </a:r>
            <a:r>
              <a:rPr lang="es-PY" dirty="0"/>
              <a:t>pelear por más presupuesto.</a:t>
            </a:r>
          </a:p>
          <a:p>
            <a:endParaRPr lang="es-PY" dirty="0"/>
          </a:p>
          <a:p>
            <a:endParaRPr lang="es-PY" dirty="0"/>
          </a:p>
        </p:txBody>
      </p:sp>
    </p:spTree>
    <p:extLst>
      <p:ext uri="{BB962C8B-B14F-4D97-AF65-F5344CB8AC3E}">
        <p14:creationId xmlns:p14="http://schemas.microsoft.com/office/powerpoint/2010/main" val="118184135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7504" y="1052736"/>
            <a:ext cx="7704856" cy="5544616"/>
          </a:xfrm>
        </p:spPr>
        <p:txBody>
          <a:bodyPr>
            <a:normAutofit lnSpcReduction="10000"/>
          </a:bodyPr>
          <a:lstStyle/>
          <a:p>
            <a:pPr lvl="0"/>
            <a:r>
              <a:rPr lang="es-PY" dirty="0" smtClean="0"/>
              <a:t>El </a:t>
            </a:r>
            <a:r>
              <a:rPr lang="es-PY" dirty="0"/>
              <a:t>mayor gasto se produce en los programas “con potencialidad” para lograr los objetivos de igualdad de género, no en las asignaciones específicas.</a:t>
            </a:r>
          </a:p>
          <a:p>
            <a:pPr lvl="0"/>
            <a:r>
              <a:rPr lang="es-PY" dirty="0"/>
              <a:t>No hay asignaciones para lograr igualdad en el empleo público.</a:t>
            </a:r>
          </a:p>
          <a:p>
            <a:pPr lvl="0"/>
            <a:r>
              <a:rPr lang="es-PY" dirty="0"/>
              <a:t>Las mujeres, en todos los casos son consideradas como madres, es decir, en su rol reproductor.</a:t>
            </a:r>
          </a:p>
          <a:p>
            <a:pPr lvl="0"/>
            <a:r>
              <a:rPr lang="es-PY" dirty="0"/>
              <a:t>Las iniciativas que se enmarcan en la Estrategia de Pobreza tienen como criterio de focalización a las madres.</a:t>
            </a:r>
          </a:p>
          <a:p>
            <a:pPr lvl="0"/>
            <a:r>
              <a:rPr lang="es-PY" dirty="0"/>
              <a:t>La fragmentación de las iniciativas no permite impacto significativo</a:t>
            </a:r>
            <a:r>
              <a:rPr lang="es-PY" dirty="0" smtClean="0"/>
              <a:t>.</a:t>
            </a:r>
            <a:endParaRPr lang="es-PY" dirty="0"/>
          </a:p>
        </p:txBody>
      </p:sp>
      <p:sp>
        <p:nvSpPr>
          <p:cNvPr id="4" name="1 Título"/>
          <p:cNvSpPr txBox="1">
            <a:spLocks/>
          </p:cNvSpPr>
          <p:nvPr/>
        </p:nvSpPr>
        <p:spPr>
          <a:xfrm>
            <a:off x="395536" y="221967"/>
            <a:ext cx="7560840" cy="576063"/>
          </a:xfrm>
          <a:prstGeom prst="rect">
            <a:avLst/>
          </a:prstGeom>
        </p:spPr>
        <p:txBody>
          <a:bodyPr vert="horz" lIns="45720" tIns="0" rIns="45720" bIns="0" anchor="b" anchorCtr="0">
            <a:normAutofit fontScale="92500"/>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pPr algn="ctr"/>
            <a:r>
              <a:rPr lang="es-PY" sz="2400" dirty="0" smtClean="0">
                <a:solidFill>
                  <a:schemeClr val="tx2"/>
                </a:solidFill>
              </a:rPr>
              <a:t>Problemas actuales desde la mirada de género</a:t>
            </a:r>
            <a:endParaRPr lang="es-PY" sz="2400" dirty="0">
              <a:solidFill>
                <a:schemeClr val="tx2"/>
              </a:solidFill>
            </a:endParaRPr>
          </a:p>
        </p:txBody>
      </p:sp>
    </p:spTree>
    <p:extLst>
      <p:ext uri="{BB962C8B-B14F-4D97-AF65-F5344CB8AC3E}">
        <p14:creationId xmlns:p14="http://schemas.microsoft.com/office/powerpoint/2010/main" val="12088013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332656"/>
            <a:ext cx="8064896" cy="6408712"/>
          </a:xfrm>
        </p:spPr>
        <p:txBody>
          <a:bodyPr>
            <a:normAutofit/>
          </a:bodyPr>
          <a:lstStyle/>
          <a:p>
            <a:endParaRPr lang="es-PY" dirty="0" smtClean="0"/>
          </a:p>
          <a:p>
            <a:r>
              <a:rPr lang="es-PY" dirty="0" smtClean="0"/>
              <a:t>En </a:t>
            </a:r>
            <a:r>
              <a:rPr lang="es-PY" dirty="0"/>
              <a:t>esta dinámica de expansión hay dos corrientes:</a:t>
            </a:r>
          </a:p>
          <a:p>
            <a:pPr lvl="0"/>
            <a:r>
              <a:rPr lang="es-PY" dirty="0"/>
              <a:t>Para que se expliciten nuevos derechos.</a:t>
            </a:r>
          </a:p>
          <a:p>
            <a:pPr marL="0" indent="0">
              <a:buNone/>
            </a:pPr>
            <a:r>
              <a:rPr lang="es-PY" dirty="0" smtClean="0"/>
              <a:t>-Nuevos </a:t>
            </a:r>
            <a:r>
              <a:rPr lang="es-PY" dirty="0"/>
              <a:t>derechos: agrupaciones de derechos ya reconocidos. Derechos reproductivos son una expansión, son como una conjunción de derechos ya reconocidos; derechos sexuales, laborales, a una vida sin violencia.</a:t>
            </a:r>
          </a:p>
          <a:p>
            <a:pPr lvl="0"/>
            <a:r>
              <a:rPr lang="es-PY" dirty="0"/>
              <a:t>Para que se amplíen y no se violen los ya reconocidos.</a:t>
            </a:r>
          </a:p>
          <a:p>
            <a:pPr marL="0" indent="0">
              <a:buNone/>
            </a:pPr>
            <a:r>
              <a:rPr lang="es-PY" dirty="0" smtClean="0"/>
              <a:t>-Antes </a:t>
            </a:r>
            <a:r>
              <a:rPr lang="es-PY" dirty="0"/>
              <a:t>el Estado solo no tenía que matar pero ahora tiene que hacer políticas públicas.</a:t>
            </a:r>
          </a:p>
          <a:p>
            <a:pPr marL="0" indent="0">
              <a:buNone/>
            </a:pPr>
            <a:endParaRPr lang="es-PY" dirty="0"/>
          </a:p>
        </p:txBody>
      </p:sp>
    </p:spTree>
    <p:extLst>
      <p:ext uri="{BB962C8B-B14F-4D97-AF65-F5344CB8AC3E}">
        <p14:creationId xmlns:p14="http://schemas.microsoft.com/office/powerpoint/2010/main" val="751866775"/>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476672"/>
            <a:ext cx="7560840" cy="6192688"/>
          </a:xfrm>
        </p:spPr>
        <p:txBody>
          <a:bodyPr>
            <a:normAutofit fontScale="92500" lnSpcReduction="10000"/>
          </a:bodyPr>
          <a:lstStyle/>
          <a:p>
            <a:pPr lvl="0"/>
            <a:r>
              <a:rPr lang="es-PY" dirty="0"/>
              <a:t>No generan capital social ni autonomía económica, determinantes del empoderamiento.</a:t>
            </a:r>
          </a:p>
          <a:p>
            <a:pPr lvl="0"/>
            <a:r>
              <a:rPr lang="es-PY" dirty="0"/>
              <a:t>El sistema de salud se estructura a partir de la función materna. </a:t>
            </a:r>
          </a:p>
          <a:p>
            <a:pPr lvl="0"/>
            <a:r>
              <a:rPr lang="es-PY" dirty="0"/>
              <a:t>El objetivo de atención primaria (de gran impacto en las mujeres teniendo en cuenta la alta mortalidad materna) no se refleja en el presupuesto.</a:t>
            </a:r>
          </a:p>
          <a:p>
            <a:pPr lvl="0"/>
            <a:r>
              <a:rPr lang="es-PY" dirty="0"/>
              <a:t>No se visibilizan programas con impacto en el ámbito laboral/productivo dirigidos a la mujer.</a:t>
            </a:r>
          </a:p>
          <a:p>
            <a:pPr lvl="0"/>
            <a:r>
              <a:rPr lang="es-PY" dirty="0"/>
              <a:t>Avance importante en la temática de la violencia, aunque no cuenta con un  programa presupuestario específico.</a:t>
            </a:r>
          </a:p>
          <a:p>
            <a:pPr lvl="0"/>
            <a:r>
              <a:rPr lang="es-PY" dirty="0"/>
              <a:t>La educación, principal avance en materia de igualdad, con retos importantes para la efectiva incorporación de la perspectiva de género.</a:t>
            </a:r>
          </a:p>
          <a:p>
            <a:pPr marL="0" indent="0">
              <a:buNone/>
            </a:pPr>
            <a:endParaRPr lang="es-PY" dirty="0"/>
          </a:p>
          <a:p>
            <a:endParaRPr lang="es-PY" dirty="0"/>
          </a:p>
          <a:p>
            <a:endParaRPr lang="es-PY" dirty="0"/>
          </a:p>
        </p:txBody>
      </p:sp>
    </p:spTree>
    <p:extLst>
      <p:ext uri="{BB962C8B-B14F-4D97-AF65-F5344CB8AC3E}">
        <p14:creationId xmlns:p14="http://schemas.microsoft.com/office/powerpoint/2010/main" val="23817219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332656"/>
            <a:ext cx="7776864" cy="6120680"/>
          </a:xfrm>
        </p:spPr>
        <p:txBody>
          <a:bodyPr>
            <a:normAutofit/>
          </a:bodyPr>
          <a:lstStyle/>
          <a:p>
            <a:r>
              <a:rPr lang="es-PY" dirty="0" smtClean="0"/>
              <a:t>Una </a:t>
            </a:r>
            <a:r>
              <a:rPr lang="es-PY" dirty="0"/>
              <a:t>de las debilidades de los derechos humanos es que solo producen responsabilidades para el Estado. </a:t>
            </a:r>
            <a:endParaRPr lang="es-PY" dirty="0" smtClean="0"/>
          </a:p>
          <a:p>
            <a:r>
              <a:rPr lang="es-PY" dirty="0"/>
              <a:t>Hay 3 niveles de responsabilidad</a:t>
            </a:r>
            <a:r>
              <a:rPr lang="es-PY" dirty="0" smtClean="0"/>
              <a:t>:</a:t>
            </a:r>
            <a:endParaRPr lang="es-PY" dirty="0"/>
          </a:p>
          <a:p>
            <a:pPr marL="0" lvl="0" indent="0">
              <a:buNone/>
            </a:pPr>
            <a:r>
              <a:rPr lang="es-PY" dirty="0" smtClean="0"/>
              <a:t>-De </a:t>
            </a:r>
            <a:r>
              <a:rPr lang="es-PY" dirty="0"/>
              <a:t>reconocimiento, respeto y </a:t>
            </a:r>
            <a:r>
              <a:rPr lang="es-PY" dirty="0" smtClean="0"/>
              <a:t>promoción: por ejemplo el </a:t>
            </a:r>
            <a:r>
              <a:rPr lang="es-PY" dirty="0"/>
              <a:t>Estado tiene la obligación de difundir y dar a conocer la CEDAW</a:t>
            </a:r>
            <a:r>
              <a:rPr lang="es-PY" dirty="0" smtClean="0"/>
              <a:t>.</a:t>
            </a:r>
          </a:p>
          <a:p>
            <a:pPr marL="0" lvl="0" indent="0">
              <a:buNone/>
            </a:pPr>
            <a:endParaRPr lang="es-PY" dirty="0"/>
          </a:p>
          <a:p>
            <a:pPr marL="0" lvl="0" indent="0">
              <a:buNone/>
            </a:pPr>
            <a:r>
              <a:rPr lang="es-PY" dirty="0" smtClean="0"/>
              <a:t>-De </a:t>
            </a:r>
            <a:r>
              <a:rPr lang="es-PY" dirty="0"/>
              <a:t>protección y provisión de remedios: incluye a la Policía, al Poder Judicial, etc., </a:t>
            </a:r>
            <a:r>
              <a:rPr lang="es-PY" dirty="0" smtClean="0"/>
              <a:t>la provisión de </a:t>
            </a:r>
            <a:r>
              <a:rPr lang="es-PY" dirty="0"/>
              <a:t>los recursos y remedios </a:t>
            </a:r>
            <a:r>
              <a:rPr lang="es-PY" dirty="0" smtClean="0"/>
              <a:t>para que la </a:t>
            </a:r>
            <a:r>
              <a:rPr lang="es-PY" dirty="0"/>
              <a:t>persona </a:t>
            </a:r>
            <a:r>
              <a:rPr lang="es-PY" dirty="0" smtClean="0"/>
              <a:t>que necesite ser resarcida</a:t>
            </a:r>
            <a:r>
              <a:rPr lang="es-PY" dirty="0"/>
              <a:t>, </a:t>
            </a:r>
            <a:r>
              <a:rPr lang="es-PY" dirty="0" smtClean="0"/>
              <a:t>reconocida </a:t>
            </a:r>
            <a:r>
              <a:rPr lang="es-PY" dirty="0"/>
              <a:t>y protegida en la violación de sus DD.HH.</a:t>
            </a:r>
          </a:p>
          <a:p>
            <a:endParaRPr lang="es-PY" dirty="0"/>
          </a:p>
        </p:txBody>
      </p:sp>
    </p:spTree>
    <p:extLst>
      <p:ext uri="{BB962C8B-B14F-4D97-AF65-F5344CB8AC3E}">
        <p14:creationId xmlns:p14="http://schemas.microsoft.com/office/powerpoint/2010/main" val="32417329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476672"/>
            <a:ext cx="7632848" cy="6120680"/>
          </a:xfrm>
        </p:spPr>
        <p:txBody>
          <a:bodyPr>
            <a:normAutofit/>
          </a:bodyPr>
          <a:lstStyle/>
          <a:p>
            <a:pPr marL="0" lvl="0" indent="0">
              <a:buNone/>
            </a:pPr>
            <a:r>
              <a:rPr lang="es-PY" dirty="0" smtClean="0"/>
              <a:t>-De </a:t>
            </a:r>
            <a:r>
              <a:rPr lang="es-PY" dirty="0"/>
              <a:t>garantía y realización. Este es el que más se incumple, porque es difícil garantizar a todas las personas el cumplimiento de sus DD.HH., el Estado debe demostrar al menos un interés al cumplimiento de los DD.HH. y esto logra demostrar a través de la debida diligencia. </a:t>
            </a:r>
          </a:p>
          <a:p>
            <a:r>
              <a:rPr lang="es-PY" dirty="0"/>
              <a:t>La debida diligencia supone realizar todo aquello a lo máximo posible.</a:t>
            </a:r>
          </a:p>
          <a:p>
            <a:r>
              <a:rPr lang="es-PY" dirty="0"/>
              <a:t>El Derecho de los Derechos Humanos se encuentra primordialmente en tres tipos de leyes: en las Constituciones Políticas nacionales, en los Tratados y Convenios Internacionales, en el Derecho Internacional Consuetudinario. </a:t>
            </a:r>
          </a:p>
          <a:p>
            <a:endParaRPr lang="es-PY" dirty="0"/>
          </a:p>
          <a:p>
            <a:endParaRPr lang="es-PY" dirty="0"/>
          </a:p>
        </p:txBody>
      </p:sp>
    </p:spTree>
    <p:extLst>
      <p:ext uri="{BB962C8B-B14F-4D97-AF65-F5344CB8AC3E}">
        <p14:creationId xmlns:p14="http://schemas.microsoft.com/office/powerpoint/2010/main" val="20431555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188640"/>
            <a:ext cx="7848872" cy="6552728"/>
          </a:xfrm>
        </p:spPr>
        <p:txBody>
          <a:bodyPr>
            <a:normAutofit/>
          </a:bodyPr>
          <a:lstStyle/>
          <a:p>
            <a:r>
              <a:rPr lang="es-PY" dirty="0"/>
              <a:t>Interpretar el derecho desde un marco de derechos humanos es importante porque:</a:t>
            </a:r>
          </a:p>
          <a:p>
            <a:pPr marL="0" indent="0">
              <a:buNone/>
            </a:pPr>
            <a:r>
              <a:rPr lang="es-PY" dirty="0"/>
              <a:t>1</a:t>
            </a:r>
            <a:r>
              <a:rPr lang="es-PY" dirty="0" smtClean="0"/>
              <a:t>. </a:t>
            </a:r>
            <a:r>
              <a:rPr lang="es-PY" dirty="0"/>
              <a:t>Al ser universales no permiten que se hagan distinciones arbitrarias entre ciudadanos y ciudadanas y entre estas/os y otras personas.</a:t>
            </a:r>
          </a:p>
          <a:p>
            <a:pPr marL="0" indent="0">
              <a:buNone/>
            </a:pPr>
            <a:r>
              <a:rPr lang="es-PY" dirty="0"/>
              <a:t>2. Al generar obligaciones para los Estados, la ciudadanía puede exigirle legalmente al Estado su implementación, y que éste responda por su violación.</a:t>
            </a:r>
          </a:p>
          <a:p>
            <a:pPr marL="0" indent="0">
              <a:buNone/>
            </a:pPr>
            <a:r>
              <a:rPr lang="es-PY" dirty="0"/>
              <a:t>3. Al generar “ACCOUNTABILITY” la ciudadanía puede exigirle al Estado no sólo la rendición de cuentas y la erradicación de la impunidad sino el establecimiento de la verdad y la memoria histórica.</a:t>
            </a:r>
          </a:p>
          <a:p>
            <a:endParaRPr lang="es-PY" dirty="0"/>
          </a:p>
        </p:txBody>
      </p:sp>
    </p:spTree>
    <p:extLst>
      <p:ext uri="{BB962C8B-B14F-4D97-AF65-F5344CB8AC3E}">
        <p14:creationId xmlns:p14="http://schemas.microsoft.com/office/powerpoint/2010/main" val="9498373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404664"/>
            <a:ext cx="7560840" cy="6051072"/>
          </a:xfrm>
        </p:spPr>
        <p:txBody>
          <a:bodyPr>
            <a:normAutofit lnSpcReduction="10000"/>
          </a:bodyPr>
          <a:lstStyle/>
          <a:p>
            <a:pPr marL="0" indent="0">
              <a:buNone/>
            </a:pPr>
            <a:r>
              <a:rPr lang="es-PY" dirty="0"/>
              <a:t>4. Al no ser discrecionales, no son metas sociales, ni aspiraciones políticas sino obligaciones legales.</a:t>
            </a:r>
          </a:p>
          <a:p>
            <a:pPr marL="0" indent="0">
              <a:buNone/>
            </a:pPr>
            <a:r>
              <a:rPr lang="es-PY" dirty="0"/>
              <a:t>5. Al tener mecanismos legales y políticos para establecer el rendimiento de cuentas y las responsabilidades por no obrar de acuerdo con las obligaciones que ellos establecen, dan más poder a la ciudadanía.</a:t>
            </a:r>
          </a:p>
          <a:p>
            <a:pPr marL="0" indent="0">
              <a:buNone/>
            </a:pPr>
            <a:r>
              <a:rPr lang="es-PY" dirty="0"/>
              <a:t>6. Protegen a la ciudadanía al reconocer que su realización es un interés legítimo de la comunidad, por encima de todo reclamo de soberanía.</a:t>
            </a:r>
          </a:p>
          <a:p>
            <a:pPr marL="0" indent="0">
              <a:buNone/>
            </a:pPr>
            <a:r>
              <a:rPr lang="es-PY" dirty="0"/>
              <a:t>7. Al establecer además, pautas de conducta y de relaciones interpersonales, no solamente son una guía para la ciudadanía sino que establecen deberes para cada ser humano.</a:t>
            </a:r>
          </a:p>
          <a:p>
            <a:endParaRPr lang="es-PY" dirty="0"/>
          </a:p>
        </p:txBody>
      </p:sp>
    </p:spTree>
    <p:extLst>
      <p:ext uri="{BB962C8B-B14F-4D97-AF65-F5344CB8AC3E}">
        <p14:creationId xmlns:p14="http://schemas.microsoft.com/office/powerpoint/2010/main" val="25745063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PY" dirty="0"/>
              <a:t>LOS DD.HH. SON NECESARIOS PARA LOGRAR LA DEMOCRACIA, LA PAZ Y UNA SOCIEDAD JUSTA EN LA CUAL TODAS Y TODOS PODAMOS DISFRUTAR DE UNA VIDA DIGNA Y SOBRETODO, SER FELICES.</a:t>
            </a:r>
          </a:p>
          <a:p>
            <a:endParaRPr lang="es-PY" dirty="0"/>
          </a:p>
        </p:txBody>
      </p:sp>
    </p:spTree>
    <p:extLst>
      <p:ext uri="{BB962C8B-B14F-4D97-AF65-F5344CB8AC3E}">
        <p14:creationId xmlns:p14="http://schemas.microsoft.com/office/powerpoint/2010/main" val="4948334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2132856"/>
            <a:ext cx="7715200" cy="1236752"/>
          </a:xfrm>
        </p:spPr>
        <p:txBody>
          <a:bodyPr>
            <a:noAutofit/>
          </a:bodyPr>
          <a:lstStyle/>
          <a:p>
            <a:r>
              <a:rPr lang="es-PY" sz="3600" dirty="0" smtClean="0">
                <a:solidFill>
                  <a:schemeClr val="tx2">
                    <a:lumMod val="60000"/>
                    <a:lumOff val="40000"/>
                  </a:schemeClr>
                </a:solidFill>
              </a:rPr>
              <a:t>El acceso a la justicia un reto para la sociedad</a:t>
            </a:r>
            <a:endParaRPr lang="es-PY" sz="3600" dirty="0">
              <a:solidFill>
                <a:schemeClr val="tx2">
                  <a:lumMod val="60000"/>
                  <a:lumOff val="40000"/>
                </a:schemeClr>
              </a:solidFill>
            </a:endParaRPr>
          </a:p>
        </p:txBody>
      </p:sp>
      <p:sp>
        <p:nvSpPr>
          <p:cNvPr id="3" name="2 Marcador de contenido"/>
          <p:cNvSpPr>
            <a:spLocks noGrp="1"/>
          </p:cNvSpPr>
          <p:nvPr>
            <p:ph idx="1"/>
          </p:nvPr>
        </p:nvSpPr>
        <p:spPr>
          <a:xfrm>
            <a:off x="611560" y="3933056"/>
            <a:ext cx="6995120" cy="1459544"/>
          </a:xfrm>
        </p:spPr>
        <p:txBody>
          <a:bodyPr/>
          <a:lstStyle/>
          <a:p>
            <a:r>
              <a:rPr lang="es-PY" b="1" dirty="0" smtClean="0"/>
              <a:t>Doctora Roxana Arroyo</a:t>
            </a:r>
            <a:endParaRPr lang="es-PY" b="1" dirty="0"/>
          </a:p>
          <a:p>
            <a:pPr marL="0" indent="0">
              <a:buNone/>
            </a:pPr>
            <a:r>
              <a:rPr lang="es-PY" dirty="0" smtClean="0"/>
              <a:t>Presidenta de la Fundación Justicia y Género</a:t>
            </a:r>
          </a:p>
          <a:p>
            <a:pPr marL="0" indent="0">
              <a:buNone/>
            </a:pPr>
            <a:endParaRPr lang="es-PY" b="1" dirty="0" smtClean="0"/>
          </a:p>
        </p:txBody>
      </p:sp>
      <p:sp>
        <p:nvSpPr>
          <p:cNvPr id="4" name="3 CuadroTexto"/>
          <p:cNvSpPr txBox="1"/>
          <p:nvPr/>
        </p:nvSpPr>
        <p:spPr>
          <a:xfrm>
            <a:off x="6228184" y="256872"/>
            <a:ext cx="1800200" cy="369332"/>
          </a:xfrm>
          <a:prstGeom prst="rect">
            <a:avLst/>
          </a:prstGeom>
          <a:noFill/>
        </p:spPr>
        <p:txBody>
          <a:bodyPr wrap="square" rtlCol="0">
            <a:spAutoFit/>
          </a:bodyPr>
          <a:lstStyle/>
          <a:p>
            <a:r>
              <a:rPr lang="es-PY" dirty="0" smtClean="0"/>
              <a:t>CONFERENCIA</a:t>
            </a:r>
            <a:endParaRPr lang="es-PY" dirty="0"/>
          </a:p>
        </p:txBody>
      </p:sp>
    </p:spTree>
    <p:extLst>
      <p:ext uri="{BB962C8B-B14F-4D97-AF65-F5344CB8AC3E}">
        <p14:creationId xmlns:p14="http://schemas.microsoft.com/office/powerpoint/2010/main" val="23921065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476672"/>
            <a:ext cx="7848872" cy="6264696"/>
          </a:xfrm>
        </p:spPr>
        <p:txBody>
          <a:bodyPr>
            <a:normAutofit fontScale="70000" lnSpcReduction="20000"/>
          </a:bodyPr>
          <a:lstStyle/>
          <a:p>
            <a:r>
              <a:rPr lang="es-PY" dirty="0"/>
              <a:t>Participaron de la pasantía funcionarios/as de las áreas técnico-administrativa y control de gestión tales como presupuesto, administración y finanzas, dirección administrativa, planificación, recursos humanos, de las distintas instituciones tanto del país como de Honduras, El Salvador, Costa Rica</a:t>
            </a:r>
            <a:r>
              <a:rPr lang="es-PY" dirty="0" smtClean="0"/>
              <a:t>.</a:t>
            </a:r>
          </a:p>
          <a:p>
            <a:pPr marL="0" indent="0">
              <a:buNone/>
            </a:pPr>
            <a:endParaRPr lang="es-PY" dirty="0"/>
          </a:p>
          <a:p>
            <a:pPr marL="0" indent="0">
              <a:buNone/>
            </a:pPr>
            <a:r>
              <a:rPr lang="es-PY" dirty="0" smtClean="0"/>
              <a:t>El </a:t>
            </a:r>
            <a:r>
              <a:rPr lang="es-PY" dirty="0"/>
              <a:t>evento tuvo a importantes exponentes nacionales como internacionales:</a:t>
            </a:r>
          </a:p>
          <a:p>
            <a:pPr lvl="0"/>
            <a:r>
              <a:rPr lang="es-PY" b="1" dirty="0"/>
              <a:t>Dra. </a:t>
            </a:r>
            <a:r>
              <a:rPr lang="es-PY" b="1" dirty="0" err="1"/>
              <a:t>Alda</a:t>
            </a:r>
            <a:r>
              <a:rPr lang="es-PY" b="1" dirty="0"/>
              <a:t> Facio </a:t>
            </a:r>
            <a:r>
              <a:rPr lang="es-PY" b="1" dirty="0" err="1"/>
              <a:t>Montejo</a:t>
            </a:r>
            <a:r>
              <a:rPr lang="es-PY" b="1" dirty="0"/>
              <a:t>, Directora del Programa Mujer, Justicia y Género del ILANUD. Costa Rica.</a:t>
            </a:r>
            <a:endParaRPr lang="es-PY" dirty="0"/>
          </a:p>
          <a:p>
            <a:pPr lvl="0"/>
            <a:r>
              <a:rPr lang="es-PY" b="1" dirty="0"/>
              <a:t>Dra. Roxana Arroyo, Presidenta de la Fundación Justicia y Género. Costa Rica.</a:t>
            </a:r>
            <a:endParaRPr lang="es-PY" dirty="0"/>
          </a:p>
          <a:p>
            <a:pPr lvl="0"/>
            <a:r>
              <a:rPr lang="es-PY" b="1" dirty="0"/>
              <a:t>Dr. Rodrigo Jiménez, Co-Director del Programa Mujer, Justicia y Género del ILANUD. Costa Rica. </a:t>
            </a:r>
            <a:endParaRPr lang="es-PY" dirty="0"/>
          </a:p>
          <a:p>
            <a:pPr lvl="0"/>
            <a:r>
              <a:rPr lang="es-PY" b="1" dirty="0"/>
              <a:t>Dra. María Mercedes </a:t>
            </a:r>
            <a:r>
              <a:rPr lang="es-PY" b="1" dirty="0" err="1"/>
              <a:t>Buongermini</a:t>
            </a:r>
            <a:r>
              <a:rPr lang="es-PY" b="1" dirty="0"/>
              <a:t> </a:t>
            </a:r>
            <a:r>
              <a:rPr lang="es-PY" b="1" dirty="0" err="1"/>
              <a:t>Palumbo</a:t>
            </a:r>
            <a:r>
              <a:rPr lang="es-PY" b="1" dirty="0"/>
              <a:t>, Magistrada y Secretaria Ejecutiva de la Secretaría de Género del Poder Judicial de la Corte Suprema de Justicia, Paraguay.</a:t>
            </a:r>
            <a:endParaRPr lang="es-PY" dirty="0"/>
          </a:p>
          <a:p>
            <a:pPr lvl="0"/>
            <a:r>
              <a:rPr lang="es-PY" b="1" dirty="0"/>
              <a:t>Abg. Silvia López </a:t>
            </a:r>
            <a:r>
              <a:rPr lang="es-PY" b="1" dirty="0" err="1"/>
              <a:t>Safi</a:t>
            </a:r>
            <a:r>
              <a:rPr lang="es-PY" b="1" dirty="0"/>
              <a:t>, Presidenta de la Fundación Justicia y Género Paraguay Cono Sur. Paraguay. </a:t>
            </a:r>
            <a:endParaRPr lang="es-PY" dirty="0"/>
          </a:p>
          <a:p>
            <a:pPr lvl="0"/>
            <a:r>
              <a:rPr lang="es-PY" b="1" dirty="0"/>
              <a:t>Dra. Raquel Coello </a:t>
            </a:r>
            <a:r>
              <a:rPr lang="es-PY" b="1" dirty="0" err="1"/>
              <a:t>Cremades</a:t>
            </a:r>
            <a:r>
              <a:rPr lang="es-PY" b="1" dirty="0"/>
              <a:t>, Asesora Internacional de ONU Mujeres en Planificación y Presupuesto con enfoque de género. España.</a:t>
            </a:r>
            <a:endParaRPr lang="es-PY" dirty="0"/>
          </a:p>
          <a:p>
            <a:pPr lvl="0"/>
            <a:r>
              <a:rPr lang="es-PY" b="1" dirty="0"/>
              <a:t>Econ. Verónica Serafini </a:t>
            </a:r>
            <a:r>
              <a:rPr lang="es-PY" b="1" dirty="0" err="1"/>
              <a:t>Geoghegan</a:t>
            </a:r>
            <a:r>
              <a:rPr lang="es-PY" b="1" dirty="0"/>
              <a:t>, Coordinadora General de la Unidad de Economía Social del Ministerio de Hacienda. Paraguay. </a:t>
            </a:r>
            <a:endParaRPr lang="es-PY" dirty="0"/>
          </a:p>
          <a:p>
            <a:endParaRPr lang="es-PY" dirty="0"/>
          </a:p>
        </p:txBody>
      </p:sp>
    </p:spTree>
    <p:extLst>
      <p:ext uri="{BB962C8B-B14F-4D97-AF65-F5344CB8AC3E}">
        <p14:creationId xmlns:p14="http://schemas.microsoft.com/office/powerpoint/2010/main" val="26089134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620688"/>
            <a:ext cx="7372672" cy="5835048"/>
          </a:xfrm>
        </p:spPr>
        <p:txBody>
          <a:bodyPr/>
          <a:lstStyle/>
          <a:p>
            <a:r>
              <a:rPr lang="es-PY" dirty="0" smtClean="0"/>
              <a:t>Cuando se habla de </a:t>
            </a:r>
            <a:r>
              <a:rPr lang="es-PY" dirty="0"/>
              <a:t>acceso a la </a:t>
            </a:r>
            <a:r>
              <a:rPr lang="es-PY" dirty="0" smtClean="0"/>
              <a:t>justicia, la misma debe ser entendida en </a:t>
            </a:r>
            <a:r>
              <a:rPr lang="es-PY" dirty="0"/>
              <a:t>relación con la igualdad, una igualdad que reivindique la deuda eterna con las mujeres. </a:t>
            </a:r>
            <a:endParaRPr lang="es-PY" dirty="0" smtClean="0"/>
          </a:p>
          <a:p>
            <a:pPr marL="0" indent="0">
              <a:buNone/>
            </a:pPr>
            <a:endParaRPr lang="es-PY" dirty="0" smtClean="0"/>
          </a:p>
          <a:p>
            <a:r>
              <a:rPr lang="es-PY" dirty="0"/>
              <a:t>El acceso a la </a:t>
            </a:r>
            <a:r>
              <a:rPr lang="es-PY" dirty="0" smtClean="0"/>
              <a:t>justicia </a:t>
            </a:r>
            <a:r>
              <a:rPr lang="es-PY" dirty="0"/>
              <a:t>y todo lo que ello implica se ha encontrado con dos grandes  fenómenos sociales; la discriminación y la violencia  que son obstáculos históricos, la desigualdad siempre implica </a:t>
            </a:r>
            <a:r>
              <a:rPr lang="es-PY" dirty="0" smtClean="0"/>
              <a:t>violencia; </a:t>
            </a:r>
            <a:r>
              <a:rPr lang="es-PY" dirty="0"/>
              <a:t>física, psicológica, sexual, etc.</a:t>
            </a:r>
          </a:p>
          <a:p>
            <a:endParaRPr lang="es-PY" dirty="0"/>
          </a:p>
          <a:p>
            <a:endParaRPr lang="es-PY" dirty="0"/>
          </a:p>
        </p:txBody>
      </p:sp>
    </p:spTree>
    <p:extLst>
      <p:ext uri="{BB962C8B-B14F-4D97-AF65-F5344CB8AC3E}">
        <p14:creationId xmlns:p14="http://schemas.microsoft.com/office/powerpoint/2010/main" val="5332493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188640"/>
            <a:ext cx="7776864" cy="6480720"/>
          </a:xfrm>
        </p:spPr>
        <p:txBody>
          <a:bodyPr>
            <a:normAutofit fontScale="92500" lnSpcReduction="10000"/>
          </a:bodyPr>
          <a:lstStyle/>
          <a:p>
            <a:r>
              <a:rPr lang="es-PY" dirty="0" smtClean="0"/>
              <a:t>El acceso </a:t>
            </a:r>
            <a:r>
              <a:rPr lang="es-PY" dirty="0"/>
              <a:t>a la justicia no se circunscribe solamente a que las mujeres tengan acceso a una adecuada tutela de sus derechos. </a:t>
            </a:r>
            <a:r>
              <a:rPr lang="es-CR" dirty="0"/>
              <a:t>Sino que es </a:t>
            </a:r>
            <a:r>
              <a:rPr lang="es-CR" dirty="0" smtClean="0"/>
              <a:t>un </a:t>
            </a:r>
            <a:r>
              <a:rPr lang="es-CR" dirty="0"/>
              <a:t>asunto de fortalecimiento y construcción de las democracias en nuestros países</a:t>
            </a:r>
            <a:r>
              <a:rPr lang="es-CR" dirty="0" smtClean="0"/>
              <a:t>.</a:t>
            </a:r>
          </a:p>
          <a:p>
            <a:pPr marL="0" indent="0">
              <a:buNone/>
            </a:pPr>
            <a:endParaRPr lang="es-PY" dirty="0"/>
          </a:p>
          <a:p>
            <a:r>
              <a:rPr lang="es-PY" dirty="0"/>
              <a:t>La justicia de género es un estándar de medición para el quehacer del Estado; para medir si un Estado es más o menos democrático, es decir, </a:t>
            </a:r>
            <a:r>
              <a:rPr lang="es-PY" dirty="0" smtClean="0"/>
              <a:t>si </a:t>
            </a:r>
            <a:r>
              <a:rPr lang="es-PY" dirty="0"/>
              <a:t>logra la igualdad o no. </a:t>
            </a:r>
            <a:endParaRPr lang="es-PY" dirty="0" smtClean="0"/>
          </a:p>
          <a:p>
            <a:pPr marL="0" indent="0">
              <a:buNone/>
            </a:pPr>
            <a:endParaRPr lang="es-PY" dirty="0"/>
          </a:p>
          <a:p>
            <a:r>
              <a:rPr lang="es-PY" dirty="0"/>
              <a:t>La violencia es un estándar para ver si hay discriminación o no en la sociedad, si hay igualdad o no en la sociedad. </a:t>
            </a:r>
            <a:endParaRPr lang="es-PY" dirty="0" smtClean="0"/>
          </a:p>
          <a:p>
            <a:endParaRPr lang="es-PY" dirty="0"/>
          </a:p>
          <a:p>
            <a:r>
              <a:rPr lang="es-PY" dirty="0"/>
              <a:t>La violencia son las relaciones de poder desiguales entre hombres y mujeres a lo largo de la historia. Es una violación a los DD.HH. </a:t>
            </a:r>
          </a:p>
          <a:p>
            <a:endParaRPr lang="es-PY" dirty="0"/>
          </a:p>
          <a:p>
            <a:endParaRPr lang="es-PY" dirty="0" smtClean="0"/>
          </a:p>
          <a:p>
            <a:endParaRPr lang="es-PY" dirty="0"/>
          </a:p>
        </p:txBody>
      </p:sp>
    </p:spTree>
    <p:extLst>
      <p:ext uri="{BB962C8B-B14F-4D97-AF65-F5344CB8AC3E}">
        <p14:creationId xmlns:p14="http://schemas.microsoft.com/office/powerpoint/2010/main" val="29247823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260648"/>
            <a:ext cx="7704856" cy="6192688"/>
          </a:xfrm>
        </p:spPr>
        <p:txBody>
          <a:bodyPr>
            <a:normAutofit lnSpcReduction="10000"/>
          </a:bodyPr>
          <a:lstStyle/>
          <a:p>
            <a:r>
              <a:rPr lang="es-PY" dirty="0"/>
              <a:t>La entrada más fuerte de los cambios al derecho son los DD.HH. que no solo </a:t>
            </a:r>
            <a:r>
              <a:rPr lang="es-PY" dirty="0" smtClean="0"/>
              <a:t>cuestionan </a:t>
            </a:r>
            <a:r>
              <a:rPr lang="es-PY" dirty="0"/>
              <a:t>al </a:t>
            </a:r>
            <a:r>
              <a:rPr lang="es-PY" dirty="0" smtClean="0"/>
              <a:t>derecho </a:t>
            </a:r>
            <a:r>
              <a:rPr lang="es-PY" dirty="0"/>
              <a:t>sino a todas las ciencias y </a:t>
            </a:r>
            <a:r>
              <a:rPr lang="es-PY" dirty="0" smtClean="0"/>
              <a:t>se empieza así a </a:t>
            </a:r>
            <a:r>
              <a:rPr lang="es-PY" dirty="0"/>
              <a:t>tener una concepción diferente de </a:t>
            </a:r>
            <a:r>
              <a:rPr lang="es-PY" dirty="0" smtClean="0"/>
              <a:t>las mismas. </a:t>
            </a:r>
          </a:p>
          <a:p>
            <a:endParaRPr lang="es-PY" dirty="0"/>
          </a:p>
          <a:p>
            <a:r>
              <a:rPr lang="es-PY" dirty="0"/>
              <a:t>El principio de igualdad no puede entenderse sin antes entender la diversidad humana. </a:t>
            </a:r>
            <a:r>
              <a:rPr lang="es-PY" dirty="0" smtClean="0"/>
              <a:t>Se deben tomar </a:t>
            </a:r>
            <a:r>
              <a:rPr lang="es-PY" dirty="0"/>
              <a:t>todas las diversidades para el cumplimiento del acceso a la justicia. </a:t>
            </a:r>
            <a:endParaRPr lang="es-PY" dirty="0" smtClean="0"/>
          </a:p>
          <a:p>
            <a:endParaRPr lang="es-PY" dirty="0"/>
          </a:p>
          <a:p>
            <a:r>
              <a:rPr lang="es-PY" dirty="0"/>
              <a:t>La diversidad </a:t>
            </a:r>
            <a:r>
              <a:rPr lang="es-PY" dirty="0" smtClean="0"/>
              <a:t>es </a:t>
            </a:r>
            <a:r>
              <a:rPr lang="es-PY" dirty="0"/>
              <a:t>la oportunidad individual, social y colectiva de humanizar – </a:t>
            </a:r>
            <a:r>
              <a:rPr lang="es-PY" dirty="0" smtClean="0"/>
              <a:t>es  </a:t>
            </a:r>
            <a:r>
              <a:rPr lang="es-PY" dirty="0"/>
              <a:t>sacarse los prejuicios-. Los prejuicios se refieren a la no discriminación en razón del sexo, edad, etnia, religión, etc.</a:t>
            </a:r>
          </a:p>
          <a:p>
            <a:endParaRPr lang="es-PY" dirty="0"/>
          </a:p>
          <a:p>
            <a:pPr marL="0" indent="0">
              <a:buNone/>
            </a:pPr>
            <a:endParaRPr lang="es-PY" dirty="0"/>
          </a:p>
          <a:p>
            <a:endParaRPr lang="es-PY" dirty="0" smtClean="0"/>
          </a:p>
          <a:p>
            <a:endParaRPr lang="es-PY" dirty="0"/>
          </a:p>
        </p:txBody>
      </p:sp>
    </p:spTree>
    <p:extLst>
      <p:ext uri="{BB962C8B-B14F-4D97-AF65-F5344CB8AC3E}">
        <p14:creationId xmlns:p14="http://schemas.microsoft.com/office/powerpoint/2010/main" val="36321845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260648"/>
            <a:ext cx="7776864" cy="5256584"/>
          </a:xfrm>
        </p:spPr>
        <p:txBody>
          <a:bodyPr>
            <a:normAutofit fontScale="92500"/>
          </a:bodyPr>
          <a:lstStyle/>
          <a:p>
            <a:r>
              <a:rPr lang="es-CR" dirty="0"/>
              <a:t>Los derechos humanos de las mujeres aportan una nueva lectura</a:t>
            </a:r>
            <a:r>
              <a:rPr lang="es-CR" dirty="0" smtClean="0"/>
              <a:t>:</a:t>
            </a:r>
          </a:p>
          <a:p>
            <a:pPr marL="0" indent="0">
              <a:buNone/>
            </a:pPr>
            <a:endParaRPr lang="es-PY" dirty="0"/>
          </a:p>
          <a:p>
            <a:pPr marL="0" indent="0">
              <a:buNone/>
            </a:pPr>
            <a:r>
              <a:rPr lang="es-ES" dirty="0" smtClean="0"/>
              <a:t>-Un </a:t>
            </a:r>
            <a:r>
              <a:rPr lang="es-ES" dirty="0"/>
              <a:t>nuevo paradigma del concepto de democracia y de las relaciones de poder. </a:t>
            </a:r>
            <a:r>
              <a:rPr lang="es-PY" dirty="0"/>
              <a:t>Es una mirada distinta del principio de igualdad. Es una mirada desde la diversidad, el respeto, la no discriminación y la no violencia. </a:t>
            </a:r>
            <a:endParaRPr lang="es-PY" dirty="0" smtClean="0"/>
          </a:p>
          <a:p>
            <a:pPr marL="0" indent="0">
              <a:buNone/>
            </a:pPr>
            <a:r>
              <a:rPr lang="es-PY" dirty="0"/>
              <a:t>-</a:t>
            </a:r>
            <a:r>
              <a:rPr lang="es-PY" dirty="0" smtClean="0"/>
              <a:t>El </a:t>
            </a:r>
            <a:r>
              <a:rPr lang="es-PY" dirty="0"/>
              <a:t>principio de igualdad y los DD.HH </a:t>
            </a:r>
            <a:r>
              <a:rPr lang="es-PY" dirty="0" smtClean="0"/>
              <a:t>explican </a:t>
            </a:r>
            <a:r>
              <a:rPr lang="es-PY" dirty="0"/>
              <a:t>que esto no </a:t>
            </a:r>
            <a:r>
              <a:rPr lang="es-PY" dirty="0" smtClean="0"/>
              <a:t>se entenderá </a:t>
            </a:r>
            <a:r>
              <a:rPr lang="es-PY" dirty="0"/>
              <a:t>si no </a:t>
            </a:r>
            <a:r>
              <a:rPr lang="es-PY" dirty="0" smtClean="0"/>
              <a:t>se entiende </a:t>
            </a:r>
            <a:r>
              <a:rPr lang="es-PY" dirty="0"/>
              <a:t>la diversidad humana. </a:t>
            </a:r>
            <a:r>
              <a:rPr lang="es-PY" dirty="0" smtClean="0"/>
              <a:t>Tomar </a:t>
            </a:r>
            <a:r>
              <a:rPr lang="es-PY" dirty="0"/>
              <a:t>las diversidades para el cumplimiento del acceso a la justicia. </a:t>
            </a:r>
            <a:r>
              <a:rPr lang="es-ES" dirty="0"/>
              <a:t>Es un repensar diferente de las relaciones sociales, personales, interpersonales.</a:t>
            </a:r>
            <a:endParaRPr lang="es-PY" dirty="0"/>
          </a:p>
          <a:p>
            <a:endParaRPr lang="es-PY" dirty="0"/>
          </a:p>
        </p:txBody>
      </p:sp>
    </p:spTree>
    <p:extLst>
      <p:ext uri="{BB962C8B-B14F-4D97-AF65-F5344CB8AC3E}">
        <p14:creationId xmlns:p14="http://schemas.microsoft.com/office/powerpoint/2010/main" val="8232733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PY" dirty="0" smtClean="0"/>
              <a:t>La  mujer sufre una intersección discriminatoria, puede </a:t>
            </a:r>
            <a:r>
              <a:rPr lang="es-PY" dirty="0"/>
              <a:t>ser parte de un conjunto de identidades; menor de edad, indígena, pobre, entonces será discriminada por ser mujer, por ser indígena, por ser </a:t>
            </a:r>
            <a:r>
              <a:rPr lang="es-PY" dirty="0" smtClean="0"/>
              <a:t>pobre.</a:t>
            </a:r>
          </a:p>
          <a:p>
            <a:endParaRPr lang="es-PY" dirty="0"/>
          </a:p>
          <a:p>
            <a:endParaRPr lang="es-PY" dirty="0"/>
          </a:p>
        </p:txBody>
      </p:sp>
    </p:spTree>
    <p:extLst>
      <p:ext uri="{BB962C8B-B14F-4D97-AF65-F5344CB8AC3E}">
        <p14:creationId xmlns:p14="http://schemas.microsoft.com/office/powerpoint/2010/main" val="18489889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116632"/>
            <a:ext cx="7704856" cy="6552728"/>
          </a:xfrm>
        </p:spPr>
        <p:txBody>
          <a:bodyPr>
            <a:normAutofit/>
          </a:bodyPr>
          <a:lstStyle/>
          <a:p>
            <a:endParaRPr lang="es-PY" dirty="0" smtClean="0"/>
          </a:p>
          <a:p>
            <a:r>
              <a:rPr lang="es-PY" dirty="0" smtClean="0"/>
              <a:t>En </a:t>
            </a:r>
            <a:r>
              <a:rPr lang="es-PY" dirty="0"/>
              <a:t>relación a los Derechos de las mujeres y sus conquistas, luchas y vindicaciones:</a:t>
            </a:r>
          </a:p>
          <a:p>
            <a:pPr marL="0" lvl="0" indent="0">
              <a:buNone/>
            </a:pPr>
            <a:r>
              <a:rPr lang="es-PY" dirty="0" smtClean="0"/>
              <a:t>-La </a:t>
            </a:r>
            <a:r>
              <a:rPr lang="es-PY" dirty="0"/>
              <a:t>lucha por la igualdad y la no discriminación ( el logro de la igualdad </a:t>
            </a:r>
            <a:r>
              <a:rPr lang="es-PY" dirty="0" smtClean="0"/>
              <a:t>sustantiva)</a:t>
            </a:r>
            <a:endParaRPr lang="es-PY" dirty="0"/>
          </a:p>
          <a:p>
            <a:pPr marL="0" lvl="0" indent="0">
              <a:buNone/>
            </a:pPr>
            <a:r>
              <a:rPr lang="es-PY" dirty="0" smtClean="0"/>
              <a:t>-La </a:t>
            </a:r>
            <a:r>
              <a:rPr lang="es-PY" dirty="0"/>
              <a:t>erradicación de la violencia (el derecho a vivir una vida libre de violencia)</a:t>
            </a:r>
          </a:p>
          <a:p>
            <a:pPr marL="0" lvl="0" indent="0">
              <a:buNone/>
            </a:pPr>
            <a:r>
              <a:rPr lang="es-PY" dirty="0" smtClean="0"/>
              <a:t>-El </a:t>
            </a:r>
            <a:r>
              <a:rPr lang="es-PY" dirty="0"/>
              <a:t>derecho a decidir sobre </a:t>
            </a:r>
            <a:r>
              <a:rPr lang="es-PY" dirty="0" smtClean="0"/>
              <a:t>sus </a:t>
            </a:r>
            <a:r>
              <a:rPr lang="es-PY" dirty="0"/>
              <a:t>propios </a:t>
            </a:r>
            <a:r>
              <a:rPr lang="es-PY" dirty="0" smtClean="0"/>
              <a:t>cuerpos</a:t>
            </a:r>
            <a:r>
              <a:rPr lang="es-PY" dirty="0"/>
              <a:t> </a:t>
            </a:r>
            <a:r>
              <a:rPr lang="es-PY" dirty="0" smtClean="0"/>
              <a:t>(derechos </a:t>
            </a:r>
            <a:r>
              <a:rPr lang="es-PY" dirty="0"/>
              <a:t>sexuales y reproductivos</a:t>
            </a:r>
            <a:r>
              <a:rPr lang="es-PY" dirty="0" smtClean="0"/>
              <a:t>)</a:t>
            </a:r>
          </a:p>
          <a:p>
            <a:pPr marL="0" lvl="0" indent="0">
              <a:buNone/>
            </a:pPr>
            <a:endParaRPr lang="es-PY" dirty="0"/>
          </a:p>
          <a:p>
            <a:r>
              <a:rPr lang="es-PY" dirty="0"/>
              <a:t>Estos </a:t>
            </a:r>
            <a:r>
              <a:rPr lang="es-PY" dirty="0" smtClean="0"/>
              <a:t>tres </a:t>
            </a:r>
            <a:r>
              <a:rPr lang="es-PY" dirty="0"/>
              <a:t>ámbitos son absolutamente radicales en el sentido de que van a la raíz de la formación de la cultura </a:t>
            </a:r>
            <a:r>
              <a:rPr lang="es-PY" dirty="0" smtClean="0"/>
              <a:t>patriarcal y la </a:t>
            </a:r>
            <a:r>
              <a:rPr lang="es-PY" dirty="0"/>
              <a:t>mujer ha sido el sujeto más invisible en la historia. </a:t>
            </a:r>
          </a:p>
          <a:p>
            <a:endParaRPr lang="es-PY" dirty="0"/>
          </a:p>
        </p:txBody>
      </p:sp>
    </p:spTree>
    <p:extLst>
      <p:ext uri="{BB962C8B-B14F-4D97-AF65-F5344CB8AC3E}">
        <p14:creationId xmlns:p14="http://schemas.microsoft.com/office/powerpoint/2010/main" val="28956327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620688"/>
            <a:ext cx="7239000" cy="4846320"/>
          </a:xfrm>
        </p:spPr>
        <p:txBody>
          <a:bodyPr>
            <a:normAutofit lnSpcReduction="10000"/>
          </a:bodyPr>
          <a:lstStyle/>
          <a:p>
            <a:r>
              <a:rPr lang="es-PY" dirty="0"/>
              <a:t>Entendemos por acceso a la justicia de las mujeres </a:t>
            </a:r>
            <a:r>
              <a:rPr lang="es-CR" dirty="0"/>
              <a:t>“La existencia de facilidades para que todas las mujeres sin discriminación alguna puedan gozar de todos los recursos y servicios que garanticen su seguridad, movilidad, comunicación y comprensión de los servicios judiciales, que garanticen una justicia pronta y cumplida”.</a:t>
            </a:r>
            <a:endParaRPr lang="es-PY" dirty="0"/>
          </a:p>
          <a:p>
            <a:endParaRPr lang="es-PY" dirty="0" smtClean="0"/>
          </a:p>
          <a:p>
            <a:r>
              <a:rPr lang="es-PY" dirty="0" smtClean="0"/>
              <a:t>Los DD.HH. es el legado para las mujeres, pero no se descubre solo por enunciar las normas sino por saber su historia.</a:t>
            </a:r>
          </a:p>
          <a:p>
            <a:pPr marL="0" indent="0">
              <a:buNone/>
            </a:pPr>
            <a:endParaRPr lang="es-PY" dirty="0"/>
          </a:p>
        </p:txBody>
      </p:sp>
    </p:spTree>
    <p:extLst>
      <p:ext uri="{BB962C8B-B14F-4D97-AF65-F5344CB8AC3E}">
        <p14:creationId xmlns:p14="http://schemas.microsoft.com/office/powerpoint/2010/main" val="18530433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PY" dirty="0"/>
              <a:t>El derecho internacional de los DD.HH. establece una serie de obligaciones para los Estados relacionados con la función judicial y el derecho de las mujeres</a:t>
            </a:r>
            <a:r>
              <a:rPr lang="es-PY" dirty="0" smtClean="0"/>
              <a:t>.</a:t>
            </a:r>
          </a:p>
          <a:p>
            <a:endParaRPr lang="es-PY" dirty="0"/>
          </a:p>
          <a:p>
            <a:r>
              <a:rPr lang="es-PY" dirty="0"/>
              <a:t>El acceso a la justicia en el sentido amplio es atender desde todas las dependencias, desde la primera institución que tiene que atender hasta la última. </a:t>
            </a:r>
          </a:p>
          <a:p>
            <a:pPr marL="0" indent="0">
              <a:buNone/>
            </a:pPr>
            <a:endParaRPr lang="es-PY" dirty="0"/>
          </a:p>
          <a:p>
            <a:pPr marL="0" indent="0">
              <a:buNone/>
            </a:pPr>
            <a:endParaRPr lang="es-PY" dirty="0" smtClean="0"/>
          </a:p>
          <a:p>
            <a:pPr marL="0" indent="0">
              <a:buNone/>
            </a:pPr>
            <a:endParaRPr lang="es-PY" dirty="0"/>
          </a:p>
        </p:txBody>
      </p:sp>
      <p:sp>
        <p:nvSpPr>
          <p:cNvPr id="5" name="1 Título"/>
          <p:cNvSpPr>
            <a:spLocks noGrp="1"/>
          </p:cNvSpPr>
          <p:nvPr>
            <p:ph type="title"/>
          </p:nvPr>
        </p:nvSpPr>
        <p:spPr>
          <a:xfrm>
            <a:off x="467544" y="548680"/>
            <a:ext cx="6552728" cy="576064"/>
          </a:xfrm>
        </p:spPr>
        <p:txBody>
          <a:bodyPr>
            <a:normAutofit/>
          </a:bodyPr>
          <a:lstStyle/>
          <a:p>
            <a:r>
              <a:rPr lang="es-PY" sz="2400" dirty="0" smtClean="0">
                <a:solidFill>
                  <a:schemeClr val="tx2"/>
                </a:solidFill>
              </a:rPr>
              <a:t>MARCO JURÍDICO INTERNACIONAL</a:t>
            </a:r>
            <a:endParaRPr lang="es-PY" sz="2400" dirty="0">
              <a:solidFill>
                <a:schemeClr val="tx2"/>
              </a:solidFill>
            </a:endParaRPr>
          </a:p>
        </p:txBody>
      </p:sp>
    </p:spTree>
    <p:extLst>
      <p:ext uri="{BB962C8B-B14F-4D97-AF65-F5344CB8AC3E}">
        <p14:creationId xmlns:p14="http://schemas.microsoft.com/office/powerpoint/2010/main" val="35797880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404664"/>
            <a:ext cx="7444680" cy="6051072"/>
          </a:xfrm>
        </p:spPr>
        <p:txBody>
          <a:bodyPr>
            <a:normAutofit fontScale="92500" lnSpcReduction="20000"/>
          </a:bodyPr>
          <a:lstStyle/>
          <a:p>
            <a:pPr lvl="0"/>
            <a:r>
              <a:rPr lang="es-CR" dirty="0"/>
              <a:t>La Declaración Universal de Derechos Humanos</a:t>
            </a:r>
            <a:r>
              <a:rPr lang="es-ES_tradnl" dirty="0"/>
              <a:t> del 10 de diciembre de 1948 </a:t>
            </a:r>
            <a:endParaRPr lang="es-ES_tradnl" dirty="0" smtClean="0"/>
          </a:p>
          <a:p>
            <a:pPr marL="0" lvl="0" indent="0">
              <a:buNone/>
            </a:pPr>
            <a:endParaRPr lang="es-PY" dirty="0"/>
          </a:p>
          <a:p>
            <a:pPr marL="0" indent="0">
              <a:buNone/>
            </a:pPr>
            <a:r>
              <a:rPr lang="es-PY" dirty="0" smtClean="0"/>
              <a:t>-Artículo </a:t>
            </a:r>
            <a:r>
              <a:rPr lang="es-PY" dirty="0"/>
              <a:t>8: “</a:t>
            </a:r>
            <a:r>
              <a:rPr lang="es-PY" i="1" dirty="0"/>
              <a:t>Toda persona tiene derecho a un recurso efectivo ante los tribunales nacionales competentes, que la ampare contra actos que violen sus derechos fundamentales reconocidos por la constitución o por la ley."</a:t>
            </a:r>
            <a:endParaRPr lang="es-PY" dirty="0"/>
          </a:p>
          <a:p>
            <a:endParaRPr lang="es-PY" dirty="0" smtClean="0"/>
          </a:p>
          <a:p>
            <a:pPr marL="0" indent="0">
              <a:buNone/>
            </a:pPr>
            <a:r>
              <a:rPr lang="es-PY" dirty="0"/>
              <a:t>-</a:t>
            </a:r>
            <a:r>
              <a:rPr lang="es-PY" dirty="0" smtClean="0"/>
              <a:t>Debe </a:t>
            </a:r>
            <a:r>
              <a:rPr lang="es-PY" dirty="0"/>
              <a:t>realizarse la interpretación de este artículo sin discriminación y los Estados tienen que tener un mecanismo para garantizar el efectivo acceso a la justicia y que el mismo debe ser un servicio público especializado que el Estado debe garantizar a todos los habitantes de su territorio “sin distinción alguna de raza, color, sexo, idioma, religión, opinión política o </a:t>
            </a:r>
            <a:r>
              <a:rPr lang="es-ES_tradnl" dirty="0"/>
              <a:t>de cualquier otra índole; origen nacional o social, posición económica, nacimiento o cualquier otra condición. </a:t>
            </a:r>
            <a:endParaRPr lang="es-PY" dirty="0"/>
          </a:p>
          <a:p>
            <a:endParaRPr lang="es-PY" dirty="0"/>
          </a:p>
        </p:txBody>
      </p:sp>
    </p:spTree>
    <p:extLst>
      <p:ext uri="{BB962C8B-B14F-4D97-AF65-F5344CB8AC3E}">
        <p14:creationId xmlns:p14="http://schemas.microsoft.com/office/powerpoint/2010/main" val="818446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332656"/>
            <a:ext cx="7632848" cy="6336704"/>
          </a:xfrm>
        </p:spPr>
        <p:txBody>
          <a:bodyPr>
            <a:normAutofit fontScale="92500" lnSpcReduction="20000"/>
          </a:bodyPr>
          <a:lstStyle/>
          <a:p>
            <a:pPr lvl="0"/>
            <a:r>
              <a:rPr lang="es-CR" dirty="0"/>
              <a:t>El Pacto Internacional de Derechos Civiles y Políticos</a:t>
            </a:r>
            <a:endParaRPr lang="es-PY" dirty="0"/>
          </a:p>
          <a:p>
            <a:pPr marL="0" indent="0">
              <a:buNone/>
            </a:pPr>
            <a:endParaRPr lang="es-CR" dirty="0" smtClean="0"/>
          </a:p>
          <a:p>
            <a:pPr marL="0" indent="0">
              <a:buNone/>
            </a:pPr>
            <a:r>
              <a:rPr lang="es-CR" dirty="0"/>
              <a:t>-</a:t>
            </a:r>
            <a:r>
              <a:rPr lang="es-CR" dirty="0" smtClean="0"/>
              <a:t>En </a:t>
            </a:r>
            <a:r>
              <a:rPr lang="es-CR" dirty="0"/>
              <a:t>su artículo 2, establece que los Estados se comprometen “a respetar y a garantizar a todos los individuos que se encuentren en su territorio y estén sujetos a su jurisdicción los derechos reconocidos en el presente Pacto sin distinción alguna de raza, color, sexo, idioma, religión, opinión política o de otra índole, origen nacional o social, posición económica, nacimiento o cualquier otra condición social”. </a:t>
            </a:r>
            <a:endParaRPr lang="es-PY" dirty="0"/>
          </a:p>
          <a:p>
            <a:pPr marL="0" indent="0">
              <a:buNone/>
            </a:pPr>
            <a:endParaRPr lang="es-CR" dirty="0"/>
          </a:p>
          <a:p>
            <a:pPr marL="0" indent="0">
              <a:buNone/>
            </a:pPr>
            <a:r>
              <a:rPr lang="es-CR" dirty="0" smtClean="0"/>
              <a:t>-Reconoce </a:t>
            </a:r>
            <a:r>
              <a:rPr lang="es-CR" dirty="0"/>
              <a:t>además, el derecho de contar con recursos jurídicos y con una justicia pronta y cumplida en condiciones de igualdad.</a:t>
            </a:r>
            <a:endParaRPr lang="es-PY" dirty="0"/>
          </a:p>
          <a:p>
            <a:pPr marL="0" indent="0">
              <a:buNone/>
            </a:pPr>
            <a:endParaRPr lang="es-PY" dirty="0" smtClean="0"/>
          </a:p>
          <a:p>
            <a:pPr marL="0" indent="0">
              <a:buNone/>
            </a:pPr>
            <a:r>
              <a:rPr lang="es-PY" dirty="0" smtClean="0"/>
              <a:t>El </a:t>
            </a:r>
            <a:r>
              <a:rPr lang="es-PY" dirty="0"/>
              <a:t>principio de no discriminación en razón del sexo es transversal </a:t>
            </a:r>
            <a:r>
              <a:rPr lang="es-PY" dirty="0" smtClean="0"/>
              <a:t>en </a:t>
            </a:r>
            <a:r>
              <a:rPr lang="es-PY" dirty="0"/>
              <a:t>todos los Pactos Internacionales.</a:t>
            </a:r>
          </a:p>
          <a:p>
            <a:endParaRPr lang="es-PY" dirty="0"/>
          </a:p>
        </p:txBody>
      </p:sp>
    </p:spTree>
    <p:extLst>
      <p:ext uri="{BB962C8B-B14F-4D97-AF65-F5344CB8AC3E}">
        <p14:creationId xmlns:p14="http://schemas.microsoft.com/office/powerpoint/2010/main" val="16031912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1412776"/>
            <a:ext cx="7239000" cy="4846320"/>
          </a:xfrm>
        </p:spPr>
        <p:txBody>
          <a:bodyPr/>
          <a:lstStyle/>
          <a:p>
            <a:r>
              <a:rPr lang="es-PY" dirty="0">
                <a:solidFill>
                  <a:srgbClr val="FF0000"/>
                </a:solidFill>
              </a:rPr>
              <a:t>La Pasantía fue declarada de interés institucional por la Corte Suprema de Justicia</a:t>
            </a:r>
            <a:r>
              <a:rPr lang="es-PY" dirty="0" smtClean="0">
                <a:solidFill>
                  <a:srgbClr val="FF0000"/>
                </a:solidFill>
              </a:rPr>
              <a:t>, el Ministerio de la Mujer, </a:t>
            </a:r>
            <a:r>
              <a:rPr lang="es-PY" dirty="0">
                <a:solidFill>
                  <a:srgbClr val="FF0000"/>
                </a:solidFill>
              </a:rPr>
              <a:t>la Secretaría Nacional de la Niñez y Adolescencia, la Secretaría Nacional de Turismo y la Municipalidad de </a:t>
            </a:r>
            <a:r>
              <a:rPr lang="es-PY" dirty="0" smtClean="0">
                <a:solidFill>
                  <a:srgbClr val="FF0000"/>
                </a:solidFill>
              </a:rPr>
              <a:t>San Bernardino. </a:t>
            </a:r>
            <a:endParaRPr lang="es-PY" dirty="0">
              <a:solidFill>
                <a:srgbClr val="FF0000"/>
              </a:solidFill>
            </a:endParaRPr>
          </a:p>
          <a:p>
            <a:endParaRPr lang="es-PY" dirty="0"/>
          </a:p>
        </p:txBody>
      </p:sp>
    </p:spTree>
    <p:extLst>
      <p:ext uri="{BB962C8B-B14F-4D97-AF65-F5344CB8AC3E}">
        <p14:creationId xmlns:p14="http://schemas.microsoft.com/office/powerpoint/2010/main" val="17766212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404664"/>
            <a:ext cx="7704856" cy="6192688"/>
          </a:xfrm>
        </p:spPr>
        <p:txBody>
          <a:bodyPr/>
          <a:lstStyle/>
          <a:p>
            <a:pPr lvl="0"/>
            <a:r>
              <a:rPr lang="es-CR" dirty="0"/>
              <a:t>La Convención sobre la Eliminación de todas las Formas de Discriminación contra la Mujer  </a:t>
            </a:r>
            <a:r>
              <a:rPr lang="es-CR" dirty="0" smtClean="0"/>
              <a:t>(CEDAW)</a:t>
            </a:r>
          </a:p>
          <a:p>
            <a:pPr marL="0" lvl="0" indent="0">
              <a:buNone/>
            </a:pPr>
            <a:endParaRPr lang="es-PY" dirty="0"/>
          </a:p>
          <a:p>
            <a:pPr marL="0" indent="0">
              <a:buNone/>
            </a:pPr>
            <a:r>
              <a:rPr lang="es-CR" dirty="0" smtClean="0"/>
              <a:t>-En </a:t>
            </a:r>
            <a:r>
              <a:rPr lang="es-CR" dirty="0"/>
              <a:t>su artículo </a:t>
            </a:r>
            <a:r>
              <a:rPr lang="es-CR" dirty="0" smtClean="0"/>
              <a:t>2°, </a:t>
            </a:r>
            <a:r>
              <a:rPr lang="es-CR" dirty="0"/>
              <a:t>inciso c) se señala el compromiso de los Estados Partes a establecer la protección jurídica de los derechos de la mujer sobre una base de igualdad con los hombres y a garantizar por conducto de los tribunales nacionales o competentes y de otras instituciones públicas, la protección efectiva de la mujer contra todo acto de discriminación.</a:t>
            </a:r>
            <a:endParaRPr lang="es-PY" dirty="0"/>
          </a:p>
          <a:p>
            <a:endParaRPr lang="es-PY" dirty="0"/>
          </a:p>
        </p:txBody>
      </p:sp>
    </p:spTree>
    <p:extLst>
      <p:ext uri="{BB962C8B-B14F-4D97-AF65-F5344CB8AC3E}">
        <p14:creationId xmlns:p14="http://schemas.microsoft.com/office/powerpoint/2010/main" val="4741185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476672"/>
            <a:ext cx="7632848" cy="6192688"/>
          </a:xfrm>
        </p:spPr>
        <p:txBody>
          <a:bodyPr>
            <a:normAutofit lnSpcReduction="10000"/>
          </a:bodyPr>
          <a:lstStyle/>
          <a:p>
            <a:pPr lvl="0"/>
            <a:r>
              <a:rPr lang="es-CR" dirty="0"/>
              <a:t>La Convención Internacional sobre la Eliminación de todas las Formas de Discriminación </a:t>
            </a:r>
            <a:r>
              <a:rPr lang="es-CR" dirty="0" smtClean="0"/>
              <a:t>Racial. </a:t>
            </a:r>
            <a:endParaRPr lang="es-PY" dirty="0"/>
          </a:p>
          <a:p>
            <a:pPr marL="0" indent="0">
              <a:buNone/>
            </a:pPr>
            <a:endParaRPr lang="es-CR" dirty="0" smtClean="0"/>
          </a:p>
          <a:p>
            <a:pPr marL="0" indent="0">
              <a:buNone/>
            </a:pPr>
            <a:r>
              <a:rPr lang="es-CR" dirty="0"/>
              <a:t>-</a:t>
            </a:r>
            <a:r>
              <a:rPr lang="es-CR" dirty="0" smtClean="0"/>
              <a:t>En </a:t>
            </a:r>
            <a:r>
              <a:rPr lang="es-CR" dirty="0"/>
              <a:t>su artículo 6 establece que los Estados partes asegurarán a todas las personas que se hallen bajo su jurisdicción, protección y recursos efectivos, ante los tribunales nacionales competentes y otras instituciones del Estado, contra todo acto de discriminación racial que, contraviniendo la presente Convención, viole sus derechos humanos y libertades fundamentales, así como el derecho a pedir a esos tribunales satisfacción o reparación justa y adecuada por todo daño de que puedan ser víctimas como consecuencia de tal discriminación. </a:t>
            </a:r>
            <a:endParaRPr lang="es-PY" dirty="0"/>
          </a:p>
          <a:p>
            <a:endParaRPr lang="es-PY" dirty="0"/>
          </a:p>
        </p:txBody>
      </p:sp>
    </p:spTree>
    <p:extLst>
      <p:ext uri="{BB962C8B-B14F-4D97-AF65-F5344CB8AC3E}">
        <p14:creationId xmlns:p14="http://schemas.microsoft.com/office/powerpoint/2010/main" val="13977756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404664"/>
            <a:ext cx="7516688" cy="6051072"/>
          </a:xfrm>
        </p:spPr>
        <p:txBody>
          <a:bodyPr/>
          <a:lstStyle/>
          <a:p>
            <a:pPr lvl="0"/>
            <a:r>
              <a:rPr lang="es-CR" dirty="0"/>
              <a:t>El Estatuto de Roma para el establecimiento de una Corte Penal Internacional, del 17 de julio de </a:t>
            </a:r>
            <a:r>
              <a:rPr lang="es-CR" dirty="0" smtClean="0"/>
              <a:t>1998.</a:t>
            </a:r>
          </a:p>
          <a:p>
            <a:pPr marL="0" lvl="0" indent="0">
              <a:buNone/>
            </a:pPr>
            <a:endParaRPr lang="es-PY" dirty="0"/>
          </a:p>
          <a:p>
            <a:pPr marL="0" indent="0">
              <a:buNone/>
            </a:pPr>
            <a:r>
              <a:rPr lang="es-PY" dirty="0" smtClean="0"/>
              <a:t>-I</a:t>
            </a:r>
            <a:r>
              <a:rPr lang="es-CR" dirty="0" err="1"/>
              <a:t>ncorpora</a:t>
            </a:r>
            <a:r>
              <a:rPr lang="es-CR" dirty="0"/>
              <a:t> la perspectiva de género </a:t>
            </a:r>
            <a:r>
              <a:rPr lang="es-CR" dirty="0" smtClean="0"/>
              <a:t>e integra </a:t>
            </a:r>
            <a:r>
              <a:rPr lang="es-CR" dirty="0"/>
              <a:t>una serie de medidas, tipificación, composición, nombramiento y en su artículo 43, indica que ésta deberá contar “con personal especializado para atender a las víctimas de traumas, incluidos los relacionados con delitos de violencia sexual”.</a:t>
            </a:r>
            <a:endParaRPr lang="es-PY" dirty="0"/>
          </a:p>
          <a:p>
            <a:endParaRPr lang="es-PY" dirty="0"/>
          </a:p>
        </p:txBody>
      </p:sp>
    </p:spTree>
    <p:extLst>
      <p:ext uri="{BB962C8B-B14F-4D97-AF65-F5344CB8AC3E}">
        <p14:creationId xmlns:p14="http://schemas.microsoft.com/office/powerpoint/2010/main" val="15087424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548680"/>
            <a:ext cx="7776864" cy="6048672"/>
          </a:xfrm>
        </p:spPr>
        <p:txBody>
          <a:bodyPr/>
          <a:lstStyle/>
          <a:p>
            <a:pPr lvl="0"/>
            <a:r>
              <a:rPr lang="es-CR" dirty="0"/>
              <a:t>La Declaración Americana de los Derechos y Deberes del Hombre</a:t>
            </a:r>
            <a:r>
              <a:rPr lang="es-CR" dirty="0" smtClean="0"/>
              <a:t>.</a:t>
            </a:r>
          </a:p>
          <a:p>
            <a:pPr marL="0" lvl="0" indent="0">
              <a:buNone/>
            </a:pPr>
            <a:endParaRPr lang="es-PY" dirty="0"/>
          </a:p>
          <a:p>
            <a:pPr marL="0" indent="0">
              <a:buNone/>
            </a:pPr>
            <a:r>
              <a:rPr lang="es-PY" dirty="0" smtClean="0"/>
              <a:t>-A</a:t>
            </a:r>
            <a:r>
              <a:rPr lang="es-CR" dirty="0" err="1"/>
              <a:t>rtículo</a:t>
            </a:r>
            <a:r>
              <a:rPr lang="es-CR" dirty="0"/>
              <a:t> 13: “Toda persona puede acudir a los tribunales para hacer valer sus derechos. Asimismo, debe disponer de un procedimiento sencillo y breve por el cual la justicia lo ampare contra actos de la autoridad que violen, en prejuicio suyo, alguno de los derechos fundamentales consagrados constitucionalmente”. </a:t>
            </a:r>
            <a:endParaRPr lang="es-PY" dirty="0"/>
          </a:p>
          <a:p>
            <a:endParaRPr lang="es-PY" dirty="0"/>
          </a:p>
        </p:txBody>
      </p:sp>
    </p:spTree>
    <p:extLst>
      <p:ext uri="{BB962C8B-B14F-4D97-AF65-F5344CB8AC3E}">
        <p14:creationId xmlns:p14="http://schemas.microsoft.com/office/powerpoint/2010/main" val="15935609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332656"/>
            <a:ext cx="7632848" cy="6264696"/>
          </a:xfrm>
        </p:spPr>
        <p:txBody>
          <a:bodyPr>
            <a:normAutofit lnSpcReduction="10000"/>
          </a:bodyPr>
          <a:lstStyle/>
          <a:p>
            <a:pPr lvl="0"/>
            <a:r>
              <a:rPr lang="es-CR" dirty="0"/>
              <a:t>La Convención Interamericana para </a:t>
            </a:r>
            <a:r>
              <a:rPr lang="es-CR" dirty="0" smtClean="0"/>
              <a:t>Prevenir</a:t>
            </a:r>
            <a:r>
              <a:rPr lang="es-CR" dirty="0"/>
              <a:t>, Sancionar y Erradicar la Violencia contra la Mujer</a:t>
            </a:r>
            <a:endParaRPr lang="es-PY" dirty="0"/>
          </a:p>
          <a:p>
            <a:pPr marL="0" indent="0">
              <a:buNone/>
            </a:pPr>
            <a:endParaRPr lang="es-CR" dirty="0"/>
          </a:p>
          <a:p>
            <a:pPr marL="0" indent="0">
              <a:buNone/>
            </a:pPr>
            <a:r>
              <a:rPr lang="es-CR" dirty="0"/>
              <a:t>-</a:t>
            </a:r>
            <a:r>
              <a:rPr lang="es-CR" dirty="0" smtClean="0"/>
              <a:t>f</a:t>
            </a:r>
            <a:r>
              <a:rPr lang="es-CR" dirty="0"/>
              <a:t>) establecer procedimientos legales justos y eficaces para la mujer que haya sido sometida a violencia, que incluyan, entre otros, medidas de protección, un juicio oportuno y el acceso efectivo a tales procedimientos. </a:t>
            </a:r>
            <a:endParaRPr lang="es-CR" dirty="0" smtClean="0"/>
          </a:p>
          <a:p>
            <a:pPr marL="0" indent="0">
              <a:buNone/>
            </a:pPr>
            <a:endParaRPr lang="es-PY" dirty="0"/>
          </a:p>
          <a:p>
            <a:pPr marL="0" indent="0">
              <a:buNone/>
            </a:pPr>
            <a:r>
              <a:rPr lang="es-CR" dirty="0" smtClean="0"/>
              <a:t>-g</a:t>
            </a:r>
            <a:r>
              <a:rPr lang="es-CR" dirty="0"/>
              <a:t>) establecer los mecanismos judiciales y administrativos necesarios para asegurar que la mujer objeto de violencia tenga acceso efectivo a resarcimiento, reparación del daño u otros medios de compensación justos y eficaces.</a:t>
            </a:r>
            <a:endParaRPr lang="es-PY" dirty="0"/>
          </a:p>
          <a:p>
            <a:endParaRPr lang="es-PY" dirty="0"/>
          </a:p>
        </p:txBody>
      </p:sp>
    </p:spTree>
    <p:extLst>
      <p:ext uri="{BB962C8B-B14F-4D97-AF65-F5344CB8AC3E}">
        <p14:creationId xmlns:p14="http://schemas.microsoft.com/office/powerpoint/2010/main" val="38690681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404664"/>
            <a:ext cx="7560840" cy="5976664"/>
          </a:xfrm>
        </p:spPr>
        <p:txBody>
          <a:bodyPr>
            <a:normAutofit/>
          </a:bodyPr>
          <a:lstStyle/>
          <a:p>
            <a:pPr lvl="0"/>
            <a:r>
              <a:rPr lang="es-CR" dirty="0"/>
              <a:t>La Convención Interamericana contra Todas las Formas de Discriminación contra la Personas con Discapacidad </a:t>
            </a:r>
            <a:endParaRPr lang="es-CR" dirty="0" smtClean="0"/>
          </a:p>
          <a:p>
            <a:pPr lvl="0"/>
            <a:endParaRPr lang="es-PY" dirty="0"/>
          </a:p>
          <a:p>
            <a:pPr marL="0" indent="0">
              <a:buNone/>
            </a:pPr>
            <a:r>
              <a:rPr lang="es-PY" dirty="0" smtClean="0"/>
              <a:t>-E</a:t>
            </a:r>
            <a:r>
              <a:rPr lang="es-CR" dirty="0" err="1"/>
              <a:t>stablece</a:t>
            </a:r>
            <a:r>
              <a:rPr lang="es-CR" dirty="0"/>
              <a:t>, en su artículo </a:t>
            </a:r>
            <a:r>
              <a:rPr lang="es-CR" dirty="0" smtClean="0"/>
              <a:t>3°, </a:t>
            </a:r>
            <a:r>
              <a:rPr lang="es-CR" dirty="0"/>
              <a:t>la obligación de los Estados parte </a:t>
            </a:r>
            <a:r>
              <a:rPr lang="es-CR" dirty="0" smtClean="0"/>
              <a:t>a </a:t>
            </a:r>
            <a:r>
              <a:rPr lang="es-CR" dirty="0"/>
              <a:t>promover el acceso a la justicia de esta población</a:t>
            </a:r>
            <a:r>
              <a:rPr lang="es-CR" dirty="0" smtClean="0"/>
              <a:t>.</a:t>
            </a:r>
          </a:p>
          <a:p>
            <a:pPr marL="0" indent="0">
              <a:buNone/>
            </a:pPr>
            <a:endParaRPr lang="es-PY" dirty="0"/>
          </a:p>
          <a:p>
            <a:pPr marL="0" indent="0">
              <a:buNone/>
            </a:pPr>
            <a:r>
              <a:rPr lang="es-PY" dirty="0" smtClean="0"/>
              <a:t>-La </a:t>
            </a:r>
            <a:r>
              <a:rPr lang="es-PY" dirty="0"/>
              <a:t>mayoría de los países de América latina han ratificado dos instrumentos que son importantísimos: CEDAW y Belém Do Pará.</a:t>
            </a:r>
          </a:p>
          <a:p>
            <a:pPr marL="0" indent="0">
              <a:buNone/>
            </a:pPr>
            <a:endParaRPr lang="es-PY" dirty="0"/>
          </a:p>
        </p:txBody>
      </p:sp>
    </p:spTree>
    <p:extLst>
      <p:ext uri="{BB962C8B-B14F-4D97-AF65-F5344CB8AC3E}">
        <p14:creationId xmlns:p14="http://schemas.microsoft.com/office/powerpoint/2010/main" val="74830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2132856"/>
            <a:ext cx="7715200" cy="1236752"/>
          </a:xfrm>
        </p:spPr>
        <p:txBody>
          <a:bodyPr>
            <a:noAutofit/>
          </a:bodyPr>
          <a:lstStyle/>
          <a:p>
            <a:r>
              <a:rPr lang="es-PY" sz="3600" dirty="0" smtClean="0">
                <a:solidFill>
                  <a:schemeClr val="tx2">
                    <a:lumMod val="60000"/>
                    <a:lumOff val="40000"/>
                  </a:schemeClr>
                </a:solidFill>
              </a:rPr>
              <a:t>Construcción de indicadores en la administración de justicia</a:t>
            </a:r>
            <a:endParaRPr lang="es-PY" sz="3600" dirty="0">
              <a:solidFill>
                <a:schemeClr val="tx2">
                  <a:lumMod val="60000"/>
                  <a:lumOff val="40000"/>
                </a:schemeClr>
              </a:solidFill>
            </a:endParaRPr>
          </a:p>
        </p:txBody>
      </p:sp>
      <p:sp>
        <p:nvSpPr>
          <p:cNvPr id="3" name="2 Marcador de contenido"/>
          <p:cNvSpPr>
            <a:spLocks noGrp="1"/>
          </p:cNvSpPr>
          <p:nvPr>
            <p:ph idx="1"/>
          </p:nvPr>
        </p:nvSpPr>
        <p:spPr>
          <a:xfrm>
            <a:off x="611560" y="3933056"/>
            <a:ext cx="6995120" cy="1459544"/>
          </a:xfrm>
        </p:spPr>
        <p:txBody>
          <a:bodyPr/>
          <a:lstStyle/>
          <a:p>
            <a:r>
              <a:rPr lang="es-PY" b="1" dirty="0" smtClean="0"/>
              <a:t>Doctor Rodrigo Jiménez</a:t>
            </a:r>
          </a:p>
          <a:p>
            <a:pPr marL="0" indent="0">
              <a:buNone/>
            </a:pPr>
            <a:r>
              <a:rPr lang="es-PY" dirty="0" smtClean="0"/>
              <a:t>Co-Director del Programa Mujer, Justicia y Género ILANUD</a:t>
            </a:r>
            <a:endParaRPr lang="es-PY" dirty="0"/>
          </a:p>
        </p:txBody>
      </p:sp>
      <p:sp>
        <p:nvSpPr>
          <p:cNvPr id="4" name="3 CuadroTexto"/>
          <p:cNvSpPr txBox="1"/>
          <p:nvPr/>
        </p:nvSpPr>
        <p:spPr>
          <a:xfrm>
            <a:off x="6228184" y="256872"/>
            <a:ext cx="1800200" cy="369332"/>
          </a:xfrm>
          <a:prstGeom prst="rect">
            <a:avLst/>
          </a:prstGeom>
          <a:noFill/>
        </p:spPr>
        <p:txBody>
          <a:bodyPr wrap="square" rtlCol="0">
            <a:spAutoFit/>
          </a:bodyPr>
          <a:lstStyle/>
          <a:p>
            <a:r>
              <a:rPr lang="es-PY" dirty="0" smtClean="0"/>
              <a:t>TALLER</a:t>
            </a:r>
            <a:endParaRPr lang="es-PY" dirty="0"/>
          </a:p>
        </p:txBody>
      </p:sp>
    </p:spTree>
    <p:extLst>
      <p:ext uri="{BB962C8B-B14F-4D97-AF65-F5344CB8AC3E}">
        <p14:creationId xmlns:p14="http://schemas.microsoft.com/office/powerpoint/2010/main" val="13442531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1844824"/>
            <a:ext cx="7355160" cy="3240360"/>
          </a:xfrm>
        </p:spPr>
        <p:txBody>
          <a:bodyPr/>
          <a:lstStyle/>
          <a:p>
            <a:r>
              <a:rPr lang="es-PY" dirty="0" smtClean="0"/>
              <a:t>¿Qué se va a evaluar? </a:t>
            </a:r>
          </a:p>
          <a:p>
            <a:r>
              <a:rPr lang="es-PY" dirty="0" smtClean="0"/>
              <a:t>¿Para qué se va a evaluar?</a:t>
            </a:r>
          </a:p>
          <a:p>
            <a:r>
              <a:rPr lang="es-PY" dirty="0" smtClean="0"/>
              <a:t>¿Por qué se va a evaluar?</a:t>
            </a:r>
          </a:p>
          <a:p>
            <a:r>
              <a:rPr lang="es-PY" dirty="0" smtClean="0"/>
              <a:t>¿Dónde se va a evaluar?</a:t>
            </a:r>
          </a:p>
          <a:p>
            <a:r>
              <a:rPr lang="es-PY" dirty="0" smtClean="0"/>
              <a:t>¿Cómo se va a evaluar?</a:t>
            </a:r>
          </a:p>
          <a:p>
            <a:r>
              <a:rPr lang="es-PY" dirty="0" smtClean="0"/>
              <a:t>¿Con qué recursos se cuenta para evaluar?</a:t>
            </a:r>
          </a:p>
          <a:p>
            <a:pPr marL="0" indent="0">
              <a:buNone/>
            </a:pPr>
            <a:endParaRPr lang="es-PY" dirty="0"/>
          </a:p>
        </p:txBody>
      </p:sp>
      <p:sp>
        <p:nvSpPr>
          <p:cNvPr id="4" name="1 Título"/>
          <p:cNvSpPr>
            <a:spLocks noGrp="1"/>
          </p:cNvSpPr>
          <p:nvPr>
            <p:ph type="title"/>
          </p:nvPr>
        </p:nvSpPr>
        <p:spPr>
          <a:xfrm>
            <a:off x="251520" y="476672"/>
            <a:ext cx="7992888" cy="648072"/>
          </a:xfrm>
        </p:spPr>
        <p:txBody>
          <a:bodyPr>
            <a:normAutofit fontScale="90000"/>
          </a:bodyPr>
          <a:lstStyle/>
          <a:p>
            <a:pPr algn="ctr"/>
            <a:r>
              <a:rPr lang="es-PY" sz="2400" dirty="0" smtClean="0">
                <a:solidFill>
                  <a:schemeClr val="tx2"/>
                </a:solidFill>
              </a:rPr>
              <a:t>DEFINIR LOS LINEAMIENTOS ESTRATÉGICOS QUE SE DESEAN MEDIR</a:t>
            </a:r>
            <a:endParaRPr lang="es-PY" sz="2400" dirty="0">
              <a:solidFill>
                <a:schemeClr val="tx2"/>
              </a:solidFill>
            </a:endParaRPr>
          </a:p>
        </p:txBody>
      </p:sp>
    </p:spTree>
    <p:extLst>
      <p:ext uri="{BB962C8B-B14F-4D97-AF65-F5344CB8AC3E}">
        <p14:creationId xmlns:p14="http://schemas.microsoft.com/office/powerpoint/2010/main" val="37749339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980728"/>
            <a:ext cx="7560840" cy="5475008"/>
          </a:xfrm>
        </p:spPr>
        <p:txBody>
          <a:bodyPr>
            <a:normAutofit fontScale="92500" lnSpcReduction="20000"/>
          </a:bodyPr>
          <a:lstStyle/>
          <a:p>
            <a:r>
              <a:rPr lang="es-PY" dirty="0" smtClean="0"/>
              <a:t>¿Qué se va a evaluar?</a:t>
            </a:r>
          </a:p>
          <a:p>
            <a:pPr marL="0" indent="0">
              <a:buNone/>
            </a:pPr>
            <a:r>
              <a:rPr lang="es-PY" dirty="0" smtClean="0"/>
              <a:t>Se </a:t>
            </a:r>
            <a:r>
              <a:rPr lang="es-PY" dirty="0"/>
              <a:t>va a evaluar el acceso a la justicia de las </a:t>
            </a:r>
            <a:r>
              <a:rPr lang="es-PY" dirty="0" smtClean="0"/>
              <a:t>mujeres.</a:t>
            </a:r>
          </a:p>
          <a:p>
            <a:pPr marL="0" indent="0">
              <a:buNone/>
            </a:pPr>
            <a:endParaRPr lang="es-PY" dirty="0"/>
          </a:p>
          <a:p>
            <a:r>
              <a:rPr lang="es-PY" dirty="0" smtClean="0"/>
              <a:t>¿Para qué se va a evaluar?</a:t>
            </a:r>
          </a:p>
          <a:p>
            <a:pPr marL="0" indent="0">
              <a:buNone/>
            </a:pPr>
            <a:r>
              <a:rPr lang="es-PY" dirty="0" smtClean="0"/>
              <a:t>Para </a:t>
            </a:r>
            <a:r>
              <a:rPr lang="es-PY" dirty="0"/>
              <a:t>determinar el estado de la situación desde una perspectiva de género y facilitar la planificación y toma de decisiones en esta área. Estableciendo unos mecanismos </a:t>
            </a:r>
            <a:r>
              <a:rPr lang="es-ES" dirty="0"/>
              <a:t>sostenibles y accesibles que </a:t>
            </a:r>
            <a:r>
              <a:rPr lang="es-ES" dirty="0" smtClean="0"/>
              <a:t>permitan </a:t>
            </a:r>
            <a:r>
              <a:rPr lang="es-ES" dirty="0"/>
              <a:t>monitorear </a:t>
            </a:r>
            <a:r>
              <a:rPr lang="es-ES" dirty="0" smtClean="0"/>
              <a:t>en </a:t>
            </a:r>
            <a:r>
              <a:rPr lang="es-ES" dirty="0"/>
              <a:t>forma periódica el estado situacional y guíe la toma de decisiones futuras</a:t>
            </a:r>
            <a:r>
              <a:rPr lang="es-ES" dirty="0" smtClean="0"/>
              <a:t>.</a:t>
            </a:r>
          </a:p>
          <a:p>
            <a:pPr marL="0" indent="0">
              <a:buNone/>
            </a:pPr>
            <a:endParaRPr lang="es-ES" dirty="0"/>
          </a:p>
          <a:p>
            <a:r>
              <a:rPr lang="es-PY" dirty="0"/>
              <a:t>¿Por qué se va a evaluar?</a:t>
            </a:r>
          </a:p>
          <a:p>
            <a:pPr marL="0" indent="0">
              <a:buNone/>
            </a:pPr>
            <a:r>
              <a:rPr lang="es-PY" dirty="0"/>
              <a:t>Se va a evaluar para obtener datos válidos, fiables, pertinentes y oportunos que faciliten la toma de decisiones. </a:t>
            </a:r>
          </a:p>
          <a:p>
            <a:endParaRPr lang="es-PY" dirty="0"/>
          </a:p>
          <a:p>
            <a:pPr marL="0" indent="0">
              <a:buNone/>
            </a:pPr>
            <a:endParaRPr lang="es-PY" dirty="0"/>
          </a:p>
        </p:txBody>
      </p:sp>
      <p:sp>
        <p:nvSpPr>
          <p:cNvPr id="4" name="1 Título"/>
          <p:cNvSpPr>
            <a:spLocks noGrp="1"/>
          </p:cNvSpPr>
          <p:nvPr>
            <p:ph type="title"/>
          </p:nvPr>
        </p:nvSpPr>
        <p:spPr>
          <a:xfrm>
            <a:off x="179512" y="188640"/>
            <a:ext cx="7992888" cy="432048"/>
          </a:xfrm>
        </p:spPr>
        <p:txBody>
          <a:bodyPr>
            <a:normAutofit/>
          </a:bodyPr>
          <a:lstStyle/>
          <a:p>
            <a:pPr algn="ctr"/>
            <a:r>
              <a:rPr lang="es-PY" sz="2400" dirty="0" smtClean="0">
                <a:solidFill>
                  <a:schemeClr val="tx2"/>
                </a:solidFill>
              </a:rPr>
              <a:t>ejercicio</a:t>
            </a:r>
            <a:endParaRPr lang="es-PY" sz="2400" dirty="0">
              <a:solidFill>
                <a:schemeClr val="tx2"/>
              </a:solidFill>
            </a:endParaRPr>
          </a:p>
        </p:txBody>
      </p:sp>
    </p:spTree>
    <p:extLst>
      <p:ext uri="{BB962C8B-B14F-4D97-AF65-F5344CB8AC3E}">
        <p14:creationId xmlns:p14="http://schemas.microsoft.com/office/powerpoint/2010/main" val="209219290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332656"/>
            <a:ext cx="7444680" cy="6123080"/>
          </a:xfrm>
        </p:spPr>
        <p:txBody>
          <a:bodyPr>
            <a:normAutofit fontScale="92500" lnSpcReduction="10000"/>
          </a:bodyPr>
          <a:lstStyle/>
          <a:p>
            <a:pPr marL="0" indent="0">
              <a:buNone/>
            </a:pPr>
            <a:endParaRPr lang="es-PY" dirty="0" smtClean="0"/>
          </a:p>
          <a:p>
            <a:r>
              <a:rPr lang="es-PY" dirty="0" smtClean="0"/>
              <a:t>¿Dónde se va a evaluar?</a:t>
            </a:r>
          </a:p>
          <a:p>
            <a:pPr marL="0" indent="0">
              <a:buNone/>
            </a:pPr>
            <a:r>
              <a:rPr lang="es-PY" dirty="0"/>
              <a:t>Se va a evaluar en los servicios que ofrece la administración de justicia de todo el </a:t>
            </a:r>
            <a:r>
              <a:rPr lang="es-PY" dirty="0" smtClean="0"/>
              <a:t>país.</a:t>
            </a:r>
          </a:p>
          <a:p>
            <a:pPr marL="0" indent="0">
              <a:buNone/>
            </a:pPr>
            <a:endParaRPr lang="es-PY" dirty="0"/>
          </a:p>
          <a:p>
            <a:r>
              <a:rPr lang="es-PY" dirty="0" smtClean="0"/>
              <a:t>¿Cómo se va a evaluar?</a:t>
            </a:r>
          </a:p>
          <a:p>
            <a:pPr marL="0" indent="0">
              <a:buNone/>
            </a:pPr>
            <a:r>
              <a:rPr lang="es-ES" dirty="0"/>
              <a:t>Se utilizarán los siguientes instrumentos  de investigación por ejemplo: a) análisis documental b) entrevistas a personal clave de las instituciones seleccionadas c) talleres para la recopilación de información cualitativa y d) encuesta sobre necesidades e) grupos focales.</a:t>
            </a:r>
            <a:endParaRPr lang="es-PY" dirty="0"/>
          </a:p>
          <a:p>
            <a:pPr marL="0" indent="0">
              <a:buNone/>
            </a:pPr>
            <a:endParaRPr lang="es-PY" dirty="0" smtClean="0"/>
          </a:p>
          <a:p>
            <a:r>
              <a:rPr lang="es-PY" dirty="0" smtClean="0"/>
              <a:t>¿Con qué recursos se cuenta para evaluar?</a:t>
            </a:r>
          </a:p>
          <a:p>
            <a:pPr marL="0" indent="0">
              <a:buNone/>
            </a:pPr>
            <a:r>
              <a:rPr lang="es-PY" dirty="0" smtClean="0"/>
              <a:t>Con los recursos asignados.</a:t>
            </a:r>
          </a:p>
          <a:p>
            <a:pPr marL="0" indent="0">
              <a:buNone/>
            </a:pPr>
            <a:endParaRPr lang="es-PY" dirty="0"/>
          </a:p>
          <a:p>
            <a:pPr marL="0" indent="0">
              <a:buNone/>
            </a:pPr>
            <a:endParaRPr lang="es-PY" dirty="0"/>
          </a:p>
        </p:txBody>
      </p:sp>
    </p:spTree>
    <p:extLst>
      <p:ext uri="{BB962C8B-B14F-4D97-AF65-F5344CB8AC3E}">
        <p14:creationId xmlns:p14="http://schemas.microsoft.com/office/powerpoint/2010/main" val="4209852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2132856"/>
            <a:ext cx="7715200" cy="1236752"/>
          </a:xfrm>
        </p:spPr>
        <p:txBody>
          <a:bodyPr>
            <a:noAutofit/>
          </a:bodyPr>
          <a:lstStyle/>
          <a:p>
            <a:r>
              <a:rPr lang="es-PY" sz="3600" dirty="0" smtClean="0">
                <a:solidFill>
                  <a:schemeClr val="tx2">
                    <a:lumMod val="60000"/>
                    <a:lumOff val="40000"/>
                  </a:schemeClr>
                </a:solidFill>
              </a:rPr>
              <a:t>El derecho internacional de los derechos humanos de las mujeres en la administración de justicia</a:t>
            </a:r>
            <a:endParaRPr lang="es-PY" sz="3600" dirty="0">
              <a:solidFill>
                <a:schemeClr val="tx2">
                  <a:lumMod val="60000"/>
                  <a:lumOff val="40000"/>
                </a:schemeClr>
              </a:solidFill>
            </a:endParaRPr>
          </a:p>
        </p:txBody>
      </p:sp>
      <p:sp>
        <p:nvSpPr>
          <p:cNvPr id="3" name="2 Marcador de contenido"/>
          <p:cNvSpPr>
            <a:spLocks noGrp="1"/>
          </p:cNvSpPr>
          <p:nvPr>
            <p:ph idx="1"/>
          </p:nvPr>
        </p:nvSpPr>
        <p:spPr>
          <a:xfrm>
            <a:off x="611560" y="3933056"/>
            <a:ext cx="6995120" cy="1459544"/>
          </a:xfrm>
        </p:spPr>
        <p:txBody>
          <a:bodyPr/>
          <a:lstStyle/>
          <a:p>
            <a:r>
              <a:rPr lang="es-PY" b="1" dirty="0" smtClean="0"/>
              <a:t>Doctora </a:t>
            </a:r>
            <a:r>
              <a:rPr lang="es-PY" b="1" dirty="0" err="1" smtClean="0"/>
              <a:t>Alda</a:t>
            </a:r>
            <a:r>
              <a:rPr lang="es-PY" b="1" dirty="0" smtClean="0"/>
              <a:t> Facio </a:t>
            </a:r>
            <a:r>
              <a:rPr lang="es-PY" b="1" dirty="0" err="1" smtClean="0"/>
              <a:t>Montejo</a:t>
            </a:r>
            <a:endParaRPr lang="es-PY" b="1" dirty="0" smtClean="0"/>
          </a:p>
          <a:p>
            <a:pPr marL="0" indent="0">
              <a:buNone/>
            </a:pPr>
            <a:r>
              <a:rPr lang="es-PY" dirty="0" smtClean="0"/>
              <a:t>Directora del Programa Mujer, Justicia y Género ILANUD</a:t>
            </a:r>
            <a:endParaRPr lang="es-PY" dirty="0"/>
          </a:p>
        </p:txBody>
      </p:sp>
      <p:sp>
        <p:nvSpPr>
          <p:cNvPr id="4" name="3 CuadroTexto"/>
          <p:cNvSpPr txBox="1"/>
          <p:nvPr/>
        </p:nvSpPr>
        <p:spPr>
          <a:xfrm>
            <a:off x="6228184" y="256872"/>
            <a:ext cx="1800200" cy="369332"/>
          </a:xfrm>
          <a:prstGeom prst="rect">
            <a:avLst/>
          </a:prstGeom>
          <a:noFill/>
        </p:spPr>
        <p:txBody>
          <a:bodyPr wrap="square" rtlCol="0">
            <a:spAutoFit/>
          </a:bodyPr>
          <a:lstStyle/>
          <a:p>
            <a:r>
              <a:rPr lang="es-PY" dirty="0" smtClean="0"/>
              <a:t>CONFERENCIA</a:t>
            </a:r>
            <a:endParaRPr lang="es-PY" dirty="0"/>
          </a:p>
        </p:txBody>
      </p:sp>
    </p:spTree>
    <p:extLst>
      <p:ext uri="{BB962C8B-B14F-4D97-AF65-F5344CB8AC3E}">
        <p14:creationId xmlns:p14="http://schemas.microsoft.com/office/powerpoint/2010/main" val="23700866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7504" y="188640"/>
            <a:ext cx="7992888" cy="6480720"/>
          </a:xfrm>
        </p:spPr>
        <p:txBody>
          <a:bodyPr/>
          <a:lstStyle/>
          <a:p>
            <a:r>
              <a:rPr lang="es-ES" dirty="0"/>
              <a:t>A fin de formular y poner en práctica normas adecuadas para proteger y promover los derechos de las  mujeres se deberá fomentar la recopilación, el análisis y la codificación de estadísticas e información sobre acceso a la justicia  y sobre el disfrute efectivo de los derechos humanos de las diversas poblaciones. </a:t>
            </a:r>
            <a:endParaRPr lang="es-ES" dirty="0" smtClean="0"/>
          </a:p>
          <a:p>
            <a:pPr marL="0" indent="0">
              <a:buNone/>
            </a:pPr>
            <a:endParaRPr lang="es-ES" dirty="0" smtClean="0"/>
          </a:p>
          <a:p>
            <a:r>
              <a:rPr lang="es-ES" dirty="0"/>
              <a:t>El proceso de recopilación y mantenimiento de esta información debería: </a:t>
            </a:r>
            <a:endParaRPr lang="es-PY" dirty="0"/>
          </a:p>
          <a:p>
            <a:pPr marL="0" lvl="0" indent="0">
              <a:buNone/>
            </a:pPr>
            <a:r>
              <a:rPr lang="es-ES" dirty="0" smtClean="0"/>
              <a:t>-Respetar </a:t>
            </a:r>
            <a:r>
              <a:rPr lang="es-ES" dirty="0"/>
              <a:t>el derecho a la privacidad, la dignidad y los derechos de las poblaciones beneficiadas;</a:t>
            </a:r>
            <a:endParaRPr lang="es-PY" dirty="0"/>
          </a:p>
          <a:p>
            <a:pPr marL="0" lvl="0" indent="0">
              <a:buNone/>
            </a:pPr>
            <a:r>
              <a:rPr lang="es-ES" dirty="0" smtClean="0"/>
              <a:t>-La </a:t>
            </a:r>
            <a:r>
              <a:rPr lang="es-ES" dirty="0"/>
              <a:t>información recopilada debería obtenerse voluntariamente de las personas; </a:t>
            </a:r>
            <a:endParaRPr lang="es-PY" dirty="0"/>
          </a:p>
          <a:p>
            <a:endParaRPr lang="es-PY" dirty="0"/>
          </a:p>
        </p:txBody>
      </p:sp>
    </p:spTree>
    <p:extLst>
      <p:ext uri="{BB962C8B-B14F-4D97-AF65-F5344CB8AC3E}">
        <p14:creationId xmlns:p14="http://schemas.microsoft.com/office/powerpoint/2010/main" val="12111795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116632"/>
            <a:ext cx="7776864" cy="6624736"/>
          </a:xfrm>
        </p:spPr>
        <p:txBody>
          <a:bodyPr>
            <a:normAutofit fontScale="85000" lnSpcReduction="20000"/>
          </a:bodyPr>
          <a:lstStyle/>
          <a:p>
            <a:pPr marL="0" lvl="0" indent="0">
              <a:buNone/>
            </a:pPr>
            <a:endParaRPr lang="es-ES" dirty="0" smtClean="0"/>
          </a:p>
          <a:p>
            <a:pPr marL="0" lvl="0" indent="0">
              <a:buNone/>
            </a:pPr>
            <a:r>
              <a:rPr lang="es-ES" dirty="0" smtClean="0"/>
              <a:t>-Mantenerse </a:t>
            </a:r>
            <a:r>
              <a:rPr lang="es-ES" dirty="0"/>
              <a:t>exclusivamente en formato estadístico sin identificar a nadie y custodiarse de forma segura para impedir el acceso no autorizado o el uso indebido de la información</a:t>
            </a:r>
            <a:r>
              <a:rPr lang="es-ES" dirty="0" smtClean="0"/>
              <a:t>;</a:t>
            </a:r>
          </a:p>
          <a:p>
            <a:pPr marL="0" lvl="0" indent="0">
              <a:buNone/>
            </a:pPr>
            <a:endParaRPr lang="es-PY" dirty="0"/>
          </a:p>
          <a:p>
            <a:pPr marL="0" lvl="0" indent="0">
              <a:buNone/>
            </a:pPr>
            <a:r>
              <a:rPr lang="es-ES" dirty="0" smtClean="0"/>
              <a:t>-Asegurar </a:t>
            </a:r>
            <a:r>
              <a:rPr lang="es-ES" dirty="0"/>
              <a:t>que la recopilación de los datos sea preparada y efectuada en colaboración con las mujeres, las organizaciones que las representen y todos los demás interesados que corresponda; </a:t>
            </a:r>
            <a:endParaRPr lang="es-ES" dirty="0" smtClean="0"/>
          </a:p>
          <a:p>
            <a:pPr marL="0" lvl="0" indent="0">
              <a:buNone/>
            </a:pPr>
            <a:endParaRPr lang="es-PY" dirty="0"/>
          </a:p>
          <a:p>
            <a:pPr marL="0" lvl="0" indent="0">
              <a:buNone/>
            </a:pPr>
            <a:r>
              <a:rPr lang="es-ES" dirty="0" smtClean="0"/>
              <a:t>-Desglosar </a:t>
            </a:r>
            <a:r>
              <a:rPr lang="es-ES" dirty="0"/>
              <a:t>los datos según la finalidad de la recopilación e incluir edad, sexo, estatus migratoria, etnia y tipo de discapacidad; </a:t>
            </a:r>
            <a:endParaRPr lang="es-ES" dirty="0" smtClean="0"/>
          </a:p>
          <a:p>
            <a:pPr marL="0" lvl="0" indent="0">
              <a:buNone/>
            </a:pPr>
            <a:endParaRPr lang="es-PY" dirty="0"/>
          </a:p>
          <a:p>
            <a:pPr marL="0" lvl="0" indent="0">
              <a:buNone/>
            </a:pPr>
            <a:r>
              <a:rPr lang="es-ES" dirty="0" smtClean="0"/>
              <a:t>-Incluir </a:t>
            </a:r>
            <a:r>
              <a:rPr lang="es-ES" dirty="0"/>
              <a:t>información detallada sobre el acceso a los servicios judiciales en sentido amplio</a:t>
            </a:r>
            <a:r>
              <a:rPr lang="es-ES" dirty="0" smtClean="0"/>
              <a:t>;</a:t>
            </a:r>
          </a:p>
          <a:p>
            <a:pPr marL="0" lvl="0" indent="0">
              <a:buNone/>
            </a:pPr>
            <a:r>
              <a:rPr lang="es-ES" dirty="0" smtClean="0"/>
              <a:t> </a:t>
            </a:r>
            <a:endParaRPr lang="es-PY" dirty="0"/>
          </a:p>
          <a:p>
            <a:pPr marL="0" lvl="0" indent="0">
              <a:buNone/>
            </a:pPr>
            <a:r>
              <a:rPr lang="es-ES" dirty="0"/>
              <a:t>-</a:t>
            </a:r>
            <a:r>
              <a:rPr lang="es-ES" dirty="0" smtClean="0"/>
              <a:t>Cumplir </a:t>
            </a:r>
            <a:r>
              <a:rPr lang="es-ES" dirty="0"/>
              <a:t>los principios éticos consolidados relativos al respeto del anonimato y la confidencialidad en la recopilación de estadísticas y datos.</a:t>
            </a:r>
            <a:endParaRPr lang="es-PY" dirty="0"/>
          </a:p>
          <a:p>
            <a:endParaRPr lang="es-PY" dirty="0"/>
          </a:p>
        </p:txBody>
      </p:sp>
    </p:spTree>
    <p:extLst>
      <p:ext uri="{BB962C8B-B14F-4D97-AF65-F5344CB8AC3E}">
        <p14:creationId xmlns:p14="http://schemas.microsoft.com/office/powerpoint/2010/main" val="337161864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620688"/>
            <a:ext cx="7813376" cy="6120680"/>
          </a:xfrm>
        </p:spPr>
        <p:txBody>
          <a:bodyPr>
            <a:normAutofit lnSpcReduction="10000"/>
          </a:bodyPr>
          <a:lstStyle/>
          <a:p>
            <a:r>
              <a:rPr lang="es-PY" dirty="0" smtClean="0"/>
              <a:t>Se realiza previamente un diagnóstico </a:t>
            </a:r>
            <a:r>
              <a:rPr lang="es-PY" dirty="0"/>
              <a:t>de la </a:t>
            </a:r>
            <a:r>
              <a:rPr lang="es-PY" dirty="0" smtClean="0"/>
              <a:t>situación para conocer </a:t>
            </a:r>
            <a:r>
              <a:rPr lang="es-PY" dirty="0"/>
              <a:t>cuales son los problemas y en base a los problemas </a:t>
            </a:r>
            <a:r>
              <a:rPr lang="es-PY" dirty="0" smtClean="0"/>
              <a:t>se elaborarán los </a:t>
            </a:r>
            <a:r>
              <a:rPr lang="es-PY" dirty="0"/>
              <a:t>objetivos. </a:t>
            </a:r>
          </a:p>
          <a:p>
            <a:r>
              <a:rPr lang="es-PY" dirty="0" smtClean="0"/>
              <a:t>Ello permite desarrollar </a:t>
            </a:r>
            <a:r>
              <a:rPr lang="es-PY" dirty="0"/>
              <a:t>los indicadores para corroborar esos problemas. Identificar los problemas, cuales son las causas y efectos. </a:t>
            </a:r>
          </a:p>
          <a:p>
            <a:pPr marL="0" indent="0">
              <a:buNone/>
            </a:pPr>
            <a:endParaRPr lang="es-PY" dirty="0" smtClean="0"/>
          </a:p>
          <a:p>
            <a:pPr marL="0" indent="0">
              <a:buNone/>
            </a:pPr>
            <a:endParaRPr lang="es-PY" dirty="0" smtClean="0"/>
          </a:p>
          <a:p>
            <a:pPr lvl="0"/>
            <a:r>
              <a:rPr lang="es-PY" dirty="0"/>
              <a:t>Entornos accesibles</a:t>
            </a:r>
          </a:p>
          <a:p>
            <a:pPr marL="0" indent="0">
              <a:buNone/>
            </a:pPr>
            <a:r>
              <a:rPr lang="es-PY" dirty="0" smtClean="0"/>
              <a:t>-Muebles</a:t>
            </a:r>
            <a:r>
              <a:rPr lang="es-PY" dirty="0"/>
              <a:t>: son accesibles o adecuados.</a:t>
            </a:r>
          </a:p>
          <a:p>
            <a:pPr marL="0" indent="0">
              <a:buNone/>
            </a:pPr>
            <a:r>
              <a:rPr lang="es-PY" dirty="0" smtClean="0"/>
              <a:t>-Inmuebles</a:t>
            </a:r>
            <a:r>
              <a:rPr lang="es-PY" dirty="0"/>
              <a:t>: ubicación; a cuanto está la parada de bus, barreras arquitectónicas, seguridad del inmueble, espacios de atención; existen espacios para los niños y niñas en el Poder Judicial. </a:t>
            </a:r>
          </a:p>
          <a:p>
            <a:pPr marL="0" indent="0">
              <a:buNone/>
            </a:pPr>
            <a:endParaRPr lang="es-PY" dirty="0"/>
          </a:p>
        </p:txBody>
      </p:sp>
      <p:sp>
        <p:nvSpPr>
          <p:cNvPr id="4" name="1 Título"/>
          <p:cNvSpPr>
            <a:spLocks noGrp="1"/>
          </p:cNvSpPr>
          <p:nvPr>
            <p:ph type="title"/>
          </p:nvPr>
        </p:nvSpPr>
        <p:spPr>
          <a:xfrm>
            <a:off x="30940" y="0"/>
            <a:ext cx="7992888" cy="531440"/>
          </a:xfrm>
        </p:spPr>
        <p:txBody>
          <a:bodyPr>
            <a:normAutofit/>
          </a:bodyPr>
          <a:lstStyle/>
          <a:p>
            <a:pPr algn="ctr"/>
            <a:r>
              <a:rPr lang="es-PY" sz="2400" dirty="0" smtClean="0">
                <a:solidFill>
                  <a:schemeClr val="tx2"/>
                </a:solidFill>
              </a:rPr>
              <a:t>Árboles de problemas y objetivos</a:t>
            </a:r>
            <a:endParaRPr lang="es-PY" sz="2400" dirty="0">
              <a:solidFill>
                <a:schemeClr val="tx2"/>
              </a:solidFill>
            </a:endParaRPr>
          </a:p>
        </p:txBody>
      </p:sp>
      <p:sp>
        <p:nvSpPr>
          <p:cNvPr id="5" name="1 Título"/>
          <p:cNvSpPr txBox="1">
            <a:spLocks/>
          </p:cNvSpPr>
          <p:nvPr/>
        </p:nvSpPr>
        <p:spPr>
          <a:xfrm>
            <a:off x="451825" y="3467246"/>
            <a:ext cx="7525344" cy="531440"/>
          </a:xfrm>
          <a:prstGeom prst="rect">
            <a:avLst/>
          </a:prstGeom>
        </p:spPr>
        <p:txBody>
          <a:bodyPr vert="horz" lIns="45720" tIns="0" rIns="45720" bIns="0" anchor="b" anchorCtr="0">
            <a:normAutofit/>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r>
              <a:rPr lang="es-PY" sz="2400" dirty="0" smtClean="0">
                <a:solidFill>
                  <a:schemeClr val="tx2"/>
                </a:solidFill>
              </a:rPr>
              <a:t>ejemplo</a:t>
            </a:r>
            <a:endParaRPr lang="es-PY" sz="2400" dirty="0">
              <a:solidFill>
                <a:schemeClr val="tx2"/>
              </a:solidFill>
            </a:endParaRPr>
          </a:p>
        </p:txBody>
      </p:sp>
    </p:spTree>
    <p:extLst>
      <p:ext uri="{BB962C8B-B14F-4D97-AF65-F5344CB8AC3E}">
        <p14:creationId xmlns:p14="http://schemas.microsoft.com/office/powerpoint/2010/main" val="262935261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764704"/>
            <a:ext cx="7848872" cy="5904656"/>
          </a:xfrm>
        </p:spPr>
        <p:txBody>
          <a:bodyPr>
            <a:normAutofit/>
          </a:bodyPr>
          <a:lstStyle/>
          <a:p>
            <a:r>
              <a:rPr lang="es-PY" dirty="0"/>
              <a:t>Los indicadores son señales, signos, muestras o marcas de algún suceso, acontecimiento o procesos que ponen en evidencia la magnitud o intensidad del problema o el grado de avance de su atención. No se puede mentir</a:t>
            </a:r>
            <a:r>
              <a:rPr lang="es-PY" dirty="0" smtClean="0"/>
              <a:t>, exagerar, ocultar o </a:t>
            </a:r>
            <a:r>
              <a:rPr lang="es-PY" dirty="0"/>
              <a:t>disfrazar. </a:t>
            </a:r>
            <a:endParaRPr lang="es-PY" dirty="0" smtClean="0"/>
          </a:p>
          <a:p>
            <a:endParaRPr lang="es-PY" dirty="0"/>
          </a:p>
          <a:p>
            <a:r>
              <a:rPr lang="es-ES" dirty="0"/>
              <a:t>Los indicadores están dirigidos a:</a:t>
            </a:r>
            <a:endParaRPr lang="es-PY" dirty="0"/>
          </a:p>
          <a:p>
            <a:pPr marL="0" indent="0">
              <a:buNone/>
            </a:pPr>
            <a:r>
              <a:rPr lang="es-ES" dirty="0" smtClean="0"/>
              <a:t>i</a:t>
            </a:r>
            <a:r>
              <a:rPr lang="es-ES" dirty="0"/>
              <a:t>) aportar conocimiento de la </a:t>
            </a:r>
            <a:r>
              <a:rPr lang="es-ES" dirty="0" smtClean="0"/>
              <a:t>situación.</a:t>
            </a:r>
            <a:endParaRPr lang="es-PY" dirty="0"/>
          </a:p>
          <a:p>
            <a:pPr marL="0" indent="0">
              <a:buNone/>
            </a:pPr>
            <a:r>
              <a:rPr lang="es-ES" dirty="0"/>
              <a:t>ii) son instrumentos básicos para la </a:t>
            </a:r>
            <a:r>
              <a:rPr lang="es-ES" dirty="0" smtClean="0"/>
              <a:t>planificación.</a:t>
            </a:r>
            <a:endParaRPr lang="es-PY" dirty="0"/>
          </a:p>
          <a:p>
            <a:pPr marL="0" indent="0">
              <a:buNone/>
            </a:pPr>
            <a:r>
              <a:rPr lang="es-ES" dirty="0"/>
              <a:t>iii) fundamental para el aprovechamiento de los recursos </a:t>
            </a:r>
            <a:r>
              <a:rPr lang="es-ES" dirty="0" smtClean="0"/>
              <a:t>invertidos.</a:t>
            </a:r>
            <a:endParaRPr lang="es-PY" dirty="0"/>
          </a:p>
          <a:p>
            <a:pPr marL="0" indent="0">
              <a:buNone/>
            </a:pPr>
            <a:r>
              <a:rPr lang="es-ES" dirty="0"/>
              <a:t>iv) y para la toma de decisiones.</a:t>
            </a:r>
            <a:endParaRPr lang="es-PY" dirty="0"/>
          </a:p>
          <a:p>
            <a:endParaRPr lang="es-PY" dirty="0"/>
          </a:p>
          <a:p>
            <a:endParaRPr lang="es-PY" dirty="0"/>
          </a:p>
        </p:txBody>
      </p:sp>
      <p:sp>
        <p:nvSpPr>
          <p:cNvPr id="4" name="1 Título"/>
          <p:cNvSpPr>
            <a:spLocks noGrp="1"/>
          </p:cNvSpPr>
          <p:nvPr>
            <p:ph type="title"/>
          </p:nvPr>
        </p:nvSpPr>
        <p:spPr>
          <a:xfrm>
            <a:off x="20793" y="116632"/>
            <a:ext cx="7992888" cy="531440"/>
          </a:xfrm>
        </p:spPr>
        <p:txBody>
          <a:bodyPr>
            <a:normAutofit/>
          </a:bodyPr>
          <a:lstStyle/>
          <a:p>
            <a:pPr algn="ctr"/>
            <a:r>
              <a:rPr lang="es-PY" sz="2400" dirty="0" smtClean="0">
                <a:solidFill>
                  <a:schemeClr val="tx2"/>
                </a:solidFill>
              </a:rPr>
              <a:t>Desarrollo de indicadores</a:t>
            </a:r>
            <a:endParaRPr lang="es-PY" sz="2400" dirty="0">
              <a:solidFill>
                <a:schemeClr val="tx2"/>
              </a:solidFill>
            </a:endParaRPr>
          </a:p>
        </p:txBody>
      </p:sp>
    </p:spTree>
    <p:extLst>
      <p:ext uri="{BB962C8B-B14F-4D97-AF65-F5344CB8AC3E}">
        <p14:creationId xmlns:p14="http://schemas.microsoft.com/office/powerpoint/2010/main" val="198866003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260648"/>
            <a:ext cx="7776864" cy="6408712"/>
          </a:xfrm>
        </p:spPr>
        <p:txBody>
          <a:bodyPr>
            <a:normAutofit fontScale="77500" lnSpcReduction="20000"/>
          </a:bodyPr>
          <a:lstStyle/>
          <a:p>
            <a:pPr lvl="0"/>
            <a:r>
              <a:rPr lang="es-PY" dirty="0"/>
              <a:t>Los indicadores se caracterizan por ser</a:t>
            </a:r>
            <a:r>
              <a:rPr lang="es-PY" dirty="0" smtClean="0"/>
              <a:t>:</a:t>
            </a:r>
          </a:p>
          <a:p>
            <a:pPr marL="0" lvl="0" indent="0">
              <a:buNone/>
            </a:pPr>
            <a:endParaRPr lang="es-PY" dirty="0"/>
          </a:p>
          <a:p>
            <a:pPr marL="0" indent="0">
              <a:buNone/>
            </a:pPr>
            <a:r>
              <a:rPr lang="es-PY" dirty="0"/>
              <a:t>-Válidos: deben ser aquello que dicen medir. </a:t>
            </a:r>
            <a:r>
              <a:rPr lang="es-PY" dirty="0" smtClean="0"/>
              <a:t>Se va a  </a:t>
            </a:r>
            <a:r>
              <a:rPr lang="es-PY" dirty="0"/>
              <a:t>medir lo </a:t>
            </a:r>
            <a:r>
              <a:rPr lang="es-PY" dirty="0" smtClean="0"/>
              <a:t>que interesa</a:t>
            </a:r>
            <a:r>
              <a:rPr lang="es-PY" dirty="0"/>
              <a:t>.</a:t>
            </a:r>
          </a:p>
          <a:p>
            <a:pPr marL="0" indent="0">
              <a:buNone/>
            </a:pPr>
            <a:endParaRPr lang="es-PY" dirty="0" smtClean="0"/>
          </a:p>
          <a:p>
            <a:pPr marL="0" indent="0">
              <a:buNone/>
            </a:pPr>
            <a:r>
              <a:rPr lang="es-PY" dirty="0" smtClean="0"/>
              <a:t>-</a:t>
            </a:r>
            <a:r>
              <a:rPr lang="es-PY" dirty="0"/>
              <a:t>Fiables: los resultados que expresen deben ser los mismos, independientemente de quien los aplique</a:t>
            </a:r>
            <a:r>
              <a:rPr lang="es-PY" dirty="0" smtClean="0"/>
              <a:t>.</a:t>
            </a:r>
          </a:p>
          <a:p>
            <a:pPr marL="0" indent="0">
              <a:buNone/>
            </a:pPr>
            <a:endParaRPr lang="es-PY" dirty="0"/>
          </a:p>
          <a:p>
            <a:pPr marL="0" indent="0">
              <a:buNone/>
            </a:pPr>
            <a:r>
              <a:rPr lang="es-PY" dirty="0"/>
              <a:t>-Pertinentes: deben guardar correspondencia con el objetivo del proyecto. Algunos son más pertinentes que otros</a:t>
            </a:r>
            <a:r>
              <a:rPr lang="es-PY" dirty="0" smtClean="0"/>
              <a:t>.</a:t>
            </a:r>
          </a:p>
          <a:p>
            <a:pPr marL="0" indent="0">
              <a:buNone/>
            </a:pPr>
            <a:endParaRPr lang="es-PY" dirty="0"/>
          </a:p>
          <a:p>
            <a:pPr marL="0" indent="0">
              <a:buNone/>
            </a:pPr>
            <a:r>
              <a:rPr lang="es-PY" dirty="0"/>
              <a:t>-Sensibles: deben reflejar los cambios en la situación observada.</a:t>
            </a:r>
          </a:p>
          <a:p>
            <a:pPr marL="0" indent="0">
              <a:buNone/>
            </a:pPr>
            <a:endParaRPr lang="es-PY" dirty="0" smtClean="0"/>
          </a:p>
          <a:p>
            <a:pPr marL="0" indent="0">
              <a:buNone/>
            </a:pPr>
            <a:r>
              <a:rPr lang="es-PY" dirty="0" smtClean="0"/>
              <a:t>-</a:t>
            </a:r>
            <a:r>
              <a:rPr lang="es-PY" dirty="0"/>
              <a:t>Específicos: deben basarse en los datos disponibles.</a:t>
            </a:r>
          </a:p>
          <a:p>
            <a:pPr marL="0" indent="0">
              <a:buNone/>
            </a:pPr>
            <a:endParaRPr lang="es-PY" dirty="0" smtClean="0"/>
          </a:p>
          <a:p>
            <a:pPr marL="0" indent="0">
              <a:buNone/>
            </a:pPr>
            <a:r>
              <a:rPr lang="es-PY" dirty="0" smtClean="0"/>
              <a:t>-</a:t>
            </a:r>
            <a:r>
              <a:rPr lang="es-PY" dirty="0"/>
              <a:t>Eficientes: los resultados deben justificar el tiempo y dinero que cuesta obtenerlos.</a:t>
            </a:r>
          </a:p>
          <a:p>
            <a:pPr marL="0" indent="0">
              <a:buNone/>
            </a:pPr>
            <a:endParaRPr lang="es-PY" dirty="0" smtClean="0"/>
          </a:p>
          <a:p>
            <a:pPr marL="0" indent="0">
              <a:buNone/>
            </a:pPr>
            <a:r>
              <a:rPr lang="es-PY" dirty="0" smtClean="0"/>
              <a:t>-</a:t>
            </a:r>
            <a:r>
              <a:rPr lang="es-PY" dirty="0"/>
              <a:t>Oportunos: </a:t>
            </a:r>
            <a:r>
              <a:rPr lang="es-ES" dirty="0"/>
              <a:t>debe ser posible obtener datos en un tiempo razonable.</a:t>
            </a:r>
            <a:endParaRPr lang="es-PY" dirty="0"/>
          </a:p>
          <a:p>
            <a:endParaRPr lang="es-PY" dirty="0"/>
          </a:p>
        </p:txBody>
      </p:sp>
    </p:spTree>
    <p:extLst>
      <p:ext uri="{BB962C8B-B14F-4D97-AF65-F5344CB8AC3E}">
        <p14:creationId xmlns:p14="http://schemas.microsoft.com/office/powerpoint/2010/main" val="265021467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1124744"/>
            <a:ext cx="7372672" cy="5330992"/>
          </a:xfrm>
        </p:spPr>
        <p:txBody>
          <a:bodyPr>
            <a:normAutofit fontScale="85000" lnSpcReduction="10000"/>
          </a:bodyPr>
          <a:lstStyle/>
          <a:p>
            <a:r>
              <a:rPr lang="es-ES_tradnl" dirty="0" smtClean="0"/>
              <a:t>Normativos</a:t>
            </a:r>
            <a:r>
              <a:rPr lang="es-ES_tradnl" dirty="0"/>
              <a:t>: que informan sobre los logros que se demuestran con estadísticas comparativas</a:t>
            </a:r>
            <a:r>
              <a:rPr lang="es-ES_tradnl" dirty="0" smtClean="0"/>
              <a:t>.</a:t>
            </a:r>
          </a:p>
          <a:p>
            <a:pPr marL="0" indent="0">
              <a:buNone/>
            </a:pPr>
            <a:endParaRPr lang="es-ES_tradnl" dirty="0" smtClean="0"/>
          </a:p>
          <a:p>
            <a:r>
              <a:rPr lang="es-ES_tradnl" dirty="0" smtClean="0"/>
              <a:t>Descriptivos</a:t>
            </a:r>
            <a:r>
              <a:rPr lang="es-ES_tradnl" dirty="0"/>
              <a:t>: procesos de cambio social estadístico que informan sobre las variaciones de la situación conforme al período de tiempo. </a:t>
            </a:r>
            <a:r>
              <a:rPr lang="es-ES_tradnl" dirty="0" smtClean="0"/>
              <a:t>Permiten </a:t>
            </a:r>
            <a:r>
              <a:rPr lang="es-ES_tradnl" dirty="0"/>
              <a:t>medir los avances o retrocesos </a:t>
            </a:r>
            <a:r>
              <a:rPr lang="es-ES_tradnl" dirty="0" smtClean="0"/>
              <a:t>de </a:t>
            </a:r>
            <a:r>
              <a:rPr lang="es-ES_tradnl" dirty="0"/>
              <a:t>lo que se desea evaluar</a:t>
            </a:r>
            <a:r>
              <a:rPr lang="es-ES_tradnl" dirty="0" smtClean="0"/>
              <a:t>.</a:t>
            </a:r>
          </a:p>
          <a:p>
            <a:pPr marL="0" indent="0">
              <a:buNone/>
            </a:pPr>
            <a:endParaRPr lang="es-PY" dirty="0"/>
          </a:p>
          <a:p>
            <a:r>
              <a:rPr lang="es-ES" dirty="0" smtClean="0"/>
              <a:t>Culturalista</a:t>
            </a:r>
            <a:r>
              <a:rPr lang="es-ES" dirty="0"/>
              <a:t>: Son las percepciones de emociones que se miden con encuestas de opinión. </a:t>
            </a:r>
            <a:endParaRPr lang="es-ES" dirty="0" smtClean="0"/>
          </a:p>
          <a:p>
            <a:endParaRPr lang="es-ES" dirty="0"/>
          </a:p>
          <a:p>
            <a:r>
              <a:rPr lang="es-ES" dirty="0" smtClean="0"/>
              <a:t>Desarrollo </a:t>
            </a:r>
            <a:r>
              <a:rPr lang="es-ES" dirty="0"/>
              <a:t>Humano: reflejan la calidad de vida  midiendo la satisfacción de las personas beneficiadas, la producción y distribución de los servicios y el aprovechamiento de la capacidad humana. </a:t>
            </a:r>
            <a:endParaRPr lang="es-PY" dirty="0"/>
          </a:p>
        </p:txBody>
      </p:sp>
      <p:sp>
        <p:nvSpPr>
          <p:cNvPr id="4" name="1 Título"/>
          <p:cNvSpPr>
            <a:spLocks noGrp="1"/>
          </p:cNvSpPr>
          <p:nvPr>
            <p:ph type="title"/>
          </p:nvPr>
        </p:nvSpPr>
        <p:spPr>
          <a:xfrm>
            <a:off x="20793" y="116632"/>
            <a:ext cx="7992888" cy="531440"/>
          </a:xfrm>
        </p:spPr>
        <p:txBody>
          <a:bodyPr>
            <a:normAutofit/>
          </a:bodyPr>
          <a:lstStyle/>
          <a:p>
            <a:pPr algn="ctr"/>
            <a:r>
              <a:rPr lang="es-PY" sz="2400" dirty="0" smtClean="0">
                <a:solidFill>
                  <a:schemeClr val="tx2"/>
                </a:solidFill>
              </a:rPr>
              <a:t>Modelos o paradigmas de indicadores</a:t>
            </a:r>
            <a:endParaRPr lang="es-PY" sz="2400" dirty="0">
              <a:solidFill>
                <a:schemeClr val="tx2"/>
              </a:solidFill>
            </a:endParaRPr>
          </a:p>
        </p:txBody>
      </p:sp>
    </p:spTree>
    <p:extLst>
      <p:ext uri="{BB962C8B-B14F-4D97-AF65-F5344CB8AC3E}">
        <p14:creationId xmlns:p14="http://schemas.microsoft.com/office/powerpoint/2010/main" val="145513240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188640"/>
            <a:ext cx="7704856" cy="6480720"/>
          </a:xfrm>
        </p:spPr>
        <p:txBody>
          <a:bodyPr>
            <a:normAutofit fontScale="92500" lnSpcReduction="10000"/>
          </a:bodyPr>
          <a:lstStyle/>
          <a:p>
            <a:pPr lvl="0"/>
            <a:endParaRPr lang="es-ES" dirty="0" smtClean="0"/>
          </a:p>
          <a:p>
            <a:pPr lvl="0"/>
            <a:r>
              <a:rPr lang="es-ES" dirty="0" smtClean="0"/>
              <a:t>Conforme </a:t>
            </a:r>
            <a:r>
              <a:rPr lang="es-ES" dirty="0"/>
              <a:t>a los criterios de medición: </a:t>
            </a:r>
            <a:endParaRPr lang="es-PY" dirty="0"/>
          </a:p>
          <a:p>
            <a:pPr marL="0" indent="0">
              <a:buNone/>
            </a:pPr>
            <a:r>
              <a:rPr lang="es-PY" dirty="0"/>
              <a:t>-Objetivos: verificables cuantitativamente.</a:t>
            </a:r>
          </a:p>
          <a:p>
            <a:pPr marL="0" indent="0">
              <a:buNone/>
            </a:pPr>
            <a:r>
              <a:rPr lang="es-PY" dirty="0"/>
              <a:t>-Subjetivos: verificable a través de escalas (valores, actitudes, emociones).</a:t>
            </a:r>
          </a:p>
          <a:p>
            <a:pPr lvl="0"/>
            <a:endParaRPr lang="es-ES" dirty="0" smtClean="0"/>
          </a:p>
          <a:p>
            <a:pPr lvl="0"/>
            <a:r>
              <a:rPr lang="es-ES" dirty="0" smtClean="0"/>
              <a:t>Relacionados </a:t>
            </a:r>
            <a:r>
              <a:rPr lang="es-ES" dirty="0"/>
              <a:t>con las </a:t>
            </a:r>
            <a:r>
              <a:rPr lang="es-ES" dirty="0" smtClean="0"/>
              <a:t>variables:</a:t>
            </a:r>
            <a:endParaRPr lang="es-ES" dirty="0"/>
          </a:p>
          <a:p>
            <a:pPr marL="0" lvl="0" indent="0">
              <a:buNone/>
            </a:pPr>
            <a:r>
              <a:rPr lang="es-ES" dirty="0"/>
              <a:t>-</a:t>
            </a:r>
            <a:r>
              <a:rPr lang="es-ES" dirty="0" smtClean="0"/>
              <a:t>Descriptivos: informan sobre el estado de la variable.</a:t>
            </a:r>
            <a:endParaRPr lang="es-PY" dirty="0" smtClean="0"/>
          </a:p>
          <a:p>
            <a:pPr marL="0" indent="0">
              <a:buNone/>
            </a:pPr>
            <a:r>
              <a:rPr lang="es-ES" dirty="0" smtClean="0"/>
              <a:t>-</a:t>
            </a:r>
            <a:r>
              <a:rPr lang="es-ES" dirty="0"/>
              <a:t>Analíticos: Relaciones entre variables (por ejemplo género, edad, condición </a:t>
            </a:r>
            <a:r>
              <a:rPr lang="es-ES" dirty="0" smtClean="0"/>
              <a:t>física).</a:t>
            </a:r>
          </a:p>
          <a:p>
            <a:pPr marL="0" indent="0">
              <a:buNone/>
            </a:pPr>
            <a:endParaRPr lang="es-ES" dirty="0"/>
          </a:p>
          <a:p>
            <a:pPr lvl="0"/>
            <a:r>
              <a:rPr lang="es-ES" dirty="0"/>
              <a:t>Conforme al estado del  proceso:</a:t>
            </a:r>
            <a:endParaRPr lang="es-PY" dirty="0"/>
          </a:p>
          <a:p>
            <a:pPr marL="0" indent="0">
              <a:buNone/>
            </a:pPr>
            <a:r>
              <a:rPr lang="es-PY" dirty="0"/>
              <a:t>-</a:t>
            </a:r>
            <a:r>
              <a:rPr lang="es-ES" dirty="0"/>
              <a:t>Entrada: recursos  para conseguir los objetivos.</a:t>
            </a:r>
            <a:endParaRPr lang="es-PY" dirty="0"/>
          </a:p>
          <a:p>
            <a:pPr marL="0" indent="0">
              <a:buNone/>
            </a:pPr>
            <a:r>
              <a:rPr lang="es-ES" b="1" dirty="0"/>
              <a:t>-</a:t>
            </a:r>
            <a:r>
              <a:rPr lang="es-ES" dirty="0"/>
              <a:t>Proceso: proceso, estrategias de administración.</a:t>
            </a:r>
            <a:endParaRPr lang="es-PY" dirty="0"/>
          </a:p>
          <a:p>
            <a:pPr marL="0" indent="0">
              <a:buNone/>
            </a:pPr>
            <a:r>
              <a:rPr lang="es-PY" dirty="0"/>
              <a:t>-</a:t>
            </a:r>
            <a:r>
              <a:rPr lang="es-ES" dirty="0"/>
              <a:t>Producto: Efectos o productos  que se derivan de la inversión.</a:t>
            </a:r>
            <a:endParaRPr lang="es-PY" dirty="0"/>
          </a:p>
          <a:p>
            <a:pPr marL="0" indent="0">
              <a:buNone/>
            </a:pPr>
            <a:endParaRPr lang="es-PY" dirty="0"/>
          </a:p>
        </p:txBody>
      </p:sp>
    </p:spTree>
    <p:extLst>
      <p:ext uri="{BB962C8B-B14F-4D97-AF65-F5344CB8AC3E}">
        <p14:creationId xmlns:p14="http://schemas.microsoft.com/office/powerpoint/2010/main" val="252576358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260648"/>
            <a:ext cx="7776864" cy="6480720"/>
          </a:xfrm>
        </p:spPr>
        <p:txBody>
          <a:bodyPr>
            <a:normAutofit fontScale="92500" lnSpcReduction="20000"/>
          </a:bodyPr>
          <a:lstStyle/>
          <a:p>
            <a:r>
              <a:rPr lang="es-ES" dirty="0" smtClean="0"/>
              <a:t>Relacionados </a:t>
            </a:r>
            <a:r>
              <a:rPr lang="es-ES" dirty="0"/>
              <a:t>con los datos obtenidos:</a:t>
            </a:r>
            <a:endParaRPr lang="es-PY" dirty="0"/>
          </a:p>
          <a:p>
            <a:pPr marL="0" indent="0">
              <a:buNone/>
            </a:pPr>
            <a:r>
              <a:rPr lang="es-ES" dirty="0"/>
              <a:t>-Cuantitativos: Numéricos diferenciados por sexo.</a:t>
            </a:r>
            <a:endParaRPr lang="es-PY" dirty="0"/>
          </a:p>
          <a:p>
            <a:pPr marL="0" indent="0">
              <a:buNone/>
            </a:pPr>
            <a:r>
              <a:rPr lang="es-PY" dirty="0"/>
              <a:t>-</a:t>
            </a:r>
            <a:r>
              <a:rPr lang="es-ES" dirty="0"/>
              <a:t>Cualitativos: Comprende y explica el contexto y da el contenido </a:t>
            </a:r>
            <a:r>
              <a:rPr lang="es-ES" dirty="0" smtClean="0"/>
              <a:t>de </a:t>
            </a:r>
            <a:r>
              <a:rPr lang="es-ES" dirty="0"/>
              <a:t>la perspectiva de género. </a:t>
            </a:r>
            <a:endParaRPr lang="es-PY" dirty="0"/>
          </a:p>
          <a:p>
            <a:pPr lvl="0"/>
            <a:endParaRPr lang="es-ES" dirty="0" smtClean="0"/>
          </a:p>
          <a:p>
            <a:pPr lvl="0"/>
            <a:r>
              <a:rPr lang="es-ES" dirty="0" smtClean="0"/>
              <a:t>Relacionados </a:t>
            </a:r>
            <a:r>
              <a:rPr lang="es-ES" dirty="0"/>
              <a:t>con su utilidad:</a:t>
            </a:r>
            <a:endParaRPr lang="es-PY" dirty="0"/>
          </a:p>
          <a:p>
            <a:pPr marL="0" indent="0">
              <a:buNone/>
            </a:pPr>
            <a:r>
              <a:rPr lang="es-ES" dirty="0" smtClean="0"/>
              <a:t>-</a:t>
            </a:r>
            <a:r>
              <a:rPr lang="es-ES" dirty="0"/>
              <a:t>Indicadores de Avance: Dan cuenta de acciones formales como por ejemplo la promulgación de un reglamento.</a:t>
            </a:r>
            <a:endParaRPr lang="es-PY" dirty="0"/>
          </a:p>
          <a:p>
            <a:pPr marL="0" indent="0">
              <a:buNone/>
            </a:pPr>
            <a:r>
              <a:rPr lang="es-PY" dirty="0"/>
              <a:t>-</a:t>
            </a:r>
            <a:r>
              <a:rPr lang="es-ES" dirty="0"/>
              <a:t>Indicadores de Impacto: los que permiten  contrarrestar  la información  que sesga la realidad para valorar las condiciones  reales de equidad. Permiten medir las mejoras o retrocesos de la situación. </a:t>
            </a:r>
            <a:endParaRPr lang="es-PY" dirty="0"/>
          </a:p>
          <a:p>
            <a:pPr marL="0" indent="0">
              <a:buNone/>
            </a:pPr>
            <a:r>
              <a:rPr lang="es-ES" dirty="0"/>
              <a:t>-Indicadores de Información: mide la información que maneja los/as usuarios de los servicios</a:t>
            </a:r>
            <a:r>
              <a:rPr lang="es-ES" dirty="0" smtClean="0"/>
              <a:t>.</a:t>
            </a:r>
          </a:p>
          <a:p>
            <a:pPr marL="0" indent="0">
              <a:buNone/>
            </a:pPr>
            <a:endParaRPr lang="es-ES" dirty="0"/>
          </a:p>
          <a:p>
            <a:pPr marL="0" indent="0">
              <a:buNone/>
            </a:pPr>
            <a:r>
              <a:rPr lang="es-ES" dirty="0" smtClean="0"/>
              <a:t>De los indicadores se van a hacer las categorías. </a:t>
            </a:r>
            <a:endParaRPr lang="es-PY" dirty="0"/>
          </a:p>
          <a:p>
            <a:pPr marL="0" indent="0">
              <a:buNone/>
            </a:pPr>
            <a:endParaRPr lang="es-PY" dirty="0"/>
          </a:p>
        </p:txBody>
      </p:sp>
    </p:spTree>
    <p:extLst>
      <p:ext uri="{BB962C8B-B14F-4D97-AF65-F5344CB8AC3E}">
        <p14:creationId xmlns:p14="http://schemas.microsoft.com/office/powerpoint/2010/main" val="121221187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836712"/>
            <a:ext cx="7704856" cy="5832648"/>
          </a:xfrm>
        </p:spPr>
        <p:txBody>
          <a:bodyPr>
            <a:normAutofit fontScale="92500" lnSpcReduction="10000"/>
          </a:bodyPr>
          <a:lstStyle/>
          <a:p>
            <a:r>
              <a:rPr lang="es-ES" dirty="0"/>
              <a:t>El indicador: la señal, signo, muestra o marca del suceso, acontecimiento o procesos que se desea medir para  evidenciar la magnitud o intensidad de un problema o el grado de un avance de su atención</a:t>
            </a:r>
            <a:r>
              <a:rPr lang="es-ES" dirty="0" smtClean="0"/>
              <a:t>.</a:t>
            </a:r>
          </a:p>
          <a:p>
            <a:endParaRPr lang="es-PY" dirty="0"/>
          </a:p>
          <a:p>
            <a:r>
              <a:rPr lang="es-ES" dirty="0" smtClean="0"/>
              <a:t>Metodología </a:t>
            </a:r>
            <a:r>
              <a:rPr lang="es-ES" dirty="0"/>
              <a:t>de Cálculo: se incluye la información requerida y el nivel de desarrollo del sistema</a:t>
            </a:r>
            <a:r>
              <a:rPr lang="es-ES" dirty="0" smtClean="0"/>
              <a:t>.</a:t>
            </a:r>
          </a:p>
          <a:p>
            <a:endParaRPr lang="es-PY" dirty="0"/>
          </a:p>
          <a:p>
            <a:r>
              <a:rPr lang="es-ES" dirty="0" smtClean="0"/>
              <a:t>Objeto </a:t>
            </a:r>
            <a:r>
              <a:rPr lang="es-ES" dirty="0"/>
              <a:t>o Relevancia: cuál es la importancia del indicador, para que nos va a servir y con ello su pertinencia.</a:t>
            </a:r>
            <a:endParaRPr lang="es-PY" dirty="0"/>
          </a:p>
          <a:p>
            <a:endParaRPr lang="es-ES" dirty="0"/>
          </a:p>
          <a:p>
            <a:r>
              <a:rPr lang="es-ES" dirty="0" smtClean="0"/>
              <a:t>Información existente: con que información se cuenta para obtener el indicador.</a:t>
            </a:r>
            <a:endParaRPr lang="es-PY" dirty="0" smtClean="0"/>
          </a:p>
        </p:txBody>
      </p:sp>
      <p:sp>
        <p:nvSpPr>
          <p:cNvPr id="4" name="1 Título"/>
          <p:cNvSpPr>
            <a:spLocks noGrp="1"/>
          </p:cNvSpPr>
          <p:nvPr>
            <p:ph type="title"/>
          </p:nvPr>
        </p:nvSpPr>
        <p:spPr>
          <a:xfrm>
            <a:off x="20793" y="116632"/>
            <a:ext cx="7992888" cy="531440"/>
          </a:xfrm>
        </p:spPr>
        <p:txBody>
          <a:bodyPr>
            <a:normAutofit/>
          </a:bodyPr>
          <a:lstStyle/>
          <a:p>
            <a:pPr algn="ctr"/>
            <a:r>
              <a:rPr lang="es-PY" sz="2400" dirty="0" smtClean="0">
                <a:solidFill>
                  <a:schemeClr val="tx2"/>
                </a:solidFill>
              </a:rPr>
              <a:t>Categorías de análisis</a:t>
            </a:r>
            <a:endParaRPr lang="es-PY" sz="2400" dirty="0">
              <a:solidFill>
                <a:schemeClr val="tx2"/>
              </a:solidFill>
            </a:endParaRPr>
          </a:p>
        </p:txBody>
      </p:sp>
    </p:spTree>
    <p:extLst>
      <p:ext uri="{BB962C8B-B14F-4D97-AF65-F5344CB8AC3E}">
        <p14:creationId xmlns:p14="http://schemas.microsoft.com/office/powerpoint/2010/main" val="26745683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548680"/>
            <a:ext cx="7444680" cy="5907056"/>
          </a:xfrm>
        </p:spPr>
        <p:txBody>
          <a:bodyPr>
            <a:normAutofit lnSpcReduction="10000"/>
          </a:bodyPr>
          <a:lstStyle/>
          <a:p>
            <a:endParaRPr lang="es-ES" dirty="0"/>
          </a:p>
          <a:p>
            <a:r>
              <a:rPr lang="es-ES" dirty="0"/>
              <a:t>Fuente: documento, informante clave, grupo poblacional donde se puede obtener la información. </a:t>
            </a:r>
            <a:r>
              <a:rPr lang="es-ES" sz="2800" dirty="0">
                <a:latin typeface="Century Gothic" pitchFamily="34" charset="0"/>
                <a:cs typeface="Times New Roman" pitchFamily="18" charset="0"/>
              </a:rPr>
              <a:t> </a:t>
            </a:r>
            <a:endParaRPr lang="es-PY" dirty="0"/>
          </a:p>
          <a:p>
            <a:endParaRPr lang="es-ES" dirty="0"/>
          </a:p>
          <a:p>
            <a:r>
              <a:rPr lang="es-ES" dirty="0"/>
              <a:t>Descriptores: variables  de análisis. Sexo, edad, profesión, etnia, orientación sexual, diversidad sexual, discapacidad, condición económica, condición educacional, ubicación geográfica, tipo de servicio, entre otros.  </a:t>
            </a:r>
          </a:p>
          <a:p>
            <a:endParaRPr lang="es-ES" dirty="0">
              <a:latin typeface="+mj-lt"/>
            </a:endParaRPr>
          </a:p>
          <a:p>
            <a:r>
              <a:rPr lang="es-MX" dirty="0">
                <a:cs typeface="Times New Roman" pitchFamily="18" charset="0"/>
              </a:rPr>
              <a:t>Herramientas de Investigación: grupos focales, entrevistas, encuestas, estadísticas, estudios documentales, visitas de </a:t>
            </a:r>
            <a:r>
              <a:rPr lang="es-MX" dirty="0" smtClean="0">
                <a:cs typeface="Times New Roman" pitchFamily="18" charset="0"/>
              </a:rPr>
              <a:t>observación, </a:t>
            </a:r>
            <a:r>
              <a:rPr lang="es-MX" dirty="0">
                <a:cs typeface="Times New Roman" pitchFamily="18" charset="0"/>
              </a:rPr>
              <a:t>entre </a:t>
            </a:r>
            <a:r>
              <a:rPr lang="es-MX" dirty="0" smtClean="0">
                <a:cs typeface="Times New Roman" pitchFamily="18" charset="0"/>
              </a:rPr>
              <a:t>otros.</a:t>
            </a:r>
            <a:endParaRPr lang="es-ES" b="1" u="sng" dirty="0"/>
          </a:p>
          <a:p>
            <a:endParaRPr lang="es-PY" dirty="0"/>
          </a:p>
          <a:p>
            <a:endParaRPr lang="es-PY" dirty="0"/>
          </a:p>
          <a:p>
            <a:endParaRPr lang="es-PY" dirty="0"/>
          </a:p>
        </p:txBody>
      </p:sp>
    </p:spTree>
    <p:extLst>
      <p:ext uri="{BB962C8B-B14F-4D97-AF65-F5344CB8AC3E}">
        <p14:creationId xmlns:p14="http://schemas.microsoft.com/office/powerpoint/2010/main" val="1707895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3" y="188640"/>
            <a:ext cx="7920880" cy="6480720"/>
          </a:xfrm>
        </p:spPr>
        <p:txBody>
          <a:bodyPr>
            <a:normAutofit lnSpcReduction="10000"/>
          </a:bodyPr>
          <a:lstStyle/>
          <a:p>
            <a:pPr algn="just"/>
            <a:r>
              <a:rPr lang="es-PY" sz="2400" dirty="0"/>
              <a:t>El derecho al acceso a la justicia es un derecho humano que está plasmado en la Declaración Universal de los Derechos Humanos, </a:t>
            </a:r>
            <a:r>
              <a:rPr lang="es-PY" sz="2400" dirty="0" smtClean="0"/>
              <a:t>en el </a:t>
            </a:r>
            <a:r>
              <a:rPr lang="es-PY" sz="2400" dirty="0"/>
              <a:t>Pacto de Derechos Civiles, Económicos y Culturales y en numerosos instrumentos </a:t>
            </a:r>
            <a:r>
              <a:rPr lang="es-PY" sz="2400" dirty="0" smtClean="0"/>
              <a:t>universales, es </a:t>
            </a:r>
            <a:r>
              <a:rPr lang="es-PY" sz="2400" dirty="0"/>
              <a:t>una obligación del Estado </a:t>
            </a:r>
            <a:r>
              <a:rPr lang="es-PY" sz="2400" dirty="0" smtClean="0"/>
              <a:t>que </a:t>
            </a:r>
            <a:r>
              <a:rPr lang="es-PY" sz="2400" dirty="0"/>
              <a:t>las personas tengan acceso igualitario a la </a:t>
            </a:r>
            <a:r>
              <a:rPr lang="es-PY" sz="2400" dirty="0" smtClean="0"/>
              <a:t>justicia.</a:t>
            </a:r>
          </a:p>
          <a:p>
            <a:pPr marL="0" indent="0" algn="just">
              <a:buNone/>
            </a:pPr>
            <a:endParaRPr lang="es-PY" sz="2400" dirty="0" smtClean="0"/>
          </a:p>
          <a:p>
            <a:r>
              <a:rPr lang="es-PY" sz="2400" dirty="0"/>
              <a:t>El acceso a la justicia es un servicio que da el Estado y por ende las personas tienen el derecho y no </a:t>
            </a:r>
            <a:r>
              <a:rPr lang="es-PY" sz="2400" dirty="0" smtClean="0"/>
              <a:t>un </a:t>
            </a:r>
            <a:r>
              <a:rPr lang="es-PY" sz="2400" dirty="0"/>
              <a:t>beneficio, no son beneficiarias son </a:t>
            </a:r>
            <a:r>
              <a:rPr lang="es-PY" sz="2400" dirty="0" smtClean="0"/>
              <a:t>derechohabientes. </a:t>
            </a:r>
            <a:r>
              <a:rPr lang="es-PY" sz="2400" dirty="0"/>
              <a:t>E</a:t>
            </a:r>
            <a:r>
              <a:rPr lang="es-PY" sz="2400" dirty="0" smtClean="0"/>
              <a:t>n </a:t>
            </a:r>
            <a:r>
              <a:rPr lang="es-PY" sz="2400" dirty="0"/>
              <a:t>el artículo 2 el Pacto Internacional de Derechos Civiles, Económicos y Culturales </a:t>
            </a:r>
            <a:r>
              <a:rPr lang="es-PY" sz="2400" dirty="0" smtClean="0"/>
              <a:t>establece </a:t>
            </a:r>
            <a:r>
              <a:rPr lang="es-PY" sz="2400" dirty="0"/>
              <a:t>que los Estados Partes </a:t>
            </a:r>
            <a:r>
              <a:rPr lang="es-PY" sz="2400" dirty="0" smtClean="0"/>
              <a:t>asumen </a:t>
            </a:r>
            <a:r>
              <a:rPr lang="es-PY" sz="2400" dirty="0"/>
              <a:t>la obligación de respetar, PROTEGER y garantizar los derechos humanos </a:t>
            </a:r>
            <a:r>
              <a:rPr lang="es-PY" sz="2400" dirty="0" smtClean="0"/>
              <a:t>reconocidos. El </a:t>
            </a:r>
            <a:r>
              <a:rPr lang="es-PY" sz="2400" dirty="0"/>
              <a:t>Estado tiene que poner todos los recursos para que la mujer pueda acceder a una justicia de género. </a:t>
            </a:r>
          </a:p>
          <a:p>
            <a:endParaRPr lang="es-PY" sz="2200" dirty="0" smtClean="0"/>
          </a:p>
          <a:p>
            <a:endParaRPr lang="es-PY" sz="2400" dirty="0"/>
          </a:p>
          <a:p>
            <a:endParaRPr lang="es-PY" dirty="0"/>
          </a:p>
        </p:txBody>
      </p:sp>
    </p:spTree>
    <p:extLst>
      <p:ext uri="{BB962C8B-B14F-4D97-AF65-F5344CB8AC3E}">
        <p14:creationId xmlns:p14="http://schemas.microsoft.com/office/powerpoint/2010/main" val="214914342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2564904"/>
            <a:ext cx="7715200" cy="1236752"/>
          </a:xfrm>
        </p:spPr>
        <p:txBody>
          <a:bodyPr>
            <a:noAutofit/>
          </a:bodyPr>
          <a:lstStyle/>
          <a:p>
            <a:r>
              <a:rPr lang="es-PY" sz="3600" dirty="0" smtClean="0">
                <a:solidFill>
                  <a:schemeClr val="tx2">
                    <a:lumMod val="60000"/>
                    <a:lumOff val="40000"/>
                  </a:schemeClr>
                </a:solidFill>
              </a:rPr>
              <a:t>RECOMENDACIONES INTERNACIONALES EN LA PREVENCIÓN, SANCIÓN Y ERRADICACIÓN DE LA VIOLENCIA CONTRA LAS MUJERES</a:t>
            </a:r>
            <a:endParaRPr lang="es-PY" sz="3600" dirty="0">
              <a:solidFill>
                <a:schemeClr val="tx2">
                  <a:lumMod val="60000"/>
                  <a:lumOff val="40000"/>
                </a:schemeClr>
              </a:solidFill>
            </a:endParaRPr>
          </a:p>
        </p:txBody>
      </p:sp>
      <p:sp>
        <p:nvSpPr>
          <p:cNvPr id="3" name="2 Marcador de contenido"/>
          <p:cNvSpPr>
            <a:spLocks noGrp="1"/>
          </p:cNvSpPr>
          <p:nvPr>
            <p:ph idx="1"/>
          </p:nvPr>
        </p:nvSpPr>
        <p:spPr>
          <a:xfrm>
            <a:off x="611560" y="4077072"/>
            <a:ext cx="6995120" cy="1459544"/>
          </a:xfrm>
        </p:spPr>
        <p:txBody>
          <a:bodyPr/>
          <a:lstStyle/>
          <a:p>
            <a:r>
              <a:rPr lang="es-PY" b="1" dirty="0" smtClean="0"/>
              <a:t>Doctora Roxana Arroyo</a:t>
            </a:r>
          </a:p>
          <a:p>
            <a:pPr marL="0" indent="0">
              <a:buNone/>
            </a:pPr>
            <a:r>
              <a:rPr lang="es-PY" dirty="0" smtClean="0"/>
              <a:t>Presidenta de la Fundación Justicia y Género</a:t>
            </a:r>
          </a:p>
        </p:txBody>
      </p:sp>
      <p:sp>
        <p:nvSpPr>
          <p:cNvPr id="4" name="3 CuadroTexto"/>
          <p:cNvSpPr txBox="1"/>
          <p:nvPr/>
        </p:nvSpPr>
        <p:spPr>
          <a:xfrm>
            <a:off x="6228184" y="256872"/>
            <a:ext cx="1800200" cy="369332"/>
          </a:xfrm>
          <a:prstGeom prst="rect">
            <a:avLst/>
          </a:prstGeom>
          <a:noFill/>
        </p:spPr>
        <p:txBody>
          <a:bodyPr wrap="square" rtlCol="0">
            <a:spAutoFit/>
          </a:bodyPr>
          <a:lstStyle/>
          <a:p>
            <a:r>
              <a:rPr lang="es-PY" dirty="0" smtClean="0"/>
              <a:t>CONFERENCIA</a:t>
            </a:r>
            <a:endParaRPr lang="es-PY" dirty="0"/>
          </a:p>
        </p:txBody>
      </p:sp>
    </p:spTree>
    <p:extLst>
      <p:ext uri="{BB962C8B-B14F-4D97-AF65-F5344CB8AC3E}">
        <p14:creationId xmlns:p14="http://schemas.microsoft.com/office/powerpoint/2010/main" val="27483358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476672"/>
            <a:ext cx="7416824" cy="5760640"/>
          </a:xfrm>
        </p:spPr>
        <p:txBody>
          <a:bodyPr>
            <a:normAutofit/>
          </a:bodyPr>
          <a:lstStyle/>
          <a:p>
            <a:r>
              <a:rPr lang="es-PY" dirty="0"/>
              <a:t>Se debe</a:t>
            </a:r>
            <a:r>
              <a:rPr lang="es-MX" dirty="0"/>
              <a:t> entender el fenómeno de la violencia y la discriminación como producto de un </a:t>
            </a:r>
            <a:r>
              <a:rPr lang="es-MX" dirty="0" smtClean="0"/>
              <a:t>sistema porque se observa </a:t>
            </a:r>
            <a:r>
              <a:rPr lang="es-MX" dirty="0"/>
              <a:t>un reflejo de esta violencia en todos los ámbitos de la sociedad, en el social, económico, cultural, de las imágenes, no hay un espacio, hasta en la institución familiar, el tejido social lamentablemente está impregnado del fenómeno de la violencia contra la </a:t>
            </a:r>
            <a:r>
              <a:rPr lang="es-MX" dirty="0" smtClean="0"/>
              <a:t>mujer</a:t>
            </a:r>
            <a:r>
              <a:rPr lang="es-MX" dirty="0"/>
              <a:t>.</a:t>
            </a:r>
            <a:endParaRPr lang="es-PY" dirty="0"/>
          </a:p>
          <a:p>
            <a:endParaRPr lang="es-MX" dirty="0" smtClean="0"/>
          </a:p>
          <a:p>
            <a:r>
              <a:rPr lang="es-MX" dirty="0" smtClean="0"/>
              <a:t>No </a:t>
            </a:r>
            <a:r>
              <a:rPr lang="es-MX" dirty="0"/>
              <a:t>solo es violencia sino discriminación, un fenómeno que se interrelaciona, es una lectura de la realidad. </a:t>
            </a:r>
            <a:endParaRPr lang="es-MX" dirty="0" smtClean="0"/>
          </a:p>
          <a:p>
            <a:pPr marL="0" indent="0">
              <a:buNone/>
            </a:pPr>
            <a:endParaRPr lang="es-PY" dirty="0"/>
          </a:p>
        </p:txBody>
      </p:sp>
    </p:spTree>
    <p:extLst>
      <p:ext uri="{BB962C8B-B14F-4D97-AF65-F5344CB8AC3E}">
        <p14:creationId xmlns:p14="http://schemas.microsoft.com/office/powerpoint/2010/main" val="401431117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836712"/>
            <a:ext cx="7992888" cy="5619024"/>
          </a:xfrm>
        </p:spPr>
        <p:txBody>
          <a:bodyPr>
            <a:normAutofit fontScale="70000" lnSpcReduction="20000"/>
          </a:bodyPr>
          <a:lstStyle/>
          <a:p>
            <a:r>
              <a:rPr lang="es-ES_tradnl" sz="2800" dirty="0"/>
              <a:t>Convención sobre Eliminación de todas las formas de Discriminación contra las Mujeres (1979</a:t>
            </a:r>
            <a:r>
              <a:rPr lang="es-ES_tradnl" sz="2800" dirty="0" smtClean="0"/>
              <a:t>).</a:t>
            </a:r>
          </a:p>
          <a:p>
            <a:pPr marL="0" indent="0">
              <a:buNone/>
            </a:pPr>
            <a:endParaRPr lang="es-ES_tradnl" sz="2800" dirty="0"/>
          </a:p>
          <a:p>
            <a:r>
              <a:rPr lang="es-ES_tradnl" sz="2800" dirty="0"/>
              <a:t>Plataforma de Acción de la Conferencia Mundial de Viena (1993</a:t>
            </a:r>
            <a:r>
              <a:rPr lang="es-ES_tradnl" sz="2800" dirty="0" smtClean="0"/>
              <a:t>). </a:t>
            </a:r>
            <a:r>
              <a:rPr lang="es-ES_tradnl" sz="2800" dirty="0"/>
              <a:t>E</a:t>
            </a:r>
            <a:r>
              <a:rPr lang="es-ES_tradnl" sz="2800" dirty="0" smtClean="0"/>
              <a:t>s </a:t>
            </a:r>
            <a:r>
              <a:rPr lang="es-ES_tradnl" sz="2800" dirty="0"/>
              <a:t>el momento más clave, se establece que la violencia contra la mujer es una violación de los DD.HH.</a:t>
            </a:r>
            <a:endParaRPr lang="es-PY" sz="2800" dirty="0"/>
          </a:p>
          <a:p>
            <a:pPr marL="0" indent="0">
              <a:buNone/>
            </a:pPr>
            <a:endParaRPr lang="es-ES_tradnl" sz="2800" dirty="0"/>
          </a:p>
          <a:p>
            <a:r>
              <a:rPr lang="es-ES_tradnl" sz="2800" dirty="0"/>
              <a:t>Convención Interamericana para Prevenir, Sancionar y Erradicar la Violencia contra las Mujeres (1994)</a:t>
            </a:r>
          </a:p>
          <a:p>
            <a:endParaRPr lang="es-ES_tradnl" sz="2800" dirty="0" smtClean="0"/>
          </a:p>
          <a:p>
            <a:r>
              <a:rPr lang="es-ES_tradnl" sz="2800" dirty="0" smtClean="0"/>
              <a:t>Plataforma </a:t>
            </a:r>
            <a:r>
              <a:rPr lang="es-ES_tradnl" sz="2800" dirty="0"/>
              <a:t>de Acción de la Conferencia Mundial de la Mujer en Beijing (1995)</a:t>
            </a:r>
          </a:p>
          <a:p>
            <a:endParaRPr lang="es-ES_tradnl" sz="2800" dirty="0" smtClean="0"/>
          </a:p>
          <a:p>
            <a:r>
              <a:rPr lang="es-ES_tradnl" sz="2800" dirty="0" smtClean="0"/>
              <a:t>Plataforma </a:t>
            </a:r>
            <a:r>
              <a:rPr lang="es-ES_tradnl" sz="2800" dirty="0"/>
              <a:t>de Acción de la Conferencia Mundial sobre Población en El Cairo (1995)</a:t>
            </a:r>
          </a:p>
          <a:p>
            <a:endParaRPr lang="es-ES_tradnl" sz="2800" dirty="0" smtClean="0"/>
          </a:p>
          <a:p>
            <a:r>
              <a:rPr lang="es-ES_tradnl" sz="2800" dirty="0" smtClean="0"/>
              <a:t>Informe </a:t>
            </a:r>
            <a:r>
              <a:rPr lang="es-ES_tradnl" sz="2800" dirty="0"/>
              <a:t>sobre Causas y Consecuencias de la Violencia de la Relatora Especial sobre Violencia contra las Mujeres (1998-2000)</a:t>
            </a:r>
          </a:p>
          <a:p>
            <a:endParaRPr lang="es-PY" dirty="0"/>
          </a:p>
        </p:txBody>
      </p:sp>
      <p:sp>
        <p:nvSpPr>
          <p:cNvPr id="4" name="1 Título"/>
          <p:cNvSpPr>
            <a:spLocks noGrp="1"/>
          </p:cNvSpPr>
          <p:nvPr>
            <p:ph type="title"/>
          </p:nvPr>
        </p:nvSpPr>
        <p:spPr>
          <a:xfrm>
            <a:off x="20793" y="116632"/>
            <a:ext cx="7992888" cy="531440"/>
          </a:xfrm>
        </p:spPr>
        <p:txBody>
          <a:bodyPr>
            <a:normAutofit fontScale="90000"/>
          </a:bodyPr>
          <a:lstStyle/>
          <a:p>
            <a:pPr algn="ctr"/>
            <a:r>
              <a:rPr lang="es-PY" sz="2400" dirty="0" smtClean="0">
                <a:solidFill>
                  <a:schemeClr val="tx2"/>
                </a:solidFill>
              </a:rPr>
              <a:t>ANTECEDENTES sobre la violencia contra las mujeres</a:t>
            </a:r>
            <a:endParaRPr lang="es-PY" sz="2400" dirty="0">
              <a:solidFill>
                <a:schemeClr val="tx2"/>
              </a:solidFill>
            </a:endParaRPr>
          </a:p>
        </p:txBody>
      </p:sp>
    </p:spTree>
    <p:extLst>
      <p:ext uri="{BB962C8B-B14F-4D97-AF65-F5344CB8AC3E}">
        <p14:creationId xmlns:p14="http://schemas.microsoft.com/office/powerpoint/2010/main" val="274154316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188640"/>
            <a:ext cx="8064896" cy="6264696"/>
          </a:xfrm>
        </p:spPr>
        <p:txBody>
          <a:bodyPr>
            <a:normAutofit fontScale="25000" lnSpcReduction="20000"/>
          </a:bodyPr>
          <a:lstStyle/>
          <a:p>
            <a:pPr marL="0" indent="0" algn="ctr">
              <a:buNone/>
            </a:pPr>
            <a:endParaRPr lang="es-ES" sz="7400" b="1" dirty="0" smtClean="0">
              <a:cs typeface="Times New Roman" pitchFamily="18" charset="0"/>
            </a:endParaRPr>
          </a:p>
          <a:p>
            <a:pPr marL="0" indent="0" algn="ctr">
              <a:buNone/>
            </a:pPr>
            <a:r>
              <a:rPr lang="es-ES" sz="7400" b="1" dirty="0" smtClean="0">
                <a:cs typeface="Times New Roman" pitchFamily="18" charset="0"/>
              </a:rPr>
              <a:t>Convención </a:t>
            </a:r>
            <a:r>
              <a:rPr lang="es-ES" sz="7400" b="1" dirty="0">
                <a:cs typeface="Times New Roman" pitchFamily="18" charset="0"/>
              </a:rPr>
              <a:t>Interamericana para Prevenir, Sancionar y Erradicar la Violencia contra la </a:t>
            </a:r>
            <a:r>
              <a:rPr lang="es-ES" sz="7400" b="1" dirty="0" smtClean="0">
                <a:cs typeface="Times New Roman" pitchFamily="18" charset="0"/>
              </a:rPr>
              <a:t>Mujer.</a:t>
            </a:r>
          </a:p>
          <a:p>
            <a:pPr marL="0" indent="0">
              <a:buNone/>
            </a:pPr>
            <a:endParaRPr lang="es-ES" sz="7400" b="1" u="sng" dirty="0">
              <a:cs typeface="Times New Roman" pitchFamily="18" charset="0"/>
            </a:endParaRPr>
          </a:p>
          <a:p>
            <a:r>
              <a:rPr lang="es-ES" sz="8800" b="1" dirty="0"/>
              <a:t>Señala el Preámbulo de la Convención que la "violencia" debe ser considerada como una violación de los derechos humanos y libertades fundamentales</a:t>
            </a:r>
            <a:r>
              <a:rPr lang="es-ES" sz="8800" b="1" dirty="0" smtClean="0"/>
              <a:t>.</a:t>
            </a:r>
          </a:p>
          <a:p>
            <a:pPr marL="0" indent="0">
              <a:buNone/>
            </a:pPr>
            <a:r>
              <a:rPr lang="es-ES" sz="8800" dirty="0" smtClean="0"/>
              <a:t>Ya </a:t>
            </a:r>
            <a:r>
              <a:rPr lang="es-ES" sz="8800" dirty="0"/>
              <a:t>establece el preámbulo de la convención que no es cualquier acto sino una violación a los DD.HH., no es lo mismo una mujer que denuncia el robo de un celular que una mujer que ha sido violada, la violación tiene una serie de características que se deben respetar. </a:t>
            </a:r>
            <a:endParaRPr lang="es-PY" sz="8800" dirty="0"/>
          </a:p>
          <a:p>
            <a:pPr marL="0" indent="0">
              <a:buNone/>
            </a:pPr>
            <a:endParaRPr lang="es-ES" sz="8800" b="1" dirty="0" smtClean="0"/>
          </a:p>
          <a:p>
            <a:r>
              <a:rPr lang="es-ES" sz="8800" b="1" dirty="0" smtClean="0"/>
              <a:t>Erradicar </a:t>
            </a:r>
            <a:r>
              <a:rPr lang="es-ES" sz="8800" b="1" dirty="0"/>
              <a:t>es "condición indispensable para el desarrollo individual y social y la plena e igualitaria participación de las mujeres en todas las esferas de la vida</a:t>
            </a:r>
            <a:r>
              <a:rPr lang="es-ES" sz="8800" b="1" dirty="0" smtClean="0"/>
              <a:t>".</a:t>
            </a:r>
            <a:endParaRPr lang="es-PY" sz="8800" b="1" dirty="0"/>
          </a:p>
          <a:p>
            <a:pPr marL="0" indent="0">
              <a:buNone/>
            </a:pPr>
            <a:r>
              <a:rPr lang="es-ES" sz="8800" dirty="0" smtClean="0"/>
              <a:t>Hace </a:t>
            </a:r>
            <a:r>
              <a:rPr lang="es-ES" sz="8800" dirty="0"/>
              <a:t>una relación entre lograr la igualdad y erradicar la violencia. Es una lectura parcial del logro de la igualdad.</a:t>
            </a:r>
            <a:endParaRPr lang="es-PY" sz="8800" dirty="0"/>
          </a:p>
          <a:p>
            <a:pPr marL="0" lvl="0" indent="0">
              <a:buNone/>
            </a:pPr>
            <a:endParaRPr lang="es-ES" sz="6000" dirty="0" smtClean="0"/>
          </a:p>
          <a:p>
            <a:pPr marL="0" indent="0">
              <a:buNone/>
            </a:pPr>
            <a:r>
              <a:rPr lang="es-ES" u="sng" dirty="0">
                <a:latin typeface="Eras Light ITC" pitchFamily="34" charset="0"/>
                <a:cs typeface="Times New Roman" pitchFamily="18" charset="0"/>
              </a:rPr>
              <a:t/>
            </a:r>
            <a:br>
              <a:rPr lang="es-ES" u="sng" dirty="0">
                <a:latin typeface="Eras Light ITC" pitchFamily="34" charset="0"/>
                <a:cs typeface="Times New Roman" pitchFamily="18" charset="0"/>
              </a:rPr>
            </a:br>
            <a:endParaRPr lang="es-PY" dirty="0"/>
          </a:p>
        </p:txBody>
      </p:sp>
    </p:spTree>
    <p:extLst>
      <p:ext uri="{BB962C8B-B14F-4D97-AF65-F5344CB8AC3E}">
        <p14:creationId xmlns:p14="http://schemas.microsoft.com/office/powerpoint/2010/main" val="44307666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476672"/>
            <a:ext cx="7200800" cy="5544616"/>
          </a:xfrm>
        </p:spPr>
        <p:txBody>
          <a:bodyPr>
            <a:normAutofit/>
          </a:bodyPr>
          <a:lstStyle/>
          <a:p>
            <a:r>
              <a:rPr lang="es-ES" sz="2400" b="1" dirty="0" smtClean="0"/>
              <a:t>Reconoce en este fenómeno "una manifestación de las relaciones de poder históricamente desiguales entre mujeres y hombres", y el hecho de que "trasciende todos los sectores de la sociedad independientemente de clase, raza, grupo étnico, nivel de ingresos, cultura, nivel educacional, edad o religión".</a:t>
            </a:r>
            <a:endParaRPr lang="es-PY" sz="2400" b="1" dirty="0" smtClean="0"/>
          </a:p>
          <a:p>
            <a:pPr marL="0" indent="0">
              <a:buNone/>
            </a:pPr>
            <a:r>
              <a:rPr lang="es-PY" sz="2800" dirty="0" smtClean="0"/>
              <a:t>Se </a:t>
            </a:r>
            <a:r>
              <a:rPr lang="es-PY" sz="2800" dirty="0"/>
              <a:t>sale del ámbito de la naturalización de las relaciones y se pone en el ámbito de poder. </a:t>
            </a:r>
          </a:p>
          <a:p>
            <a:endParaRPr lang="es-PY" dirty="0"/>
          </a:p>
        </p:txBody>
      </p:sp>
    </p:spTree>
    <p:extLst>
      <p:ext uri="{BB962C8B-B14F-4D97-AF65-F5344CB8AC3E}">
        <p14:creationId xmlns:p14="http://schemas.microsoft.com/office/powerpoint/2010/main" val="154110106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620688"/>
            <a:ext cx="7372672" cy="5835048"/>
          </a:xfrm>
        </p:spPr>
        <p:txBody>
          <a:bodyPr>
            <a:normAutofit fontScale="92500" lnSpcReduction="10000"/>
          </a:bodyPr>
          <a:lstStyle/>
          <a:p>
            <a:r>
              <a:rPr lang="es-PY" dirty="0"/>
              <a:t>No se puede tener igualdad si no hay erradicación del sexismo y de la violencia. </a:t>
            </a:r>
          </a:p>
          <a:p>
            <a:pPr lvl="0"/>
            <a:endParaRPr lang="es-ES" dirty="0"/>
          </a:p>
          <a:p>
            <a:pPr lvl="0"/>
            <a:r>
              <a:rPr lang="es-ES" dirty="0" smtClean="0"/>
              <a:t>La </a:t>
            </a:r>
            <a:r>
              <a:rPr lang="es-ES" dirty="0" err="1"/>
              <a:t>visibilización</a:t>
            </a:r>
            <a:r>
              <a:rPr lang="es-ES" dirty="0"/>
              <a:t> del sujeto </a:t>
            </a:r>
            <a:r>
              <a:rPr lang="es-ES" dirty="0" smtClean="0"/>
              <a:t>ausente se da gracias a los DD.HH. </a:t>
            </a:r>
            <a:r>
              <a:rPr lang="es-ES" dirty="0"/>
              <a:t>Una de las características de las mujeres en la historia es ser ausente, ser un sujeto </a:t>
            </a:r>
            <a:r>
              <a:rPr lang="es-ES" dirty="0" smtClean="0"/>
              <a:t>invisible. Con los DD.HH. </a:t>
            </a:r>
            <a:r>
              <a:rPr lang="es-ES" dirty="0"/>
              <a:t>sencillamente empezó, visibiliza a las  mujeres como </a:t>
            </a:r>
            <a:r>
              <a:rPr lang="es-ES" dirty="0" smtClean="0"/>
              <a:t>sujetos.</a:t>
            </a:r>
          </a:p>
          <a:p>
            <a:pPr lvl="0"/>
            <a:endParaRPr lang="es-ES" dirty="0"/>
          </a:p>
          <a:p>
            <a:r>
              <a:rPr lang="en-US" sz="2800" dirty="0"/>
              <a:t>Las </a:t>
            </a:r>
            <a:r>
              <a:rPr lang="en-US" sz="2800" dirty="0" err="1"/>
              <a:t>diversas</a:t>
            </a:r>
            <a:r>
              <a:rPr lang="en-US" sz="2800" dirty="0"/>
              <a:t> </a:t>
            </a:r>
            <a:r>
              <a:rPr lang="en-US" sz="2800" dirty="0" err="1"/>
              <a:t>situaciones</a:t>
            </a:r>
            <a:r>
              <a:rPr lang="en-US" sz="2800" dirty="0"/>
              <a:t> de </a:t>
            </a:r>
            <a:r>
              <a:rPr lang="en-US" sz="2800" dirty="0" err="1"/>
              <a:t>las</a:t>
            </a:r>
            <a:r>
              <a:rPr lang="en-US" sz="2800" dirty="0"/>
              <a:t> </a:t>
            </a:r>
            <a:r>
              <a:rPr lang="en-US" sz="2800" dirty="0" err="1"/>
              <a:t>mujeres</a:t>
            </a:r>
            <a:r>
              <a:rPr lang="en-US" sz="2800" dirty="0"/>
              <a:t> </a:t>
            </a:r>
            <a:r>
              <a:rPr lang="en-US" sz="2800" dirty="0" err="1"/>
              <a:t>deben</a:t>
            </a:r>
            <a:r>
              <a:rPr lang="en-US" sz="2800" dirty="0"/>
              <a:t>  </a:t>
            </a:r>
            <a:r>
              <a:rPr lang="en-US" sz="2800" dirty="0" err="1"/>
              <a:t>ser</a:t>
            </a:r>
            <a:r>
              <a:rPr lang="en-US" sz="2800" dirty="0"/>
              <a:t> </a:t>
            </a:r>
            <a:r>
              <a:rPr lang="en-US" sz="2800" dirty="0" err="1"/>
              <a:t>abordadas</a:t>
            </a:r>
            <a:r>
              <a:rPr lang="en-US" sz="2800" dirty="0"/>
              <a:t>  </a:t>
            </a:r>
            <a:r>
              <a:rPr lang="en-US" sz="2800" dirty="0" err="1"/>
              <a:t>desde</a:t>
            </a:r>
            <a:r>
              <a:rPr lang="en-US" sz="2800" dirty="0"/>
              <a:t> un </a:t>
            </a:r>
            <a:r>
              <a:rPr lang="en-US" sz="2800" dirty="0" err="1"/>
              <a:t>marco</a:t>
            </a:r>
            <a:r>
              <a:rPr lang="en-US" sz="2800" dirty="0"/>
              <a:t> conceptual </a:t>
            </a:r>
            <a:r>
              <a:rPr lang="en-US" sz="2800" dirty="0" err="1"/>
              <a:t>basado</a:t>
            </a:r>
            <a:r>
              <a:rPr lang="en-US" sz="2800" dirty="0"/>
              <a:t> en los </a:t>
            </a:r>
            <a:r>
              <a:rPr lang="en-US" sz="2800" dirty="0" err="1"/>
              <a:t>est</a:t>
            </a:r>
            <a:r>
              <a:rPr lang="es-CR" sz="2800" dirty="0" err="1"/>
              <a:t>ándares</a:t>
            </a:r>
            <a:r>
              <a:rPr lang="es-CR" sz="2800" dirty="0"/>
              <a:t> del derecho internacional de derechos humanos y dirigido a proteger y garantizar los </a:t>
            </a:r>
            <a:r>
              <a:rPr lang="es-CR" sz="2800" dirty="0" smtClean="0"/>
              <a:t>DD.HH. </a:t>
            </a:r>
            <a:r>
              <a:rPr lang="es-CR" sz="2800" dirty="0"/>
              <a:t>desde una perspectiva de </a:t>
            </a:r>
            <a:r>
              <a:rPr lang="es-CR" sz="2800" dirty="0" smtClean="0"/>
              <a:t>género.</a:t>
            </a:r>
            <a:endParaRPr lang="en-US" sz="2800" dirty="0"/>
          </a:p>
          <a:p>
            <a:pPr lvl="0"/>
            <a:endParaRPr lang="es-ES" dirty="0" smtClean="0"/>
          </a:p>
          <a:p>
            <a:pPr marL="0" indent="0">
              <a:buNone/>
            </a:pPr>
            <a:endParaRPr lang="es-PY" dirty="0"/>
          </a:p>
        </p:txBody>
      </p:sp>
    </p:spTree>
    <p:extLst>
      <p:ext uri="{BB962C8B-B14F-4D97-AF65-F5344CB8AC3E}">
        <p14:creationId xmlns:p14="http://schemas.microsoft.com/office/powerpoint/2010/main" val="87797439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899592" y="1124744"/>
            <a:ext cx="6624736" cy="5403000"/>
          </a:xfrm>
        </p:spPr>
        <p:txBody>
          <a:bodyPr/>
          <a:lstStyle/>
          <a:p>
            <a:r>
              <a:rPr lang="es-CR" sz="2800" dirty="0" smtClean="0"/>
              <a:t>Los estándares se ubican en:</a:t>
            </a:r>
          </a:p>
          <a:p>
            <a:endParaRPr lang="es-CR" sz="2800" dirty="0" smtClean="0"/>
          </a:p>
          <a:p>
            <a:pPr marL="0" indent="0">
              <a:buNone/>
            </a:pPr>
            <a:r>
              <a:rPr lang="es-CR" sz="2800" dirty="0"/>
              <a:t>-</a:t>
            </a:r>
            <a:r>
              <a:rPr lang="es-CR" sz="2800" dirty="0" smtClean="0"/>
              <a:t>Tratados.</a:t>
            </a:r>
            <a:endParaRPr lang="es-CR" sz="2800" dirty="0"/>
          </a:p>
          <a:p>
            <a:pPr marL="0" indent="0">
              <a:buNone/>
            </a:pPr>
            <a:r>
              <a:rPr lang="es-CR" sz="2800" dirty="0" smtClean="0"/>
              <a:t>-Observaciones finales.</a:t>
            </a:r>
            <a:endParaRPr lang="es-CR" sz="2800" dirty="0"/>
          </a:p>
          <a:p>
            <a:pPr marL="0" indent="0">
              <a:buNone/>
            </a:pPr>
            <a:r>
              <a:rPr lang="es-CR" sz="2800" dirty="0" smtClean="0"/>
              <a:t>-Observaciones Generales.</a:t>
            </a:r>
            <a:endParaRPr lang="es-CR" sz="2800" dirty="0"/>
          </a:p>
          <a:p>
            <a:pPr marL="0" indent="0">
              <a:buNone/>
            </a:pPr>
            <a:r>
              <a:rPr lang="es-CR" sz="2800" dirty="0" smtClean="0"/>
              <a:t>-Decisiones </a:t>
            </a:r>
            <a:r>
              <a:rPr lang="es-CR" sz="2800" dirty="0"/>
              <a:t>de los </a:t>
            </a:r>
            <a:r>
              <a:rPr lang="es-CR" sz="2800" dirty="0" smtClean="0"/>
              <a:t>Comités.</a:t>
            </a:r>
            <a:endParaRPr lang="es-CR" sz="2800" dirty="0"/>
          </a:p>
          <a:p>
            <a:pPr marL="0" indent="0">
              <a:buNone/>
            </a:pPr>
            <a:r>
              <a:rPr lang="es-CR" sz="2800" dirty="0" smtClean="0"/>
              <a:t>-Constitución Política.</a:t>
            </a:r>
            <a:endParaRPr lang="es-CR" sz="2800" dirty="0"/>
          </a:p>
          <a:p>
            <a:pPr marL="0" indent="0">
              <a:buNone/>
            </a:pPr>
            <a:r>
              <a:rPr lang="es-CR" sz="2800" dirty="0" smtClean="0"/>
              <a:t>-Principios</a:t>
            </a:r>
            <a:r>
              <a:rPr lang="es-CR" sz="2800" dirty="0"/>
              <a:t>.</a:t>
            </a:r>
            <a:endParaRPr lang="en-US" sz="2800" dirty="0"/>
          </a:p>
          <a:p>
            <a:endParaRPr lang="es-PY" dirty="0"/>
          </a:p>
        </p:txBody>
      </p:sp>
    </p:spTree>
    <p:extLst>
      <p:ext uri="{BB962C8B-B14F-4D97-AF65-F5344CB8AC3E}">
        <p14:creationId xmlns:p14="http://schemas.microsoft.com/office/powerpoint/2010/main" val="317687047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7504" y="332656"/>
            <a:ext cx="7992888" cy="6525344"/>
          </a:xfrm>
        </p:spPr>
        <p:txBody>
          <a:bodyPr>
            <a:normAutofit fontScale="70000" lnSpcReduction="20000"/>
          </a:bodyPr>
          <a:lstStyle/>
          <a:p>
            <a:r>
              <a:rPr lang="es-MX" sz="2800" dirty="0" smtClean="0">
                <a:latin typeface="Arial Unicode MS" pitchFamily="34" charset="-128"/>
              </a:rPr>
              <a:t>Las recomendaciones generales del Comité CEDAW representan </a:t>
            </a:r>
            <a:r>
              <a:rPr lang="es-MX" sz="2800" dirty="0">
                <a:latin typeface="Arial Unicode MS" pitchFamily="34" charset="-128"/>
              </a:rPr>
              <a:t>una síntesis de años de experiencia en el examen de informes provenientes de los Estados y del diálogo con las/os representantes de los Estados sobre  los mismos con respecto a un determinado tema</a:t>
            </a:r>
            <a:r>
              <a:rPr lang="es-MX" sz="2800" dirty="0" smtClean="0">
                <a:latin typeface="Arial Unicode MS" pitchFamily="34" charset="-128"/>
              </a:rPr>
              <a:t>.</a:t>
            </a:r>
          </a:p>
          <a:p>
            <a:endParaRPr lang="es-MX" sz="2800" dirty="0">
              <a:latin typeface="Arial Unicode MS" pitchFamily="34" charset="-128"/>
            </a:endParaRPr>
          </a:p>
          <a:p>
            <a:r>
              <a:rPr lang="es-MX" sz="2800" dirty="0" smtClean="0">
                <a:latin typeface="Arial Unicode MS" pitchFamily="34" charset="-128"/>
              </a:rPr>
              <a:t>Recomendación General N° 12, 14 y 19 refieren a la violencia o formas específicas de ésta.</a:t>
            </a:r>
          </a:p>
          <a:p>
            <a:endParaRPr lang="es-MX" sz="2900" dirty="0">
              <a:latin typeface="Arial Unicode MS" pitchFamily="34" charset="-128"/>
            </a:endParaRPr>
          </a:p>
          <a:p>
            <a:r>
              <a:rPr lang="es-MX" sz="2900" dirty="0"/>
              <a:t>Orientan a los Estados partes en la comprensión de las obligaciones que aporta su articulado</a:t>
            </a:r>
            <a:endParaRPr lang="es-MX" sz="2900" dirty="0" smtClean="0">
              <a:latin typeface="Arial Unicode MS" pitchFamily="34" charset="-128"/>
            </a:endParaRPr>
          </a:p>
          <a:p>
            <a:endParaRPr lang="es-MX" sz="2900" dirty="0">
              <a:latin typeface="Arial Unicode MS" pitchFamily="34" charset="-128"/>
            </a:endParaRPr>
          </a:p>
          <a:p>
            <a:pPr lvl="0"/>
            <a:r>
              <a:rPr lang="es-ES" sz="2800" dirty="0" smtClean="0"/>
              <a:t>Proporcionan </a:t>
            </a:r>
            <a:r>
              <a:rPr lang="es-ES" sz="2800" dirty="0"/>
              <a:t>estándares para el quehacer del Estado</a:t>
            </a:r>
            <a:r>
              <a:rPr lang="es-ES" sz="2800" dirty="0" smtClean="0"/>
              <a:t>.</a:t>
            </a:r>
          </a:p>
          <a:p>
            <a:pPr lvl="0"/>
            <a:endParaRPr lang="es-PY" sz="2800" dirty="0"/>
          </a:p>
          <a:p>
            <a:pPr lvl="0"/>
            <a:r>
              <a:rPr lang="es-ES" sz="2800" dirty="0"/>
              <a:t>Intentan servir  como base para el desarrollo de una jurisprudencia sustantiva sobre los diferentes artículos de la Convención</a:t>
            </a:r>
            <a:r>
              <a:rPr lang="es-ES" sz="2800" dirty="0" smtClean="0"/>
              <a:t>.</a:t>
            </a:r>
          </a:p>
          <a:p>
            <a:pPr lvl="0"/>
            <a:endParaRPr lang="es-ES" sz="2800" dirty="0"/>
          </a:p>
          <a:p>
            <a:r>
              <a:rPr lang="es-ES_tradnl" sz="2800" dirty="0"/>
              <a:t>Las recomendaciones refieren a la necesidad de contar con estadísticas, políticas públicas integrales, legislación, acogida de las víctimas y acciones específicas respecto de diversas manifestaciones de la violencia contra las mujeres.</a:t>
            </a:r>
            <a:endParaRPr lang="es-PY" sz="2800" dirty="0"/>
          </a:p>
          <a:p>
            <a:pPr lvl="0"/>
            <a:endParaRPr lang="es-PY" sz="2800" dirty="0"/>
          </a:p>
          <a:p>
            <a:endParaRPr lang="es-MX" sz="2800" dirty="0" smtClean="0">
              <a:latin typeface="Arial Unicode MS" pitchFamily="34" charset="-128"/>
            </a:endParaRPr>
          </a:p>
          <a:p>
            <a:pPr marL="0" indent="0">
              <a:buNone/>
            </a:pPr>
            <a:endParaRPr lang="es-MX" sz="2800" dirty="0">
              <a:latin typeface="Arial Unicode MS" pitchFamily="34" charset="-128"/>
            </a:endParaRPr>
          </a:p>
          <a:p>
            <a:endParaRPr lang="es-PY" dirty="0"/>
          </a:p>
        </p:txBody>
      </p:sp>
    </p:spTree>
    <p:extLst>
      <p:ext uri="{BB962C8B-B14F-4D97-AF65-F5344CB8AC3E}">
        <p14:creationId xmlns:p14="http://schemas.microsoft.com/office/powerpoint/2010/main" val="177342593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contenido"/>
          <p:cNvSpPr>
            <a:spLocks noGrp="1"/>
          </p:cNvSpPr>
          <p:nvPr>
            <p:ph idx="1"/>
          </p:nvPr>
        </p:nvSpPr>
        <p:spPr>
          <a:xfrm>
            <a:off x="179512" y="476672"/>
            <a:ext cx="7776864" cy="6192688"/>
          </a:xfrm>
        </p:spPr>
        <p:txBody>
          <a:bodyPr>
            <a:normAutofit fontScale="92500" lnSpcReduction="20000"/>
          </a:bodyPr>
          <a:lstStyle/>
          <a:p>
            <a:pPr marL="0" indent="0">
              <a:buNone/>
            </a:pPr>
            <a:r>
              <a:rPr lang="es-ES_tradnl" b="1" dirty="0"/>
              <a:t>Recomendación General Nº 12 de 1989:</a:t>
            </a:r>
            <a:endParaRPr lang="es-PY" dirty="0"/>
          </a:p>
          <a:p>
            <a:pPr lvl="0"/>
            <a:endParaRPr lang="es-ES_tradnl" dirty="0" smtClean="0"/>
          </a:p>
          <a:p>
            <a:pPr lvl="0"/>
            <a:r>
              <a:rPr lang="es-ES_tradnl" dirty="0" smtClean="0"/>
              <a:t>No </a:t>
            </a:r>
            <a:r>
              <a:rPr lang="es-ES_tradnl" dirty="0"/>
              <a:t>define la violencia contra las mujeres.</a:t>
            </a:r>
            <a:endParaRPr lang="es-PY" dirty="0"/>
          </a:p>
          <a:p>
            <a:pPr lvl="0"/>
            <a:endParaRPr lang="es-ES_tradnl" dirty="0" smtClean="0"/>
          </a:p>
          <a:p>
            <a:pPr lvl="0"/>
            <a:r>
              <a:rPr lang="es-ES_tradnl" dirty="0" smtClean="0"/>
              <a:t>Asume </a:t>
            </a:r>
            <a:r>
              <a:rPr lang="es-ES_tradnl" dirty="0"/>
              <a:t>que el concepto de discriminación incorpora el de violencia en relación a los Arts. 2, 5, 11, 12 y 16.</a:t>
            </a:r>
            <a:endParaRPr lang="es-PY" dirty="0"/>
          </a:p>
          <a:p>
            <a:pPr lvl="0"/>
            <a:endParaRPr lang="es-ES_tradnl" dirty="0" smtClean="0"/>
          </a:p>
          <a:p>
            <a:pPr lvl="0"/>
            <a:r>
              <a:rPr lang="es-ES_tradnl" dirty="0" smtClean="0"/>
              <a:t>Solicita </a:t>
            </a:r>
            <a:r>
              <a:rPr lang="es-ES_tradnl" dirty="0"/>
              <a:t>que los Estados partes informen sobre legislación que abarque violencia sexual, acoso en el trabajo, malos tratos en el ámbito familiar, etc. así como de otras medidas destinadas a erradicar la violencia.</a:t>
            </a:r>
            <a:endParaRPr lang="es-PY" dirty="0"/>
          </a:p>
          <a:p>
            <a:pPr lvl="0"/>
            <a:endParaRPr lang="es-ES_tradnl" dirty="0" smtClean="0"/>
          </a:p>
          <a:p>
            <a:pPr lvl="0"/>
            <a:r>
              <a:rPr lang="es-ES_tradnl" dirty="0" smtClean="0"/>
              <a:t>Servicios </a:t>
            </a:r>
            <a:r>
              <a:rPr lang="es-ES_tradnl" dirty="0"/>
              <a:t>de apoyo.</a:t>
            </a:r>
            <a:endParaRPr lang="es-PY" dirty="0"/>
          </a:p>
          <a:p>
            <a:pPr lvl="0"/>
            <a:endParaRPr lang="es-ES_tradnl" dirty="0" smtClean="0"/>
          </a:p>
          <a:p>
            <a:pPr lvl="0"/>
            <a:r>
              <a:rPr lang="es-ES_tradnl" dirty="0" smtClean="0"/>
              <a:t>Estadísticas</a:t>
            </a:r>
            <a:r>
              <a:rPr lang="es-ES_tradnl" dirty="0"/>
              <a:t>.</a:t>
            </a:r>
            <a:endParaRPr lang="es-PY" dirty="0"/>
          </a:p>
          <a:p>
            <a:endParaRPr lang="es-PY" dirty="0"/>
          </a:p>
        </p:txBody>
      </p:sp>
    </p:spTree>
    <p:extLst>
      <p:ext uri="{BB962C8B-B14F-4D97-AF65-F5344CB8AC3E}">
        <p14:creationId xmlns:p14="http://schemas.microsoft.com/office/powerpoint/2010/main" val="78592908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404664"/>
            <a:ext cx="7776864" cy="6336704"/>
          </a:xfrm>
        </p:spPr>
        <p:txBody>
          <a:bodyPr>
            <a:normAutofit fontScale="92500" lnSpcReduction="20000"/>
          </a:bodyPr>
          <a:lstStyle/>
          <a:p>
            <a:pPr marL="0" indent="0">
              <a:buNone/>
            </a:pPr>
            <a:r>
              <a:rPr lang="es-ES" b="1" dirty="0"/>
              <a:t>RECOMENDACIÓN 19 CEDAW y OBSERVACION 31 DEL COMITÉ DE derechos civiles y políticos DERECHOS HUMANOS </a:t>
            </a:r>
            <a:endParaRPr lang="es-PY" dirty="0"/>
          </a:p>
          <a:p>
            <a:pPr lvl="0"/>
            <a:endParaRPr lang="es-ES" dirty="0" smtClean="0"/>
          </a:p>
          <a:p>
            <a:pPr lvl="0"/>
            <a:r>
              <a:rPr lang="es-ES" dirty="0" smtClean="0"/>
              <a:t>Derecho </a:t>
            </a:r>
            <a:r>
              <a:rPr lang="es-ES" dirty="0"/>
              <a:t>a vivir una vida libre de </a:t>
            </a:r>
            <a:r>
              <a:rPr lang="es-ES" dirty="0" smtClean="0"/>
              <a:t>violencia.</a:t>
            </a:r>
            <a:endParaRPr lang="es-PY" dirty="0"/>
          </a:p>
          <a:p>
            <a:pPr lvl="0"/>
            <a:r>
              <a:rPr lang="es-ES" dirty="0"/>
              <a:t>Sin </a:t>
            </a:r>
            <a:r>
              <a:rPr lang="es-ES" dirty="0" smtClean="0"/>
              <a:t>discriminación</a:t>
            </a:r>
            <a:r>
              <a:rPr lang="es-ES" dirty="0"/>
              <a:t>.</a:t>
            </a:r>
            <a:endParaRPr lang="es-PY" dirty="0"/>
          </a:p>
          <a:p>
            <a:pPr lvl="0"/>
            <a:r>
              <a:rPr lang="es-ES" dirty="0"/>
              <a:t>Acceso la </a:t>
            </a:r>
            <a:r>
              <a:rPr lang="es-ES" dirty="0" smtClean="0"/>
              <a:t>justicia.</a:t>
            </a:r>
            <a:endParaRPr lang="es-PY" dirty="0"/>
          </a:p>
          <a:p>
            <a:pPr lvl="0"/>
            <a:r>
              <a:rPr lang="es-ES" dirty="0"/>
              <a:t>Para el logro de la Igualdad </a:t>
            </a:r>
            <a:r>
              <a:rPr lang="es-ES" dirty="0" smtClean="0"/>
              <a:t>sustantiva.</a:t>
            </a:r>
            <a:endParaRPr lang="es-PY" dirty="0"/>
          </a:p>
          <a:p>
            <a:pPr lvl="0"/>
            <a:r>
              <a:rPr lang="es-ES_tradnl" dirty="0"/>
              <a:t>Expresamente señala que la violencia es una forma extrema de discriminación que afecta a las mujeres por el hecho de ser tal, las que por tanto se ven limitadas, restringidas o menoscabadas en el ejercicio de los derechos que establece la convención CEDAW.</a:t>
            </a:r>
            <a:endParaRPr lang="es-PY" dirty="0"/>
          </a:p>
          <a:p>
            <a:pPr lvl="0"/>
            <a:r>
              <a:rPr lang="es-ES_tradnl" dirty="0"/>
              <a:t>Incluye </a:t>
            </a:r>
            <a:r>
              <a:rPr lang="es-ES" dirty="0"/>
              <a:t>actos que infligen daños o sufrimientos de índole física, mental o sexual, amenazas de cometer esos actos, coacción y otras formas </a:t>
            </a:r>
            <a:r>
              <a:rPr lang="es-ES_tradnl" dirty="0"/>
              <a:t>de</a:t>
            </a:r>
            <a:r>
              <a:rPr lang="es-ES" dirty="0"/>
              <a:t> privación de la libertad. </a:t>
            </a:r>
            <a:endParaRPr lang="es-ES" dirty="0" smtClean="0"/>
          </a:p>
        </p:txBody>
      </p:sp>
    </p:spTree>
    <p:extLst>
      <p:ext uri="{BB962C8B-B14F-4D97-AF65-F5344CB8AC3E}">
        <p14:creationId xmlns:p14="http://schemas.microsoft.com/office/powerpoint/2010/main" val="202220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39000" cy="444664"/>
          </a:xfrm>
        </p:spPr>
        <p:txBody>
          <a:bodyPr>
            <a:normAutofit/>
          </a:bodyPr>
          <a:lstStyle/>
          <a:p>
            <a:pPr algn="ctr"/>
            <a:r>
              <a:rPr lang="es-PY" sz="2400" dirty="0" smtClean="0">
                <a:solidFill>
                  <a:schemeClr val="tx2"/>
                </a:solidFill>
              </a:rPr>
              <a:t>Conceptos básicos de derechos humanos</a:t>
            </a:r>
            <a:endParaRPr lang="es-PY" sz="2400" dirty="0">
              <a:solidFill>
                <a:schemeClr val="tx2"/>
              </a:solidFill>
            </a:endParaRPr>
          </a:p>
        </p:txBody>
      </p:sp>
      <p:sp>
        <p:nvSpPr>
          <p:cNvPr id="3" name="2 Marcador de contenido"/>
          <p:cNvSpPr>
            <a:spLocks noGrp="1"/>
          </p:cNvSpPr>
          <p:nvPr>
            <p:ph idx="1"/>
          </p:nvPr>
        </p:nvSpPr>
        <p:spPr>
          <a:xfrm>
            <a:off x="323528" y="1196752"/>
            <a:ext cx="7239000" cy="4846320"/>
          </a:xfrm>
        </p:spPr>
        <p:txBody>
          <a:bodyPr>
            <a:normAutofit fontScale="92500"/>
          </a:bodyPr>
          <a:lstStyle/>
          <a:p>
            <a:pPr algn="just"/>
            <a:r>
              <a:rPr lang="es-PY" dirty="0"/>
              <a:t>Los DD.HH son aquellas facultades, instituciones o reivindicaciones relativas a bienes primarios o básicos que incluyen a toda persona, por el mero hecho de su condición humana, para la garantía de un vida digna. En teoría son independientes de factores particulares como el estatus, sexo/género, etnia o nacionalidad pero en la realidad mucho depende de la interpretación que haga el </a:t>
            </a:r>
            <a:r>
              <a:rPr lang="es-PY" dirty="0" smtClean="0"/>
              <a:t>Estado, y </a:t>
            </a:r>
            <a:r>
              <a:rPr lang="es-PY" dirty="0"/>
              <a:t>no dependen exclusivamente del ordenamiento jurídico vigente nacional;  son obligatorios para los Estados aunque no hayan ratificado ni una sola </a:t>
            </a:r>
            <a:r>
              <a:rPr lang="es-PY" dirty="0" smtClean="0"/>
              <a:t>Convención</a:t>
            </a:r>
            <a:r>
              <a:rPr lang="es-PY" dirty="0"/>
              <a:t>. </a:t>
            </a:r>
          </a:p>
          <a:p>
            <a:endParaRPr lang="es-PY" dirty="0"/>
          </a:p>
        </p:txBody>
      </p:sp>
    </p:spTree>
    <p:extLst>
      <p:ext uri="{BB962C8B-B14F-4D97-AF65-F5344CB8AC3E}">
        <p14:creationId xmlns:p14="http://schemas.microsoft.com/office/powerpoint/2010/main" val="112381433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548680"/>
            <a:ext cx="7704856" cy="6048672"/>
          </a:xfrm>
        </p:spPr>
        <p:txBody>
          <a:bodyPr>
            <a:normAutofit fontScale="85000" lnSpcReduction="20000"/>
          </a:bodyPr>
          <a:lstStyle/>
          <a:p>
            <a:pPr lvl="0"/>
            <a:r>
              <a:rPr lang="es-ES_tradnl" dirty="0"/>
              <a:t>Incluye la violencia cometida por autoridades públicas y por personas, organizaciones o empresas. No solo los sujetos o los funcionarios del Estado sino personas privadas (incluye violencia doméstica).</a:t>
            </a:r>
            <a:endParaRPr lang="es-PY" dirty="0"/>
          </a:p>
          <a:p>
            <a:pPr lvl="0"/>
            <a:r>
              <a:rPr lang="es-ES_tradnl" dirty="0"/>
              <a:t>Vincula la violencia a formas de protección y dominación amparadas en prejuicios sobre las mujeres. Los efectos dicen relación con la imposibilidad de conocer y ejercer sus derechos y su consecuencia es la mantención de la subordinación de las mujeres. </a:t>
            </a:r>
            <a:endParaRPr lang="es-PY" dirty="0"/>
          </a:p>
          <a:p>
            <a:pPr lvl="0"/>
            <a:r>
              <a:rPr lang="es-ES" dirty="0"/>
              <a:t>Las guerras, los conflictos armados y la ocupación de territorios conducen frecuentemente a un aumento de la prostitución, la trata de mujeres y actos de agresión sexual contra la mujer, que requiere la adopción de medidas protectoras y punitivas. Embarazos no deseados, etc.</a:t>
            </a:r>
            <a:endParaRPr lang="es-PY" dirty="0"/>
          </a:p>
          <a:p>
            <a:pPr lvl="0"/>
            <a:r>
              <a:rPr lang="es-ES" dirty="0"/>
              <a:t>La esterilización y el aborto obligatorios influyen adversamente en la salud física y mental de la mujer y violan su derecho a decidir el número y el espaciamiento de sus hijos.</a:t>
            </a:r>
            <a:endParaRPr lang="es-PY" dirty="0"/>
          </a:p>
          <a:p>
            <a:endParaRPr lang="es-PY" dirty="0"/>
          </a:p>
          <a:p>
            <a:endParaRPr lang="es-PY" dirty="0"/>
          </a:p>
        </p:txBody>
      </p:sp>
    </p:spTree>
    <p:extLst>
      <p:ext uri="{BB962C8B-B14F-4D97-AF65-F5344CB8AC3E}">
        <p14:creationId xmlns:p14="http://schemas.microsoft.com/office/powerpoint/2010/main" val="77456271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332656"/>
            <a:ext cx="7776864" cy="6336704"/>
          </a:xfrm>
        </p:spPr>
        <p:txBody>
          <a:bodyPr>
            <a:normAutofit fontScale="70000" lnSpcReduction="20000"/>
          </a:bodyPr>
          <a:lstStyle/>
          <a:p>
            <a:pPr marL="0" indent="0">
              <a:buNone/>
            </a:pPr>
            <a:r>
              <a:rPr lang="es-PY" b="1" dirty="0"/>
              <a:t>RECOMENDACION 28 (2010) </a:t>
            </a:r>
            <a:r>
              <a:rPr lang="es-PY" b="1" dirty="0" smtClean="0"/>
              <a:t>CEDAW</a:t>
            </a:r>
            <a:endParaRPr lang="es-PY" dirty="0"/>
          </a:p>
          <a:p>
            <a:pPr marL="0" indent="0">
              <a:buNone/>
            </a:pPr>
            <a:r>
              <a:rPr lang="es-CR" dirty="0" smtClean="0"/>
              <a:t>La Recomendación 28 (2010) establece con mayor claridad cuáles son las obligaciones:</a:t>
            </a:r>
            <a:endParaRPr lang="es-PY" dirty="0" smtClean="0"/>
          </a:p>
          <a:p>
            <a:pPr lvl="0"/>
            <a:r>
              <a:rPr lang="es-CR" dirty="0" smtClean="0"/>
              <a:t>Deben ocuparse de todos los aspectos de sus obligaciones jurídicas para respetar, proteger y hacer cumplir el derecho de la mujer a la no discriminación y al goce de la igualdad, esto implica la obligación de abstenerse de elaborar leyes, políticas, normas, programas, procedimientos administrativos y estructuras institucionales que directa o indirectamente priven a la mujer del goce de sus derechos civiles, políticos, económicos, sociales y culturales en pie de igualdad con el hombre.</a:t>
            </a:r>
            <a:endParaRPr lang="es-PY" dirty="0" smtClean="0"/>
          </a:p>
          <a:p>
            <a:pPr marL="0" indent="0">
              <a:buNone/>
            </a:pPr>
            <a:r>
              <a:rPr lang="es-PY" dirty="0"/>
              <a:t> </a:t>
            </a:r>
          </a:p>
          <a:p>
            <a:pPr lvl="0"/>
            <a:r>
              <a:rPr lang="es-CR" dirty="0"/>
              <a:t>La obligación de proteger requiere que los Estados partes protejan a la mujer contra la discriminación por parte de actores privados y adopten medidas directamente orientadas a eliminar las prácticas consuetudinarias y de cualquier otra índole que alimenten los prejuicios y perpetúen la noción de inferioridad o superioridad de cualquiera de los sexos y los roles estereotipados de los hombres y las mujeres</a:t>
            </a:r>
            <a:r>
              <a:rPr lang="es-CR" dirty="0" smtClean="0"/>
              <a:t>.</a:t>
            </a:r>
            <a:endParaRPr lang="es-PY" dirty="0"/>
          </a:p>
          <a:p>
            <a:pPr marL="0" lvl="0" indent="0">
              <a:buNone/>
            </a:pPr>
            <a:r>
              <a:rPr lang="es-PY" dirty="0"/>
              <a:t> </a:t>
            </a:r>
          </a:p>
          <a:p>
            <a:pPr lvl="0"/>
            <a:r>
              <a:rPr lang="es-CR" dirty="0"/>
              <a:t>La obligación de cumplir requiere que los Estados partes adopten una amplia gama de medidas para asegurar que la mujer y el hombre gocen de jure y de facto de los mismos derechos, incluida, cuando proceda, la adopción de medidas especiales de carácter temporal.</a:t>
            </a:r>
            <a:endParaRPr lang="es-PY" dirty="0"/>
          </a:p>
          <a:p>
            <a:pPr marL="0" indent="0">
              <a:buNone/>
            </a:pPr>
            <a:r>
              <a:rPr lang="es-PY" dirty="0"/>
              <a:t> </a:t>
            </a:r>
          </a:p>
        </p:txBody>
      </p:sp>
    </p:spTree>
    <p:extLst>
      <p:ext uri="{BB962C8B-B14F-4D97-AF65-F5344CB8AC3E}">
        <p14:creationId xmlns:p14="http://schemas.microsoft.com/office/powerpoint/2010/main" val="204197107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404664"/>
            <a:ext cx="7372672" cy="6051072"/>
          </a:xfrm>
        </p:spPr>
        <p:txBody>
          <a:bodyPr>
            <a:normAutofit fontScale="70000" lnSpcReduction="20000"/>
          </a:bodyPr>
          <a:lstStyle/>
          <a:p>
            <a:pPr lvl="0"/>
            <a:r>
              <a:rPr lang="es-CR" dirty="0"/>
              <a:t>Los Estados partes tienen la obligación de no discriminar a la mujer por acción u omisión; además, están obligados a reaccionar activamente ante la discriminación contra la mujer, independientemente de que esas acciones u omisiones sean cometidas por el Estado o por actores privados.</a:t>
            </a:r>
            <a:endParaRPr lang="es-PY" dirty="0"/>
          </a:p>
          <a:p>
            <a:pPr marL="0" indent="0">
              <a:buNone/>
            </a:pPr>
            <a:endParaRPr lang="es-PY" dirty="0"/>
          </a:p>
          <a:p>
            <a:pPr lvl="0"/>
            <a:r>
              <a:rPr lang="es-CR" dirty="0"/>
              <a:t>Los Estados partes están obligados a proceder con la diligencia debida para prevenir, investigar, enjuiciar y castigar esos actos de violencia por motivos de género.</a:t>
            </a:r>
            <a:endParaRPr lang="es-PY" dirty="0"/>
          </a:p>
          <a:p>
            <a:pPr marL="0" indent="0">
              <a:buNone/>
            </a:pPr>
            <a:r>
              <a:rPr lang="es-PY" dirty="0"/>
              <a:t> </a:t>
            </a:r>
          </a:p>
          <a:p>
            <a:pPr lvl="0"/>
            <a:r>
              <a:rPr lang="es-CR" dirty="0"/>
              <a:t>La obligación de reparar por parte de los Estados que deben proporcionar resarcimiento a las mujeres cuyos derechos protegidos por la Convención hayan sido violados. Si no hay resarcimiento no se cumple la obligación de proporcionar un recurso apropiado. </a:t>
            </a:r>
            <a:endParaRPr lang="es-PY" dirty="0"/>
          </a:p>
          <a:p>
            <a:pPr marL="0" indent="0">
              <a:buNone/>
            </a:pPr>
            <a:endParaRPr lang="es-PY" dirty="0"/>
          </a:p>
          <a:p>
            <a:pPr lvl="0"/>
            <a:r>
              <a:rPr lang="es-CR" dirty="0"/>
              <a:t>La </a:t>
            </a:r>
            <a:r>
              <a:rPr lang="es-CR" dirty="0" err="1"/>
              <a:t>interseccionalidad</a:t>
            </a:r>
            <a:r>
              <a:rPr lang="es-CR" dirty="0"/>
              <a:t> es otro  concepto básico para comprender el alcance de las obligaciones generales de los Estados partes en virtud del artículo 2. La discriminación de la mujer por motivos de sexo y género está unida de manera indivisible a otros factores que afectan a la mujer, como la raza, el origen étnico, la religión o las creencias, la salud, el estatus, la edad, la clase, la casta, la orientación sexual y la identidad de género. La discriminación por motivos de sexo o género puede afectar a las mujeres de algunos grupos en diferente medida o forma que a los hombres.</a:t>
            </a:r>
            <a:endParaRPr lang="es-PY" dirty="0"/>
          </a:p>
          <a:p>
            <a:endParaRPr lang="es-PY" dirty="0"/>
          </a:p>
        </p:txBody>
      </p:sp>
    </p:spTree>
    <p:extLst>
      <p:ext uri="{BB962C8B-B14F-4D97-AF65-F5344CB8AC3E}">
        <p14:creationId xmlns:p14="http://schemas.microsoft.com/office/powerpoint/2010/main" val="308410121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556792"/>
            <a:ext cx="7715200" cy="1236752"/>
          </a:xfrm>
        </p:spPr>
        <p:txBody>
          <a:bodyPr>
            <a:noAutofit/>
          </a:bodyPr>
          <a:lstStyle/>
          <a:p>
            <a:r>
              <a:rPr lang="es-PY" sz="3600" dirty="0" smtClean="0">
                <a:solidFill>
                  <a:schemeClr val="tx2">
                    <a:lumMod val="60000"/>
                    <a:lumOff val="40000"/>
                  </a:schemeClr>
                </a:solidFill>
              </a:rPr>
              <a:t>Los sistemas de información como instrumento para mejorar el acceso a la justicia de las mujeres</a:t>
            </a:r>
            <a:endParaRPr lang="es-PY" sz="3600" dirty="0">
              <a:solidFill>
                <a:schemeClr val="tx2">
                  <a:lumMod val="60000"/>
                  <a:lumOff val="40000"/>
                </a:schemeClr>
              </a:solidFill>
            </a:endParaRPr>
          </a:p>
        </p:txBody>
      </p:sp>
      <p:sp>
        <p:nvSpPr>
          <p:cNvPr id="3" name="2 Marcador de contenido"/>
          <p:cNvSpPr>
            <a:spLocks noGrp="1"/>
          </p:cNvSpPr>
          <p:nvPr>
            <p:ph idx="1"/>
          </p:nvPr>
        </p:nvSpPr>
        <p:spPr>
          <a:xfrm>
            <a:off x="467544" y="3501008"/>
            <a:ext cx="6984776" cy="2592288"/>
          </a:xfrm>
        </p:spPr>
        <p:txBody>
          <a:bodyPr>
            <a:normAutofit fontScale="92500" lnSpcReduction="20000"/>
          </a:bodyPr>
          <a:lstStyle/>
          <a:p>
            <a:r>
              <a:rPr lang="es-PY" b="1" dirty="0" smtClean="0"/>
              <a:t>Doctora María Mercedes </a:t>
            </a:r>
            <a:r>
              <a:rPr lang="es-PY" b="1" dirty="0" err="1" smtClean="0"/>
              <a:t>Buongermini</a:t>
            </a:r>
            <a:r>
              <a:rPr lang="es-PY" b="1" dirty="0" smtClean="0"/>
              <a:t>  </a:t>
            </a:r>
          </a:p>
          <a:p>
            <a:pPr marL="0" indent="0">
              <a:buNone/>
            </a:pPr>
            <a:r>
              <a:rPr lang="es-PY" dirty="0" smtClean="0"/>
              <a:t>Secretaria Ejecutiva de la Secretaría de Género del Poder Judicial.</a:t>
            </a:r>
          </a:p>
          <a:p>
            <a:pPr marL="0" indent="0">
              <a:buNone/>
            </a:pPr>
            <a:endParaRPr lang="es-PY" dirty="0"/>
          </a:p>
          <a:p>
            <a:r>
              <a:rPr lang="es-PY" b="1" dirty="0" smtClean="0"/>
              <a:t>Abg. Silvia López </a:t>
            </a:r>
            <a:r>
              <a:rPr lang="es-PY" b="1" dirty="0" err="1" smtClean="0"/>
              <a:t>Safi</a:t>
            </a:r>
            <a:endParaRPr lang="es-PY" b="1" dirty="0" smtClean="0"/>
          </a:p>
          <a:p>
            <a:pPr marL="0" indent="0">
              <a:buNone/>
            </a:pPr>
            <a:r>
              <a:rPr lang="es-PY" dirty="0" smtClean="0"/>
              <a:t>Presidenta de la Fundación Justicia y Género Paraguay Cono Sur.</a:t>
            </a:r>
          </a:p>
        </p:txBody>
      </p:sp>
      <p:sp>
        <p:nvSpPr>
          <p:cNvPr id="4" name="3 CuadroTexto"/>
          <p:cNvSpPr txBox="1"/>
          <p:nvPr/>
        </p:nvSpPr>
        <p:spPr>
          <a:xfrm>
            <a:off x="6228184" y="256872"/>
            <a:ext cx="1800200" cy="369332"/>
          </a:xfrm>
          <a:prstGeom prst="rect">
            <a:avLst/>
          </a:prstGeom>
          <a:noFill/>
        </p:spPr>
        <p:txBody>
          <a:bodyPr wrap="square" rtlCol="0">
            <a:spAutoFit/>
          </a:bodyPr>
          <a:lstStyle/>
          <a:p>
            <a:r>
              <a:rPr lang="es-PY" dirty="0" smtClean="0"/>
              <a:t>CONFERENCIA</a:t>
            </a:r>
            <a:endParaRPr lang="es-PY" dirty="0"/>
          </a:p>
        </p:txBody>
      </p:sp>
    </p:spTree>
    <p:extLst>
      <p:ext uri="{BB962C8B-B14F-4D97-AF65-F5344CB8AC3E}">
        <p14:creationId xmlns:p14="http://schemas.microsoft.com/office/powerpoint/2010/main" val="245585377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404664"/>
            <a:ext cx="7444680" cy="6051072"/>
          </a:xfrm>
        </p:spPr>
        <p:txBody>
          <a:bodyPr>
            <a:normAutofit lnSpcReduction="10000"/>
          </a:bodyPr>
          <a:lstStyle/>
          <a:p>
            <a:r>
              <a:rPr lang="es-MX" b="1" dirty="0"/>
              <a:t>¿Por qué un sistema de información? </a:t>
            </a:r>
            <a:endParaRPr lang="es-PY" dirty="0"/>
          </a:p>
          <a:p>
            <a:pPr marL="0" indent="0">
              <a:buNone/>
            </a:pPr>
            <a:endParaRPr lang="es-MX" dirty="0" smtClean="0"/>
          </a:p>
          <a:p>
            <a:pPr marL="0" indent="0">
              <a:buNone/>
            </a:pPr>
            <a:r>
              <a:rPr lang="es-MX" dirty="0" smtClean="0"/>
              <a:t>Porque sin </a:t>
            </a:r>
            <a:r>
              <a:rPr lang="es-MX" dirty="0"/>
              <a:t>datos, sin </a:t>
            </a:r>
            <a:r>
              <a:rPr lang="es-MX" dirty="0" smtClean="0"/>
              <a:t>números </a:t>
            </a:r>
            <a:r>
              <a:rPr lang="es-MX" dirty="0"/>
              <a:t>no </a:t>
            </a:r>
            <a:r>
              <a:rPr lang="es-MX" dirty="0" smtClean="0"/>
              <a:t>se pueden </a:t>
            </a:r>
            <a:r>
              <a:rPr lang="es-MX" dirty="0"/>
              <a:t>tomar decisiones, no </a:t>
            </a:r>
            <a:r>
              <a:rPr lang="es-MX" dirty="0" smtClean="0"/>
              <a:t>se puede conocer </a:t>
            </a:r>
            <a:r>
              <a:rPr lang="es-MX" dirty="0"/>
              <a:t>en que </a:t>
            </a:r>
            <a:r>
              <a:rPr lang="es-MX" dirty="0" smtClean="0"/>
              <a:t>se está </a:t>
            </a:r>
            <a:r>
              <a:rPr lang="es-MX" dirty="0"/>
              <a:t>mal y en que mejorar</a:t>
            </a:r>
            <a:r>
              <a:rPr lang="es-MX" dirty="0" smtClean="0"/>
              <a:t>, en que posición se está y cual es la situación, </a:t>
            </a:r>
            <a:r>
              <a:rPr lang="es-MX" dirty="0"/>
              <a:t>la palabra clave es la toma </a:t>
            </a:r>
            <a:r>
              <a:rPr lang="es-MX" dirty="0" smtClean="0"/>
              <a:t>decisiones.</a:t>
            </a:r>
          </a:p>
          <a:p>
            <a:pPr marL="0" indent="0">
              <a:buNone/>
            </a:pPr>
            <a:r>
              <a:rPr lang="es-MX" dirty="0"/>
              <a:t>T</a:t>
            </a:r>
            <a:r>
              <a:rPr lang="es-MX" dirty="0" smtClean="0"/>
              <a:t>ener datos para la toma de decisiones. </a:t>
            </a:r>
          </a:p>
          <a:p>
            <a:pPr marL="0" indent="0">
              <a:buNone/>
            </a:pPr>
            <a:endParaRPr lang="es-MX" dirty="0"/>
          </a:p>
          <a:p>
            <a:r>
              <a:rPr lang="es-MX" b="1" dirty="0"/>
              <a:t>¿Qué persigue</a:t>
            </a:r>
            <a:r>
              <a:rPr lang="es-MX" b="1" dirty="0" smtClean="0"/>
              <a:t>?</a:t>
            </a:r>
          </a:p>
          <a:p>
            <a:pPr marL="0" indent="0">
              <a:buNone/>
            </a:pPr>
            <a:endParaRPr lang="es-PY" dirty="0"/>
          </a:p>
          <a:p>
            <a:pPr marL="0" indent="0">
              <a:buNone/>
            </a:pPr>
            <a:r>
              <a:rPr lang="es-MX" dirty="0"/>
              <a:t>La finalidad es realizar mejoras y se espera implementar las recomendaciones que salen de los diagnósticos. </a:t>
            </a:r>
            <a:endParaRPr lang="es-PY" dirty="0"/>
          </a:p>
        </p:txBody>
      </p:sp>
    </p:spTree>
    <p:extLst>
      <p:ext uri="{BB962C8B-B14F-4D97-AF65-F5344CB8AC3E}">
        <p14:creationId xmlns:p14="http://schemas.microsoft.com/office/powerpoint/2010/main" val="34989537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332656"/>
            <a:ext cx="7488832" cy="6264696"/>
          </a:xfrm>
        </p:spPr>
        <p:txBody>
          <a:bodyPr>
            <a:normAutofit lnSpcReduction="10000"/>
          </a:bodyPr>
          <a:lstStyle/>
          <a:p>
            <a:r>
              <a:rPr lang="es-MX" dirty="0"/>
              <a:t>Hoy ya se tienen datos desagregados por sexo que antes no se tenían. </a:t>
            </a:r>
            <a:endParaRPr lang="es-MX" dirty="0" smtClean="0"/>
          </a:p>
          <a:p>
            <a:endParaRPr lang="es-MX" dirty="0"/>
          </a:p>
          <a:p>
            <a:r>
              <a:rPr lang="es-MX" dirty="0"/>
              <a:t>Tenemos que pensar en un sistema de información para la </a:t>
            </a:r>
            <a:r>
              <a:rPr lang="es-MX" dirty="0" smtClean="0"/>
              <a:t>institución cuando para </a:t>
            </a:r>
            <a:r>
              <a:rPr lang="es-MX" dirty="0"/>
              <a:t>los usuarios y usuarias, porque la transparencia </a:t>
            </a:r>
            <a:r>
              <a:rPr lang="es-MX" dirty="0" smtClean="0"/>
              <a:t> son derechos </a:t>
            </a:r>
            <a:r>
              <a:rPr lang="es-MX" dirty="0"/>
              <a:t>humanos, si no </a:t>
            </a:r>
            <a:r>
              <a:rPr lang="es-MX" dirty="0" smtClean="0"/>
              <a:t>se tiene </a:t>
            </a:r>
            <a:r>
              <a:rPr lang="es-MX" dirty="0"/>
              <a:t>un sistema de información los demás no </a:t>
            </a:r>
            <a:r>
              <a:rPr lang="es-MX" dirty="0" smtClean="0"/>
              <a:t>pueden saber </a:t>
            </a:r>
            <a:r>
              <a:rPr lang="es-MX" dirty="0"/>
              <a:t>lo que se está </a:t>
            </a:r>
            <a:r>
              <a:rPr lang="es-MX" dirty="0" smtClean="0"/>
              <a:t>haciendo.</a:t>
            </a:r>
          </a:p>
          <a:p>
            <a:pPr marL="0" indent="0">
              <a:buNone/>
            </a:pPr>
            <a:endParaRPr lang="es-MX" dirty="0" smtClean="0"/>
          </a:p>
          <a:p>
            <a:r>
              <a:rPr lang="es-MX" dirty="0"/>
              <a:t>L</a:t>
            </a:r>
            <a:r>
              <a:rPr lang="es-MX" dirty="0" smtClean="0"/>
              <a:t>a </a:t>
            </a:r>
            <a:r>
              <a:rPr lang="es-MX" dirty="0"/>
              <a:t>transparencia es vital</a:t>
            </a:r>
            <a:r>
              <a:rPr lang="es-MX" dirty="0" smtClean="0"/>
              <a:t>, sirven para </a:t>
            </a:r>
            <a:r>
              <a:rPr lang="es-MX" dirty="0"/>
              <a:t>las críticas de los organismos y entidades maliciosas que entienden mal lo que se está haciendo. No solo desde adentro, sino también para la sociedad. </a:t>
            </a:r>
            <a:endParaRPr lang="es-PY" dirty="0"/>
          </a:p>
          <a:p>
            <a:endParaRPr lang="es-PY" dirty="0"/>
          </a:p>
          <a:p>
            <a:endParaRPr lang="es-PY" dirty="0"/>
          </a:p>
        </p:txBody>
      </p:sp>
    </p:spTree>
    <p:extLst>
      <p:ext uri="{BB962C8B-B14F-4D97-AF65-F5344CB8AC3E}">
        <p14:creationId xmlns:p14="http://schemas.microsoft.com/office/powerpoint/2010/main" val="425639901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404664"/>
            <a:ext cx="7372672" cy="6051072"/>
          </a:xfrm>
        </p:spPr>
        <p:txBody>
          <a:bodyPr>
            <a:normAutofit lnSpcReduction="10000"/>
          </a:bodyPr>
          <a:lstStyle/>
          <a:p>
            <a:r>
              <a:rPr lang="es-PY" dirty="0" smtClean="0"/>
              <a:t>Se habla de </a:t>
            </a:r>
            <a:r>
              <a:rPr lang="es-PY" dirty="0"/>
              <a:t>un sistema de información </a:t>
            </a:r>
            <a:r>
              <a:rPr lang="es-PY" dirty="0" smtClean="0"/>
              <a:t>porque </a:t>
            </a:r>
            <a:r>
              <a:rPr lang="es-PY" dirty="0"/>
              <a:t>el sistema facilita la recolección, verificación y difusión de la </a:t>
            </a:r>
            <a:r>
              <a:rPr lang="es-PY" dirty="0" smtClean="0"/>
              <a:t>información.</a:t>
            </a:r>
          </a:p>
          <a:p>
            <a:r>
              <a:rPr lang="es-PY" dirty="0" smtClean="0"/>
              <a:t>La información debe </a:t>
            </a:r>
            <a:r>
              <a:rPr lang="es-PY" dirty="0"/>
              <a:t>ser </a:t>
            </a:r>
            <a:r>
              <a:rPr lang="es-PY" dirty="0" smtClean="0"/>
              <a:t>accesible</a:t>
            </a:r>
            <a:r>
              <a:rPr lang="es-PY" dirty="0"/>
              <a:t>, </a:t>
            </a:r>
            <a:r>
              <a:rPr lang="es-PY" dirty="0" smtClean="0"/>
              <a:t>fidedigna, y ágil</a:t>
            </a:r>
            <a:r>
              <a:rPr lang="es-PY" dirty="0"/>
              <a:t>, es decir, que no tarde años en reflejar la realidad, que necesitamos ahora. </a:t>
            </a:r>
          </a:p>
          <a:p>
            <a:r>
              <a:rPr lang="es-PY" dirty="0"/>
              <a:t>Esos sistemas de registro o esos datos que </a:t>
            </a:r>
            <a:r>
              <a:rPr lang="es-PY" dirty="0" smtClean="0"/>
              <a:t>van a ser cargados </a:t>
            </a:r>
            <a:r>
              <a:rPr lang="es-PY" dirty="0"/>
              <a:t>en las distinticas instituciones deben coincidir en un punto de forma que no exista un </a:t>
            </a:r>
            <a:r>
              <a:rPr lang="es-PY" dirty="0" err="1"/>
              <a:t>subregistro</a:t>
            </a:r>
            <a:r>
              <a:rPr lang="es-PY" dirty="0"/>
              <a:t>, que todos hablen el mismo idioma. </a:t>
            </a:r>
          </a:p>
          <a:p>
            <a:r>
              <a:rPr lang="es-PY" dirty="0"/>
              <a:t>Los datos </a:t>
            </a:r>
            <a:r>
              <a:rPr lang="es-PY" dirty="0" smtClean="0"/>
              <a:t>solos </a:t>
            </a:r>
            <a:r>
              <a:rPr lang="es-PY" dirty="0"/>
              <a:t>no son todavía un sistema de información. </a:t>
            </a:r>
            <a:endParaRPr lang="es-PY" dirty="0" smtClean="0"/>
          </a:p>
          <a:p>
            <a:r>
              <a:rPr lang="es-ES" sz="2400" dirty="0"/>
              <a:t>L</a:t>
            </a:r>
            <a:r>
              <a:rPr lang="es-ES" sz="2400" dirty="0" smtClean="0"/>
              <a:t>a información es un derecho humano para mejorar el acceso a la justicia de las mujeres.</a:t>
            </a:r>
            <a:endParaRPr lang="es-PY" sz="2400" dirty="0" smtClean="0"/>
          </a:p>
          <a:p>
            <a:endParaRPr lang="es-PY" dirty="0"/>
          </a:p>
        </p:txBody>
      </p:sp>
    </p:spTree>
    <p:extLst>
      <p:ext uri="{BB962C8B-B14F-4D97-AF65-F5344CB8AC3E}">
        <p14:creationId xmlns:p14="http://schemas.microsoft.com/office/powerpoint/2010/main" val="143222462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404664"/>
            <a:ext cx="7516688" cy="6051072"/>
          </a:xfrm>
        </p:spPr>
        <p:txBody>
          <a:bodyPr>
            <a:normAutofit/>
          </a:bodyPr>
          <a:lstStyle/>
          <a:p>
            <a:pPr marL="0" indent="0">
              <a:buNone/>
            </a:pPr>
            <a:r>
              <a:rPr lang="es-ES" b="1" dirty="0"/>
              <a:t>LA INFORMACIÓN COMO INSTRUMENTO PARA LA TOMA DE </a:t>
            </a:r>
            <a:r>
              <a:rPr lang="es-ES" b="1" dirty="0" smtClean="0"/>
              <a:t>DECISIONES</a:t>
            </a:r>
          </a:p>
          <a:p>
            <a:pPr marL="0" indent="0">
              <a:buNone/>
            </a:pPr>
            <a:endParaRPr lang="es-PY" dirty="0"/>
          </a:p>
          <a:p>
            <a:r>
              <a:rPr lang="es-PY" dirty="0"/>
              <a:t>La</a:t>
            </a:r>
            <a:r>
              <a:rPr lang="es-ES" dirty="0"/>
              <a:t> falta de información adecuada y en tiempo, afecta la toma de decisiones,</a:t>
            </a:r>
            <a:r>
              <a:rPr lang="es-ES" b="1" dirty="0"/>
              <a:t> </a:t>
            </a:r>
            <a:r>
              <a:rPr lang="es-ES" dirty="0"/>
              <a:t>porque a veces llega tarde la información y así también </a:t>
            </a:r>
            <a:r>
              <a:rPr lang="es-ES" dirty="0" smtClean="0"/>
              <a:t>se llega </a:t>
            </a:r>
            <a:r>
              <a:rPr lang="es-ES" dirty="0"/>
              <a:t>tarde con la toma de decisiones. </a:t>
            </a:r>
            <a:endParaRPr lang="es-ES" dirty="0" smtClean="0"/>
          </a:p>
          <a:p>
            <a:endParaRPr lang="es-ES" dirty="0"/>
          </a:p>
          <a:p>
            <a:r>
              <a:rPr lang="es-ES" dirty="0"/>
              <a:t>L</a:t>
            </a:r>
            <a:r>
              <a:rPr lang="es-ES" dirty="0" smtClean="0"/>
              <a:t>a </a:t>
            </a:r>
            <a:r>
              <a:rPr lang="es-ES" dirty="0"/>
              <a:t>toma de decisiones debe ser real, no una toma ficticia que cree una expectativa falsa en los </a:t>
            </a:r>
            <a:r>
              <a:rPr lang="es-ES" dirty="0" smtClean="0"/>
              <a:t>usuarios/as, que </a:t>
            </a:r>
            <a:r>
              <a:rPr lang="es-ES" dirty="0"/>
              <a:t>sea </a:t>
            </a:r>
            <a:r>
              <a:rPr lang="es-ES" dirty="0" smtClean="0"/>
              <a:t>oportuno </a:t>
            </a:r>
            <a:r>
              <a:rPr lang="es-ES" dirty="0"/>
              <a:t>y </a:t>
            </a:r>
            <a:r>
              <a:rPr lang="es-ES" dirty="0" smtClean="0"/>
              <a:t>llegue </a:t>
            </a:r>
            <a:r>
              <a:rPr lang="es-ES" dirty="0"/>
              <a:t>a dar el servicio que se espera.</a:t>
            </a:r>
            <a:endParaRPr lang="es-PY" dirty="0"/>
          </a:p>
          <a:p>
            <a:endParaRPr lang="es-PY" dirty="0"/>
          </a:p>
        </p:txBody>
      </p:sp>
    </p:spTree>
    <p:extLst>
      <p:ext uri="{BB962C8B-B14F-4D97-AF65-F5344CB8AC3E}">
        <p14:creationId xmlns:p14="http://schemas.microsoft.com/office/powerpoint/2010/main" val="205174775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contenido"/>
          <p:cNvSpPr>
            <a:spLocks noGrp="1"/>
          </p:cNvSpPr>
          <p:nvPr>
            <p:ph idx="1"/>
          </p:nvPr>
        </p:nvSpPr>
        <p:spPr>
          <a:xfrm>
            <a:off x="107504" y="836712"/>
            <a:ext cx="7992888" cy="5760640"/>
          </a:xfrm>
        </p:spPr>
        <p:txBody>
          <a:bodyPr>
            <a:normAutofit fontScale="92500"/>
          </a:bodyPr>
          <a:lstStyle/>
          <a:p>
            <a:pPr marL="0" indent="0">
              <a:buNone/>
            </a:pPr>
            <a:r>
              <a:rPr lang="es-MX" b="1" dirty="0" smtClean="0"/>
              <a:t>DIAGNÓSTICO</a:t>
            </a:r>
          </a:p>
          <a:p>
            <a:pPr marL="0" indent="0">
              <a:buNone/>
            </a:pPr>
            <a:endParaRPr lang="es-PY" dirty="0"/>
          </a:p>
          <a:p>
            <a:r>
              <a:rPr lang="es-MX" dirty="0"/>
              <a:t>Un diagnóstico es aquello perteneciente o relativo a la diagnosis. </a:t>
            </a:r>
            <a:endParaRPr lang="es-PY" dirty="0"/>
          </a:p>
          <a:p>
            <a:r>
              <a:rPr lang="es-MX" dirty="0"/>
              <a:t>Hace referencia a la recolección y análisis de datos para evaluar problemas de distinta naturaleza. </a:t>
            </a:r>
            <a:endParaRPr lang="es-MX" dirty="0" smtClean="0"/>
          </a:p>
          <a:p>
            <a:r>
              <a:rPr lang="es-PY" dirty="0"/>
              <a:t>El diagnóstico identifica la naturaleza o esencia de una situación o problema y de la causa posible o probable del mismo.</a:t>
            </a:r>
          </a:p>
          <a:p>
            <a:r>
              <a:rPr lang="es-MX" dirty="0" smtClean="0"/>
              <a:t>Lo </a:t>
            </a:r>
            <a:r>
              <a:rPr lang="es-MX" dirty="0"/>
              <a:t>que </a:t>
            </a:r>
            <a:r>
              <a:rPr lang="es-MX" dirty="0" smtClean="0"/>
              <a:t>se hace </a:t>
            </a:r>
            <a:r>
              <a:rPr lang="es-MX" dirty="0"/>
              <a:t>con diagnóstico es ciencia, es la realidad y </a:t>
            </a:r>
            <a:r>
              <a:rPr lang="es-MX" dirty="0" smtClean="0"/>
              <a:t>puede  ser enfrentada </a:t>
            </a:r>
            <a:r>
              <a:rPr lang="es-MX" dirty="0"/>
              <a:t>desde la verificación. Es importante desmitificar, sacar lo que </a:t>
            </a:r>
            <a:r>
              <a:rPr lang="es-MX" dirty="0" smtClean="0"/>
              <a:t>se cree </a:t>
            </a:r>
            <a:r>
              <a:rPr lang="es-MX" dirty="0"/>
              <a:t>saber y empezar de cero con el </a:t>
            </a:r>
            <a:r>
              <a:rPr lang="es-MX" dirty="0" smtClean="0"/>
              <a:t>diagnóstico.</a:t>
            </a:r>
          </a:p>
          <a:p>
            <a:endParaRPr lang="es-PY" dirty="0"/>
          </a:p>
        </p:txBody>
      </p:sp>
      <p:sp>
        <p:nvSpPr>
          <p:cNvPr id="5" name="1 Título"/>
          <p:cNvSpPr>
            <a:spLocks noGrp="1"/>
          </p:cNvSpPr>
          <p:nvPr>
            <p:ph type="title"/>
          </p:nvPr>
        </p:nvSpPr>
        <p:spPr>
          <a:xfrm>
            <a:off x="467543" y="188640"/>
            <a:ext cx="7272809" cy="459432"/>
          </a:xfrm>
        </p:spPr>
        <p:txBody>
          <a:bodyPr>
            <a:normAutofit/>
          </a:bodyPr>
          <a:lstStyle/>
          <a:p>
            <a:pPr algn="ctr"/>
            <a:r>
              <a:rPr lang="es-PY" sz="2400" dirty="0" smtClean="0">
                <a:solidFill>
                  <a:schemeClr val="tx2"/>
                </a:solidFill>
              </a:rPr>
              <a:t>CONSTRUCCIÓN DEL SISTEMA DE INFORMACIÓN</a:t>
            </a:r>
            <a:endParaRPr lang="es-PY" sz="2400" dirty="0">
              <a:solidFill>
                <a:schemeClr val="tx2"/>
              </a:solidFill>
            </a:endParaRPr>
          </a:p>
        </p:txBody>
      </p:sp>
    </p:spTree>
    <p:extLst>
      <p:ext uri="{BB962C8B-B14F-4D97-AF65-F5344CB8AC3E}">
        <p14:creationId xmlns:p14="http://schemas.microsoft.com/office/powerpoint/2010/main" val="159456878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260648"/>
            <a:ext cx="7444680" cy="6195088"/>
          </a:xfrm>
        </p:spPr>
        <p:txBody>
          <a:bodyPr>
            <a:normAutofit/>
          </a:bodyPr>
          <a:lstStyle/>
          <a:p>
            <a:pPr marL="0" indent="0">
              <a:buNone/>
            </a:pPr>
            <a:r>
              <a:rPr lang="es-MX" b="1" dirty="0"/>
              <a:t>DATOS E INFORMACIÓN </a:t>
            </a:r>
            <a:r>
              <a:rPr lang="es-MX" b="1" dirty="0" smtClean="0"/>
              <a:t>CUALITATIVA</a:t>
            </a:r>
            <a:endParaRPr lang="es-PY" dirty="0"/>
          </a:p>
          <a:p>
            <a:pPr marL="0" indent="0">
              <a:buNone/>
            </a:pPr>
            <a:endParaRPr lang="es-MX" b="1" dirty="0" smtClean="0"/>
          </a:p>
          <a:p>
            <a:r>
              <a:rPr lang="es-MX" dirty="0"/>
              <a:t>D</a:t>
            </a:r>
            <a:r>
              <a:rPr lang="es-MX" dirty="0" smtClean="0"/>
              <a:t>efinir: qué </a:t>
            </a:r>
            <a:r>
              <a:rPr lang="es-MX" dirty="0"/>
              <a:t>se quiere medir, para qué se quiere medir, con qué se va a medir, con qué se va a relacionar, tiempos, aspectos culturales, subjetivos, entre otros</a:t>
            </a:r>
            <a:r>
              <a:rPr lang="es-MX" dirty="0" smtClean="0"/>
              <a:t>.</a:t>
            </a:r>
          </a:p>
          <a:p>
            <a:pPr marL="0" indent="0">
              <a:buNone/>
            </a:pPr>
            <a:endParaRPr lang="es-PY" dirty="0"/>
          </a:p>
          <a:p>
            <a:r>
              <a:rPr lang="es-MX" dirty="0"/>
              <a:t>Si </a:t>
            </a:r>
            <a:r>
              <a:rPr lang="es-MX" dirty="0" smtClean="0"/>
              <a:t>se tiene </a:t>
            </a:r>
            <a:r>
              <a:rPr lang="es-MX" dirty="0"/>
              <a:t>que evaluar realidades que se pueden contar </a:t>
            </a:r>
            <a:r>
              <a:rPr lang="es-MX" dirty="0" smtClean="0"/>
              <a:t>un </a:t>
            </a:r>
            <a:r>
              <a:rPr lang="es-MX" dirty="0"/>
              <a:t>instrumento de medición tiene que ser de conteo, pero si voy a medir cuestiones como de satisfacción, eso ya no es de conteo, esas variantes culturales hay que tener en cuenta para los instrumentos de </a:t>
            </a:r>
            <a:r>
              <a:rPr lang="es-MX" dirty="0" smtClean="0"/>
              <a:t>medición</a:t>
            </a:r>
            <a:r>
              <a:rPr lang="es-MX" dirty="0"/>
              <a:t>.</a:t>
            </a:r>
            <a:r>
              <a:rPr lang="es-PY" dirty="0"/>
              <a:t> </a:t>
            </a:r>
          </a:p>
          <a:p>
            <a:endParaRPr lang="es-PY" dirty="0"/>
          </a:p>
        </p:txBody>
      </p:sp>
    </p:spTree>
    <p:extLst>
      <p:ext uri="{BB962C8B-B14F-4D97-AF65-F5344CB8AC3E}">
        <p14:creationId xmlns:p14="http://schemas.microsoft.com/office/powerpoint/2010/main" val="17222089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980728"/>
            <a:ext cx="7344816" cy="4896544"/>
          </a:xfrm>
        </p:spPr>
        <p:txBody>
          <a:bodyPr>
            <a:normAutofit/>
          </a:bodyPr>
          <a:lstStyle/>
          <a:p>
            <a:pPr algn="just"/>
            <a:r>
              <a:rPr lang="es-PY" dirty="0"/>
              <a:t>Los DD.HH. también son conocidos como: derechos naturales, derechos individuales, libertades fundamentales, garantías constitucionales, derechos civiles, derechos ciudadanos, derechos fundamentales, derechos morales, derechos individuales, pero lo propio o lo adecuado es que sean llamados </a:t>
            </a:r>
            <a:r>
              <a:rPr lang="es-PY" dirty="0" smtClean="0"/>
              <a:t>Derechos Humanos. </a:t>
            </a:r>
            <a:endParaRPr lang="es-PY" dirty="0"/>
          </a:p>
        </p:txBody>
      </p:sp>
    </p:spTree>
    <p:extLst>
      <p:ext uri="{BB962C8B-B14F-4D97-AF65-F5344CB8AC3E}">
        <p14:creationId xmlns:p14="http://schemas.microsoft.com/office/powerpoint/2010/main" val="127668059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692696"/>
            <a:ext cx="7455024" cy="5566400"/>
          </a:xfrm>
        </p:spPr>
        <p:txBody>
          <a:bodyPr/>
          <a:lstStyle/>
          <a:p>
            <a:r>
              <a:rPr lang="es-MX" b="1" dirty="0"/>
              <a:t>HERRAMIENTAS PARA MEDIR</a:t>
            </a:r>
            <a:r>
              <a:rPr lang="es-MX" b="1" dirty="0" smtClean="0"/>
              <a:t>:</a:t>
            </a:r>
          </a:p>
          <a:p>
            <a:pPr marL="0" indent="0">
              <a:buNone/>
            </a:pPr>
            <a:endParaRPr lang="es-PY" dirty="0"/>
          </a:p>
          <a:p>
            <a:pPr marL="0" indent="0">
              <a:buNone/>
            </a:pPr>
            <a:r>
              <a:rPr lang="es-MX" dirty="0" smtClean="0"/>
              <a:t>Las entrevistas</a:t>
            </a:r>
            <a:r>
              <a:rPr lang="es-MX" dirty="0"/>
              <a:t>, encuestas, no sólo </a:t>
            </a:r>
            <a:r>
              <a:rPr lang="es-MX" dirty="0" smtClean="0"/>
              <a:t>las resoluciones judiciales son herramientas para medir, relevantes para Planificación</a:t>
            </a:r>
            <a:r>
              <a:rPr lang="es-MX" dirty="0"/>
              <a:t>, Presupuesto, Estadísticas, Plataformas o bases de datos sobre servicios interinstitucionales, entre otros, trabajos </a:t>
            </a:r>
            <a:r>
              <a:rPr lang="es-MX" dirty="0" smtClean="0"/>
              <a:t>interinstitucionales.</a:t>
            </a:r>
            <a:endParaRPr lang="es-PY" dirty="0"/>
          </a:p>
        </p:txBody>
      </p:sp>
    </p:spTree>
    <p:extLst>
      <p:ext uri="{BB962C8B-B14F-4D97-AF65-F5344CB8AC3E}">
        <p14:creationId xmlns:p14="http://schemas.microsoft.com/office/powerpoint/2010/main" val="365700934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836712"/>
            <a:ext cx="7776864" cy="5760640"/>
          </a:xfrm>
        </p:spPr>
        <p:txBody>
          <a:bodyPr>
            <a:normAutofit/>
          </a:bodyPr>
          <a:lstStyle/>
          <a:p>
            <a:r>
              <a:rPr lang="es-PY" dirty="0" smtClean="0"/>
              <a:t>Interpretación y análisis de la información. </a:t>
            </a:r>
          </a:p>
          <a:p>
            <a:pPr marL="0" indent="0">
              <a:buNone/>
            </a:pPr>
            <a:endParaRPr lang="es-PY" dirty="0" smtClean="0"/>
          </a:p>
          <a:p>
            <a:pPr marL="0" lvl="0" indent="0">
              <a:buNone/>
            </a:pPr>
            <a:r>
              <a:rPr lang="es-MX" dirty="0" smtClean="0"/>
              <a:t>-Indicadores </a:t>
            </a:r>
            <a:r>
              <a:rPr lang="es-MX" dirty="0"/>
              <a:t>claros y confiables de impacto de los servicios, programas y </a:t>
            </a:r>
            <a:r>
              <a:rPr lang="es-MX" dirty="0" smtClean="0"/>
              <a:t>decisiones, como </a:t>
            </a:r>
            <a:r>
              <a:rPr lang="es-MX" dirty="0"/>
              <a:t>llega a la población, como siente la </a:t>
            </a:r>
            <a:r>
              <a:rPr lang="es-MX" dirty="0" smtClean="0"/>
              <a:t>sociedad.</a:t>
            </a:r>
            <a:endParaRPr lang="es-PY" dirty="0"/>
          </a:p>
          <a:p>
            <a:pPr marL="0" lvl="0" indent="0">
              <a:buNone/>
            </a:pPr>
            <a:r>
              <a:rPr lang="es-PY" dirty="0"/>
              <a:t>-</a:t>
            </a:r>
            <a:r>
              <a:rPr lang="es-MX" dirty="0" smtClean="0"/>
              <a:t>Identificar </a:t>
            </a:r>
            <a:r>
              <a:rPr lang="es-MX" dirty="0"/>
              <a:t>responsables y potenciales </a:t>
            </a:r>
            <a:r>
              <a:rPr lang="es-MX" dirty="0" smtClean="0"/>
              <a:t>alianzas para </a:t>
            </a:r>
            <a:r>
              <a:rPr lang="es-MX" dirty="0"/>
              <a:t>poder llegar, </a:t>
            </a:r>
            <a:r>
              <a:rPr lang="es-MX" dirty="0" smtClean="0"/>
              <a:t>pero </a:t>
            </a:r>
            <a:r>
              <a:rPr lang="es-MX" dirty="0"/>
              <a:t>no solamente llegar al interior de las instituciones, sino también alianzas con otras </a:t>
            </a:r>
            <a:r>
              <a:rPr lang="es-MX" dirty="0" smtClean="0"/>
              <a:t>instituciones</a:t>
            </a:r>
          </a:p>
          <a:p>
            <a:pPr marL="0" lvl="0" indent="0">
              <a:buNone/>
            </a:pPr>
            <a:r>
              <a:rPr lang="es-MX" dirty="0"/>
              <a:t>-</a:t>
            </a:r>
            <a:r>
              <a:rPr lang="es-MX" dirty="0" smtClean="0"/>
              <a:t>Metodología </a:t>
            </a:r>
            <a:r>
              <a:rPr lang="es-MX" dirty="0"/>
              <a:t>de análisis.</a:t>
            </a:r>
            <a:endParaRPr lang="es-PY" dirty="0"/>
          </a:p>
          <a:p>
            <a:pPr marL="0" lvl="0" indent="0">
              <a:buNone/>
            </a:pPr>
            <a:r>
              <a:rPr lang="es-MX" dirty="0" smtClean="0"/>
              <a:t>-Proceso </a:t>
            </a:r>
            <a:r>
              <a:rPr lang="es-MX" dirty="0"/>
              <a:t>de decisión para formar criterio de qué </a:t>
            </a:r>
            <a:r>
              <a:rPr lang="es-MX" dirty="0" smtClean="0"/>
              <a:t>se va a hacer: Sujetos, Normas, Forma. </a:t>
            </a:r>
            <a:endParaRPr lang="es-PY" dirty="0"/>
          </a:p>
        </p:txBody>
      </p:sp>
      <p:sp>
        <p:nvSpPr>
          <p:cNvPr id="4" name="1 Título"/>
          <p:cNvSpPr>
            <a:spLocks noGrp="1"/>
          </p:cNvSpPr>
          <p:nvPr>
            <p:ph type="title"/>
          </p:nvPr>
        </p:nvSpPr>
        <p:spPr>
          <a:xfrm>
            <a:off x="467543" y="188640"/>
            <a:ext cx="7272809" cy="459432"/>
          </a:xfrm>
        </p:spPr>
        <p:txBody>
          <a:bodyPr>
            <a:normAutofit/>
          </a:bodyPr>
          <a:lstStyle/>
          <a:p>
            <a:pPr algn="ctr"/>
            <a:r>
              <a:rPr lang="es-PY" sz="2400" dirty="0" smtClean="0">
                <a:solidFill>
                  <a:schemeClr val="tx2"/>
                </a:solidFill>
              </a:rPr>
              <a:t>Procesamiento de datos</a:t>
            </a:r>
            <a:endParaRPr lang="es-PY" sz="2400" dirty="0">
              <a:solidFill>
                <a:schemeClr val="tx2"/>
              </a:solidFill>
            </a:endParaRPr>
          </a:p>
        </p:txBody>
      </p:sp>
    </p:spTree>
    <p:extLst>
      <p:ext uri="{BB962C8B-B14F-4D97-AF65-F5344CB8AC3E}">
        <p14:creationId xmlns:p14="http://schemas.microsoft.com/office/powerpoint/2010/main" val="384185376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332656"/>
            <a:ext cx="7560840" cy="6264696"/>
          </a:xfrm>
        </p:spPr>
        <p:txBody>
          <a:bodyPr>
            <a:normAutofit/>
          </a:bodyPr>
          <a:lstStyle/>
          <a:p>
            <a:r>
              <a:rPr lang="es-PY" dirty="0" smtClean="0"/>
              <a:t>Monitoreo </a:t>
            </a:r>
            <a:r>
              <a:rPr lang="es-PY" dirty="0"/>
              <a:t>y </a:t>
            </a:r>
            <a:r>
              <a:rPr lang="es-PY" dirty="0" smtClean="0"/>
              <a:t>evaluación</a:t>
            </a:r>
          </a:p>
          <a:p>
            <a:pPr marL="0" indent="0">
              <a:buNone/>
            </a:pPr>
            <a:r>
              <a:rPr lang="es-PY" sz="2400" b="1" dirty="0"/>
              <a:t>-</a:t>
            </a:r>
            <a:r>
              <a:rPr lang="es-MX" sz="2400" b="1" dirty="0" smtClean="0"/>
              <a:t>Análisis </a:t>
            </a:r>
            <a:r>
              <a:rPr lang="es-MX" sz="2400" b="1" dirty="0"/>
              <a:t>de los efectos: impacto de decisiones y </a:t>
            </a:r>
            <a:r>
              <a:rPr lang="es-MX" sz="2400" b="1" dirty="0" smtClean="0"/>
              <a:t>otros.</a:t>
            </a:r>
            <a:endParaRPr lang="es-PY" sz="2400" dirty="0"/>
          </a:p>
          <a:p>
            <a:pPr marL="0" indent="0">
              <a:buNone/>
            </a:pPr>
            <a:r>
              <a:rPr lang="es-PY" sz="2400" dirty="0"/>
              <a:t>-</a:t>
            </a:r>
            <a:r>
              <a:rPr lang="es-MX" sz="2400" dirty="0" smtClean="0"/>
              <a:t>Cumplimiento </a:t>
            </a:r>
            <a:r>
              <a:rPr lang="es-MX" sz="2400" dirty="0"/>
              <a:t>de objetivos: medir realidades, </a:t>
            </a:r>
            <a:r>
              <a:rPr lang="es-MX" sz="2400" dirty="0" smtClean="0"/>
              <a:t>cambios.</a:t>
            </a:r>
            <a:endParaRPr lang="es-PY" sz="2400" dirty="0"/>
          </a:p>
          <a:p>
            <a:pPr marL="0" indent="0">
              <a:buNone/>
            </a:pPr>
            <a:r>
              <a:rPr lang="es-MX" sz="2800" dirty="0" smtClean="0"/>
              <a:t>-Evaluación.</a:t>
            </a:r>
          </a:p>
          <a:p>
            <a:pPr marL="0" indent="0">
              <a:buNone/>
            </a:pPr>
            <a:r>
              <a:rPr lang="es-MX" sz="2800" dirty="0" smtClean="0"/>
              <a:t> </a:t>
            </a:r>
            <a:endParaRPr lang="es-PY" sz="2800" dirty="0"/>
          </a:p>
          <a:p>
            <a:r>
              <a:rPr lang="es-MX" sz="2800" dirty="0"/>
              <a:t>El diagnóstico nunca es perfecto. </a:t>
            </a:r>
            <a:endParaRPr lang="es-PY" sz="2800" dirty="0"/>
          </a:p>
          <a:p>
            <a:r>
              <a:rPr lang="es-MX" sz="2800" dirty="0"/>
              <a:t>Acceso quiere decir llegar a todas y llegar a </a:t>
            </a:r>
            <a:r>
              <a:rPr lang="es-MX" sz="2800" dirty="0" smtClean="0"/>
              <a:t>todos. Acceso </a:t>
            </a:r>
            <a:r>
              <a:rPr lang="es-MX" sz="2800" dirty="0"/>
              <a:t>a la información es </a:t>
            </a:r>
            <a:r>
              <a:rPr lang="es-MX" sz="2800" dirty="0" smtClean="0"/>
              <a:t>que todas </a:t>
            </a:r>
            <a:r>
              <a:rPr lang="es-MX" sz="2800" dirty="0"/>
              <a:t>y todos </a:t>
            </a:r>
            <a:r>
              <a:rPr lang="es-MX" sz="2800" dirty="0" smtClean="0"/>
              <a:t>puedan </a:t>
            </a:r>
            <a:r>
              <a:rPr lang="es-MX" sz="2800" dirty="0"/>
              <a:t>tener la información. </a:t>
            </a:r>
            <a:endParaRPr lang="es-PY" sz="2800" dirty="0"/>
          </a:p>
          <a:p>
            <a:endParaRPr lang="es-PY" dirty="0"/>
          </a:p>
          <a:p>
            <a:endParaRPr lang="es-PY" dirty="0"/>
          </a:p>
        </p:txBody>
      </p:sp>
    </p:spTree>
    <p:extLst>
      <p:ext uri="{BB962C8B-B14F-4D97-AF65-F5344CB8AC3E}">
        <p14:creationId xmlns:p14="http://schemas.microsoft.com/office/powerpoint/2010/main" val="389585192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260648"/>
            <a:ext cx="7444680" cy="6195088"/>
          </a:xfrm>
        </p:spPr>
        <p:txBody>
          <a:bodyPr>
            <a:normAutofit fontScale="92500" lnSpcReduction="10000"/>
          </a:bodyPr>
          <a:lstStyle/>
          <a:p>
            <a:r>
              <a:rPr lang="es-MX" dirty="0" smtClean="0"/>
              <a:t>La </a:t>
            </a:r>
            <a:r>
              <a:rPr lang="es-MX" dirty="0"/>
              <a:t>información se genera en un contexto, como es el elemento circundante.</a:t>
            </a:r>
            <a:endParaRPr lang="es-PY" dirty="0"/>
          </a:p>
          <a:p>
            <a:r>
              <a:rPr lang="es-MX" dirty="0"/>
              <a:t>Se revelan mediciones que </a:t>
            </a:r>
            <a:r>
              <a:rPr lang="es-MX" dirty="0" smtClean="0"/>
              <a:t>harán </a:t>
            </a:r>
            <a:r>
              <a:rPr lang="es-MX" dirty="0"/>
              <a:t>trabajar sobre necesidades, sobre las reales y </a:t>
            </a:r>
            <a:r>
              <a:rPr lang="es-MX" dirty="0" smtClean="0"/>
              <a:t>verdaderas necesidades.</a:t>
            </a:r>
            <a:endParaRPr lang="es-PY" dirty="0"/>
          </a:p>
          <a:p>
            <a:r>
              <a:rPr lang="es-MX" dirty="0"/>
              <a:t>Premisa: articulación trabajar en redes, </a:t>
            </a:r>
            <a:r>
              <a:rPr lang="es-MX" dirty="0" smtClean="0"/>
              <a:t>crear </a:t>
            </a:r>
            <a:r>
              <a:rPr lang="es-MX" dirty="0"/>
              <a:t>sinergias, </a:t>
            </a:r>
            <a:r>
              <a:rPr lang="es-MX" dirty="0" smtClean="0"/>
              <a:t> ser </a:t>
            </a:r>
            <a:r>
              <a:rPr lang="es-MX" dirty="0"/>
              <a:t>solidarios/as porque en ella se puede construir, no vernos como rivales sino vernos como aliados/as.</a:t>
            </a:r>
            <a:endParaRPr lang="es-PY" dirty="0"/>
          </a:p>
          <a:p>
            <a:r>
              <a:rPr lang="es-MX" dirty="0" smtClean="0"/>
              <a:t>La información convertida en acciones </a:t>
            </a:r>
            <a:r>
              <a:rPr lang="es-MX" dirty="0"/>
              <a:t>tienen que responder a las reales necesidades. </a:t>
            </a:r>
            <a:r>
              <a:rPr lang="es-MX" dirty="0" smtClean="0"/>
              <a:t>Requiere ese diagnóstico: Transparencia, neutralidad (dejar la creencia y los miedos), rigurosidad técnica para la correcta construcción de indicadores.</a:t>
            </a:r>
            <a:endParaRPr lang="es-PY" dirty="0" smtClean="0"/>
          </a:p>
          <a:p>
            <a:pPr marL="0" indent="0">
              <a:buNone/>
            </a:pPr>
            <a:r>
              <a:rPr lang="es-PY" dirty="0" smtClean="0"/>
              <a:t>Todo esto nos lleva a la Información con perspectiva de género para la toma </a:t>
            </a:r>
            <a:r>
              <a:rPr lang="es-PY" smtClean="0"/>
              <a:t>de decisiones. </a:t>
            </a:r>
            <a:endParaRPr lang="es-PY" dirty="0"/>
          </a:p>
        </p:txBody>
      </p:sp>
    </p:spTree>
    <p:extLst>
      <p:ext uri="{BB962C8B-B14F-4D97-AF65-F5344CB8AC3E}">
        <p14:creationId xmlns:p14="http://schemas.microsoft.com/office/powerpoint/2010/main" val="21596471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260648"/>
            <a:ext cx="7848872" cy="6480720"/>
          </a:xfrm>
        </p:spPr>
        <p:txBody>
          <a:bodyPr>
            <a:normAutofit lnSpcReduction="10000"/>
          </a:bodyPr>
          <a:lstStyle/>
          <a:p>
            <a:r>
              <a:rPr lang="es-PY" dirty="0" smtClean="0"/>
              <a:t>Un mecanismo para el rendimiento de cuentas y transparencia en la justicia es el OBSERVATORIO JUDICIAL. </a:t>
            </a:r>
          </a:p>
          <a:p>
            <a:r>
              <a:rPr lang="es-PY" dirty="0" smtClean="0"/>
              <a:t>La </a:t>
            </a:r>
            <a:r>
              <a:rPr lang="es-PY" dirty="0" err="1" smtClean="0"/>
              <a:t>visibilización</a:t>
            </a:r>
            <a:r>
              <a:rPr lang="es-PY" dirty="0" smtClean="0"/>
              <a:t> de aspectos de género es indispensable. </a:t>
            </a:r>
          </a:p>
          <a:p>
            <a:endParaRPr lang="es-PY" dirty="0"/>
          </a:p>
          <a:p>
            <a:r>
              <a:rPr lang="es-MX" b="1" dirty="0"/>
              <a:t>PROCESO GENERAL DE LOS SISTEMAS DE INFORMACIÓN</a:t>
            </a:r>
            <a:endParaRPr lang="es-PY" dirty="0"/>
          </a:p>
          <a:p>
            <a:pPr marL="0" indent="0">
              <a:buNone/>
            </a:pPr>
            <a:r>
              <a:rPr lang="es-MX" dirty="0" smtClean="0"/>
              <a:t>-MATERIA </a:t>
            </a:r>
            <a:r>
              <a:rPr lang="es-MX" dirty="0"/>
              <a:t>PRIMA: Datos.		</a:t>
            </a:r>
            <a:endParaRPr lang="es-PY" dirty="0"/>
          </a:p>
          <a:p>
            <a:pPr marL="0" indent="0">
              <a:buNone/>
            </a:pPr>
            <a:r>
              <a:rPr lang="es-MX" dirty="0" smtClean="0"/>
              <a:t>-PROCESO</a:t>
            </a:r>
            <a:r>
              <a:rPr lang="es-MX" dirty="0"/>
              <a:t>: Sistema de información.</a:t>
            </a:r>
            <a:endParaRPr lang="es-PY" dirty="0"/>
          </a:p>
          <a:p>
            <a:pPr marL="0" indent="0">
              <a:buNone/>
            </a:pPr>
            <a:r>
              <a:rPr lang="es-MX" dirty="0" smtClean="0"/>
              <a:t>-PRODUCTO</a:t>
            </a:r>
            <a:r>
              <a:rPr lang="es-MX" dirty="0"/>
              <a:t>: Conocimiento.	</a:t>
            </a:r>
            <a:endParaRPr lang="es-MX" dirty="0" smtClean="0"/>
          </a:p>
          <a:p>
            <a:pPr marL="0" indent="0">
              <a:buNone/>
            </a:pPr>
            <a:r>
              <a:rPr lang="es-MX" dirty="0"/>
              <a:t>	</a:t>
            </a:r>
            <a:endParaRPr lang="es-PY" dirty="0"/>
          </a:p>
          <a:p>
            <a:r>
              <a:rPr lang="es-MX" dirty="0"/>
              <a:t>El resultado final no es el sistema, es el conocimiento. El sistema es siempre un medio, si no lleva al fin se debe cambiar.</a:t>
            </a:r>
            <a:endParaRPr lang="es-PY" dirty="0"/>
          </a:p>
          <a:p>
            <a:endParaRPr lang="es-PY" dirty="0"/>
          </a:p>
          <a:p>
            <a:endParaRPr lang="es-PY" dirty="0" smtClean="0"/>
          </a:p>
          <a:p>
            <a:endParaRPr lang="es-PY" dirty="0"/>
          </a:p>
          <a:p>
            <a:endParaRPr lang="es-PY" dirty="0"/>
          </a:p>
        </p:txBody>
      </p:sp>
    </p:spTree>
    <p:extLst>
      <p:ext uri="{BB962C8B-B14F-4D97-AF65-F5344CB8AC3E}">
        <p14:creationId xmlns:p14="http://schemas.microsoft.com/office/powerpoint/2010/main" val="344872936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116632"/>
            <a:ext cx="7920880" cy="6624736"/>
          </a:xfrm>
        </p:spPr>
        <p:txBody>
          <a:bodyPr>
            <a:normAutofit fontScale="47500" lnSpcReduction="20000"/>
          </a:bodyPr>
          <a:lstStyle/>
          <a:p>
            <a:pPr marL="0" indent="0">
              <a:buNone/>
            </a:pPr>
            <a:endParaRPr lang="es-PY" sz="3400" b="1" dirty="0" smtClean="0"/>
          </a:p>
          <a:p>
            <a:pPr marL="0" indent="0">
              <a:buNone/>
            </a:pPr>
            <a:r>
              <a:rPr lang="es-PY" sz="3400" b="1" dirty="0" smtClean="0"/>
              <a:t>DISEÑO </a:t>
            </a:r>
            <a:r>
              <a:rPr lang="es-PY" sz="3400" b="1" dirty="0"/>
              <a:t>METODOLÓGICO</a:t>
            </a:r>
            <a:endParaRPr lang="es-PY" sz="3400" dirty="0"/>
          </a:p>
          <a:p>
            <a:pPr marL="0" indent="0">
              <a:buNone/>
            </a:pPr>
            <a:endParaRPr lang="es-PY" sz="3400" dirty="0" smtClean="0"/>
          </a:p>
          <a:p>
            <a:r>
              <a:rPr lang="es-PY" sz="3400" dirty="0" smtClean="0"/>
              <a:t>Tarea </a:t>
            </a:r>
            <a:r>
              <a:rPr lang="es-PY" sz="3400" dirty="0"/>
              <a:t>que </a:t>
            </a:r>
            <a:r>
              <a:rPr lang="es-PY" sz="3400" dirty="0" smtClean="0"/>
              <a:t>lleva una </a:t>
            </a:r>
            <a:r>
              <a:rPr lang="es-PY" sz="3400" dirty="0"/>
              <a:t>rigurosidad técnica, no es una tarea arbitraria, no importa lo lindo del </a:t>
            </a:r>
            <a:r>
              <a:rPr lang="es-PY" sz="3400" dirty="0" smtClean="0"/>
              <a:t>diseño sino que </a:t>
            </a:r>
            <a:r>
              <a:rPr lang="es-PY" sz="3400" dirty="0"/>
              <a:t>se necesita un diseño adecuado para las realidades concretas de cada uno de los </a:t>
            </a:r>
            <a:r>
              <a:rPr lang="es-PY" sz="3400" dirty="0" smtClean="0"/>
              <a:t>lugares. </a:t>
            </a:r>
            <a:r>
              <a:rPr lang="es-PY" sz="3400" dirty="0"/>
              <a:t>Producir un </a:t>
            </a:r>
            <a:r>
              <a:rPr lang="es-PY" sz="3400" dirty="0" err="1"/>
              <a:t>protodiseño</a:t>
            </a:r>
            <a:r>
              <a:rPr lang="es-PY" sz="3400" dirty="0"/>
              <a:t> y poner a prueba, llevará más tiempo pero </a:t>
            </a:r>
            <a:r>
              <a:rPr lang="es-PY" sz="3400" dirty="0" smtClean="0"/>
              <a:t>asegura </a:t>
            </a:r>
            <a:r>
              <a:rPr lang="es-PY" sz="3400" dirty="0"/>
              <a:t>una viabilidad mayor del sistema, diseño preliminar y después definir y decidir. Si el diseño tiene un error ver el </a:t>
            </a:r>
            <a:r>
              <a:rPr lang="es-PY" sz="3400" dirty="0" smtClean="0"/>
              <a:t>error y reformular. </a:t>
            </a:r>
            <a:endParaRPr lang="es-PY" sz="3400" dirty="0"/>
          </a:p>
          <a:p>
            <a:r>
              <a:rPr lang="es-MX" sz="3400" dirty="0"/>
              <a:t>El diseño metodológico se refiere a como se llevará a cabo la investigación. </a:t>
            </a:r>
            <a:endParaRPr lang="es-PY" sz="3400" dirty="0"/>
          </a:p>
          <a:p>
            <a:endParaRPr lang="es-MX" sz="3400" dirty="0" smtClean="0"/>
          </a:p>
          <a:p>
            <a:pPr marL="0" indent="0">
              <a:buNone/>
            </a:pPr>
            <a:r>
              <a:rPr lang="es-MX" sz="3400" dirty="0" smtClean="0"/>
              <a:t>SELECCIONAR </a:t>
            </a:r>
            <a:r>
              <a:rPr lang="es-MX" sz="3400" dirty="0"/>
              <a:t>UN DISEÑO IMPLICA:</a:t>
            </a:r>
            <a:endParaRPr lang="es-PY" sz="3400" dirty="0"/>
          </a:p>
          <a:p>
            <a:pPr marL="0" indent="0">
              <a:buNone/>
            </a:pPr>
            <a:r>
              <a:rPr lang="es-MX" sz="3400" dirty="0"/>
              <a:t>-Aumentar la validez y confiabilidad de la información.</a:t>
            </a:r>
            <a:endParaRPr lang="es-PY" sz="3400" dirty="0"/>
          </a:p>
          <a:p>
            <a:pPr marL="0" indent="0">
              <a:buNone/>
            </a:pPr>
            <a:r>
              <a:rPr lang="es-MX" sz="3400" dirty="0"/>
              <a:t>-Reducir errores de los resultados.</a:t>
            </a:r>
            <a:endParaRPr lang="es-PY" sz="3400" dirty="0"/>
          </a:p>
          <a:p>
            <a:endParaRPr lang="es-MX" sz="3400" dirty="0" smtClean="0"/>
          </a:p>
          <a:p>
            <a:r>
              <a:rPr lang="es-MX" sz="3400" dirty="0" smtClean="0"/>
              <a:t>El </a:t>
            </a:r>
            <a:r>
              <a:rPr lang="es-MX" sz="3400" dirty="0"/>
              <a:t>diseño metodológico es la base para planificar todas las actividades que demanda un proyecto, en este caso el diagnóstico, y para determinar los recursos humanos y financieros requeridos. Con cuánta gente debo contar, cuanto necesito para hacer esto. Contratar recursos humanos adecuados.</a:t>
            </a:r>
            <a:endParaRPr lang="es-PY" sz="3400" dirty="0"/>
          </a:p>
          <a:p>
            <a:endParaRPr lang="es-MX" sz="3400" dirty="0" smtClean="0"/>
          </a:p>
          <a:p>
            <a:r>
              <a:rPr lang="es-MX" sz="3400" dirty="0" smtClean="0"/>
              <a:t>Una </a:t>
            </a:r>
            <a:r>
              <a:rPr lang="es-MX" sz="3400" dirty="0"/>
              <a:t>metodología vaga o imprecisa no brinda elementos para evaluar la pertinencia de los recursos solicitados. Inclusive el diseño metodológico tiene que dar las herramientas para determinar qué recursos humanos y materiales se van a necesitar.   </a:t>
            </a:r>
            <a:endParaRPr lang="es-PY" sz="3400" dirty="0"/>
          </a:p>
          <a:p>
            <a:pPr marL="0" indent="0">
              <a:buNone/>
            </a:pPr>
            <a:r>
              <a:rPr lang="es-PY" sz="2900" dirty="0"/>
              <a:t> </a:t>
            </a:r>
          </a:p>
          <a:p>
            <a:pPr marL="0" indent="0">
              <a:buNone/>
            </a:pPr>
            <a:r>
              <a:rPr lang="es-MX" sz="2900" dirty="0"/>
              <a:t> </a:t>
            </a:r>
            <a:endParaRPr lang="es-PY" sz="2900" dirty="0"/>
          </a:p>
          <a:p>
            <a:endParaRPr lang="es-PY" dirty="0"/>
          </a:p>
        </p:txBody>
      </p:sp>
    </p:spTree>
    <p:extLst>
      <p:ext uri="{BB962C8B-B14F-4D97-AF65-F5344CB8AC3E}">
        <p14:creationId xmlns:p14="http://schemas.microsoft.com/office/powerpoint/2010/main" val="174635451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260648"/>
            <a:ext cx="7704856" cy="6336704"/>
          </a:xfrm>
        </p:spPr>
        <p:txBody>
          <a:bodyPr>
            <a:normAutofit lnSpcReduction="10000"/>
          </a:bodyPr>
          <a:lstStyle/>
          <a:p>
            <a:pPr marL="0" indent="0">
              <a:buNone/>
            </a:pPr>
            <a:r>
              <a:rPr lang="es-ES" dirty="0" smtClean="0"/>
              <a:t>TENER EN CUENTA:</a:t>
            </a:r>
          </a:p>
          <a:p>
            <a:pPr marL="0" indent="0">
              <a:buNone/>
            </a:pPr>
            <a:endParaRPr lang="es-ES" dirty="0"/>
          </a:p>
          <a:p>
            <a:r>
              <a:rPr lang="es-ES" dirty="0" smtClean="0"/>
              <a:t>Qué </a:t>
            </a:r>
            <a:r>
              <a:rPr lang="es-ES" dirty="0"/>
              <a:t>queremos lograr con el diagnóstico? </a:t>
            </a:r>
            <a:endParaRPr lang="es-ES" dirty="0" smtClean="0"/>
          </a:p>
          <a:p>
            <a:pPr marL="0" indent="0">
              <a:buNone/>
            </a:pPr>
            <a:r>
              <a:rPr lang="es-ES" dirty="0" smtClean="0"/>
              <a:t>No empeñarse </a:t>
            </a:r>
            <a:r>
              <a:rPr lang="es-ES" dirty="0"/>
              <a:t>en conocer todo, si no </a:t>
            </a:r>
            <a:r>
              <a:rPr lang="es-ES" dirty="0" smtClean="0"/>
              <a:t>se tiene </a:t>
            </a:r>
            <a:r>
              <a:rPr lang="es-ES" dirty="0"/>
              <a:t>los recursos para </a:t>
            </a:r>
            <a:r>
              <a:rPr lang="es-ES" dirty="0" smtClean="0"/>
              <a:t>ello</a:t>
            </a:r>
            <a:r>
              <a:rPr lang="es-ES" dirty="0"/>
              <a:t>. Todo lo que no es esencial </a:t>
            </a:r>
            <a:r>
              <a:rPr lang="es-ES" dirty="0" smtClean="0"/>
              <a:t>dejar de lado y </a:t>
            </a:r>
            <a:r>
              <a:rPr lang="es-ES" dirty="0"/>
              <a:t>quedarse solo con lo </a:t>
            </a:r>
            <a:r>
              <a:rPr lang="es-ES" dirty="0" smtClean="0"/>
              <a:t>esencial.</a:t>
            </a:r>
            <a:endParaRPr lang="es-PY" dirty="0"/>
          </a:p>
          <a:p>
            <a:pPr marL="0" lvl="0" indent="0">
              <a:buNone/>
            </a:pPr>
            <a:endParaRPr lang="es-PY" dirty="0"/>
          </a:p>
          <a:p>
            <a:pPr marL="0" lvl="0" indent="0">
              <a:buNone/>
            </a:pPr>
            <a:r>
              <a:rPr lang="es-ES" dirty="0"/>
              <a:t>La difusión de los resultados es muy importante </a:t>
            </a:r>
            <a:r>
              <a:rPr lang="es-ES" dirty="0" smtClean="0"/>
              <a:t>para que se conozcan. </a:t>
            </a:r>
          </a:p>
          <a:p>
            <a:pPr marL="0" lvl="0" indent="0">
              <a:buNone/>
            </a:pPr>
            <a:endParaRPr lang="es-ES" dirty="0" smtClean="0"/>
          </a:p>
          <a:p>
            <a:pPr lvl="0"/>
            <a:r>
              <a:rPr lang="es-ES" dirty="0" smtClean="0"/>
              <a:t>Como </a:t>
            </a:r>
            <a:r>
              <a:rPr lang="es-ES" dirty="0"/>
              <a:t>vamos a obtener la información? </a:t>
            </a:r>
            <a:endParaRPr lang="es-ES" dirty="0" smtClean="0"/>
          </a:p>
          <a:p>
            <a:pPr marL="0" lvl="0" indent="0">
              <a:buNone/>
            </a:pPr>
            <a:r>
              <a:rPr lang="es-ES" dirty="0" smtClean="0"/>
              <a:t>Conocer </a:t>
            </a:r>
            <a:r>
              <a:rPr lang="es-ES" dirty="0"/>
              <a:t>la fuente, si la </a:t>
            </a:r>
            <a:r>
              <a:rPr lang="es-ES" dirty="0" smtClean="0"/>
              <a:t>misma va a ser accesible o no y si no como será obtenida la información. </a:t>
            </a:r>
            <a:r>
              <a:rPr lang="es-ES" dirty="0"/>
              <a:t>Planear una estrategia para su obtención. La fuente es  muy importante. </a:t>
            </a:r>
            <a:endParaRPr lang="es-PY" dirty="0"/>
          </a:p>
          <a:p>
            <a:endParaRPr lang="es-PY" dirty="0"/>
          </a:p>
        </p:txBody>
      </p:sp>
    </p:spTree>
    <p:extLst>
      <p:ext uri="{BB962C8B-B14F-4D97-AF65-F5344CB8AC3E}">
        <p14:creationId xmlns:p14="http://schemas.microsoft.com/office/powerpoint/2010/main" val="272451341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2564904"/>
            <a:ext cx="7715200" cy="1236752"/>
          </a:xfrm>
        </p:spPr>
        <p:txBody>
          <a:bodyPr>
            <a:noAutofit/>
          </a:bodyPr>
          <a:lstStyle/>
          <a:p>
            <a:r>
              <a:rPr lang="es-PY" sz="3600" dirty="0" smtClean="0">
                <a:solidFill>
                  <a:schemeClr val="tx2">
                    <a:lumMod val="60000"/>
                    <a:lumOff val="40000"/>
                  </a:schemeClr>
                </a:solidFill>
              </a:rPr>
              <a:t>Derechos humanos y Políticas públicas</a:t>
            </a:r>
            <a:endParaRPr lang="es-PY" sz="3600" dirty="0">
              <a:solidFill>
                <a:schemeClr val="tx2">
                  <a:lumMod val="60000"/>
                  <a:lumOff val="40000"/>
                </a:schemeClr>
              </a:solidFill>
            </a:endParaRPr>
          </a:p>
        </p:txBody>
      </p:sp>
      <p:sp>
        <p:nvSpPr>
          <p:cNvPr id="3" name="2 Marcador de contenido"/>
          <p:cNvSpPr>
            <a:spLocks noGrp="1"/>
          </p:cNvSpPr>
          <p:nvPr>
            <p:ph idx="1"/>
          </p:nvPr>
        </p:nvSpPr>
        <p:spPr>
          <a:xfrm>
            <a:off x="611560" y="4077072"/>
            <a:ext cx="6995120" cy="1512168"/>
          </a:xfrm>
        </p:spPr>
        <p:txBody>
          <a:bodyPr>
            <a:normAutofit/>
          </a:bodyPr>
          <a:lstStyle/>
          <a:p>
            <a:r>
              <a:rPr lang="es-PY" b="1" dirty="0" smtClean="0"/>
              <a:t>Doctora Roxana Arroyo</a:t>
            </a:r>
          </a:p>
          <a:p>
            <a:pPr marL="0" indent="0">
              <a:buNone/>
            </a:pPr>
            <a:r>
              <a:rPr lang="es-PY" dirty="0" smtClean="0"/>
              <a:t>Presidenta de la Fundación Justicia y Género</a:t>
            </a:r>
          </a:p>
        </p:txBody>
      </p:sp>
      <p:sp>
        <p:nvSpPr>
          <p:cNvPr id="4" name="3 CuadroTexto"/>
          <p:cNvSpPr txBox="1"/>
          <p:nvPr/>
        </p:nvSpPr>
        <p:spPr>
          <a:xfrm>
            <a:off x="6228184" y="256872"/>
            <a:ext cx="1800200" cy="369332"/>
          </a:xfrm>
          <a:prstGeom prst="rect">
            <a:avLst/>
          </a:prstGeom>
          <a:noFill/>
        </p:spPr>
        <p:txBody>
          <a:bodyPr wrap="square" rtlCol="0">
            <a:spAutoFit/>
          </a:bodyPr>
          <a:lstStyle/>
          <a:p>
            <a:r>
              <a:rPr lang="es-PY" dirty="0" smtClean="0"/>
              <a:t>CONFERENCIA</a:t>
            </a:r>
            <a:endParaRPr lang="es-PY" dirty="0"/>
          </a:p>
        </p:txBody>
      </p:sp>
    </p:spTree>
    <p:extLst>
      <p:ext uri="{BB962C8B-B14F-4D97-AF65-F5344CB8AC3E}">
        <p14:creationId xmlns:p14="http://schemas.microsoft.com/office/powerpoint/2010/main" val="372831559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609416"/>
            <a:ext cx="7239000" cy="3691792"/>
          </a:xfrm>
        </p:spPr>
        <p:txBody>
          <a:bodyPr/>
          <a:lstStyle/>
          <a:p>
            <a:pPr marL="0" indent="0">
              <a:buNone/>
            </a:pPr>
            <a:r>
              <a:rPr lang="es-MX" b="1" dirty="0"/>
              <a:t>¿Qué relación existe entre los Derechos Humanos y las Políticas Públicas? </a:t>
            </a:r>
            <a:endParaRPr lang="es-PY" dirty="0"/>
          </a:p>
          <a:p>
            <a:r>
              <a:rPr lang="es-MX" dirty="0"/>
              <a:t>Las Políticas Públicas deben contemplar el acceso efectivo a los Derechos Humanos, los Estados están obligados a </a:t>
            </a:r>
            <a:r>
              <a:rPr lang="es-MX" dirty="0" smtClean="0"/>
              <a:t>integrarlos </a:t>
            </a:r>
            <a:r>
              <a:rPr lang="es-MX" dirty="0"/>
              <a:t>como fundamento de esas políticas </a:t>
            </a:r>
            <a:r>
              <a:rPr lang="es-MX" dirty="0" smtClean="0"/>
              <a:t>y al </a:t>
            </a:r>
            <a:r>
              <a:rPr lang="es-MX" dirty="0"/>
              <a:t>mismo </a:t>
            </a:r>
            <a:r>
              <a:rPr lang="es-MX" dirty="0" smtClean="0"/>
              <a:t>tiempo como estándares </a:t>
            </a:r>
            <a:r>
              <a:rPr lang="es-MX" dirty="0"/>
              <a:t>de medición de las mismas. </a:t>
            </a:r>
            <a:endParaRPr lang="es-PY" dirty="0"/>
          </a:p>
          <a:p>
            <a:endParaRPr lang="es-PY" dirty="0"/>
          </a:p>
        </p:txBody>
      </p:sp>
    </p:spTree>
    <p:extLst>
      <p:ext uri="{BB962C8B-B14F-4D97-AF65-F5344CB8AC3E}">
        <p14:creationId xmlns:p14="http://schemas.microsoft.com/office/powerpoint/2010/main" val="324783315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contenido"/>
          <p:cNvSpPr>
            <a:spLocks noGrp="1"/>
          </p:cNvSpPr>
          <p:nvPr>
            <p:ph idx="1"/>
          </p:nvPr>
        </p:nvSpPr>
        <p:spPr>
          <a:xfrm>
            <a:off x="251520" y="620688"/>
            <a:ext cx="7444680" cy="5835048"/>
          </a:xfrm>
        </p:spPr>
        <p:txBody>
          <a:bodyPr>
            <a:normAutofit fontScale="92500" lnSpcReduction="10000"/>
          </a:bodyPr>
          <a:lstStyle/>
          <a:p>
            <a:pPr marL="0" indent="0">
              <a:buNone/>
            </a:pPr>
            <a:r>
              <a:rPr lang="es-PY" b="1" dirty="0" smtClean="0"/>
              <a:t>¿Cómo </a:t>
            </a:r>
            <a:r>
              <a:rPr lang="es-PY" b="1" dirty="0"/>
              <a:t>se hace para cumplir todos estos mandatos internacionales</a:t>
            </a:r>
            <a:r>
              <a:rPr lang="es-PY" b="1" dirty="0" smtClean="0"/>
              <a:t>?</a:t>
            </a:r>
          </a:p>
          <a:p>
            <a:pPr marL="0" indent="0">
              <a:buNone/>
            </a:pPr>
            <a:endParaRPr lang="es-PY" dirty="0"/>
          </a:p>
          <a:p>
            <a:r>
              <a:rPr lang="es-ES_tradnl" dirty="0" smtClean="0"/>
              <a:t>El </a:t>
            </a:r>
            <a:r>
              <a:rPr lang="es-ES_tradnl" dirty="0"/>
              <a:t>Estado está obligado a generar normas, políticas, directrices que hagan realidad, que dirijan el quehacer del Estado, las </a:t>
            </a:r>
            <a:r>
              <a:rPr lang="es-ES_tradnl" dirty="0" smtClean="0"/>
              <a:t>políticas  </a:t>
            </a:r>
            <a:r>
              <a:rPr lang="es-ES_tradnl" dirty="0"/>
              <a:t>públicas dirán cuál será el actuar del Estado. El conjunto de los derechos que tiene que tener la persona para desarrollarse integralmente.</a:t>
            </a:r>
            <a:endParaRPr lang="es-PY" dirty="0"/>
          </a:p>
          <a:p>
            <a:r>
              <a:rPr lang="es-ES" dirty="0" smtClean="0"/>
              <a:t>Política hace referencia a los procesos sociales</a:t>
            </a:r>
            <a:r>
              <a:rPr lang="es-ES" dirty="0"/>
              <a:t>, políticos </a:t>
            </a:r>
            <a:r>
              <a:rPr lang="es-ES" dirty="0" smtClean="0"/>
              <a:t>y </a:t>
            </a:r>
            <a:r>
              <a:rPr lang="es-ES" dirty="0"/>
              <a:t>económicos</a:t>
            </a:r>
            <a:r>
              <a:rPr lang="es-PY" dirty="0"/>
              <a:t> que </a:t>
            </a:r>
            <a:r>
              <a:rPr lang="es-ES" dirty="0"/>
              <a:t>conducen a la toma y ejecución de decisiones </a:t>
            </a:r>
            <a:r>
              <a:rPr lang="es-PY" dirty="0"/>
              <a:t>donde </a:t>
            </a:r>
            <a:r>
              <a:rPr lang="es-ES" dirty="0"/>
              <a:t>se asignan  valores, a parte o toda la sociedad.</a:t>
            </a:r>
            <a:endParaRPr lang="es-PY" dirty="0"/>
          </a:p>
          <a:p>
            <a:r>
              <a:rPr lang="es-PY" dirty="0"/>
              <a:t>Son </a:t>
            </a:r>
            <a:r>
              <a:rPr lang="es-ES" dirty="0"/>
              <a:t>Decisiones realizadas por quien o quienes tienen la autoridad </a:t>
            </a:r>
            <a:r>
              <a:rPr lang="es-ES" dirty="0" smtClean="0"/>
              <a:t>política. </a:t>
            </a:r>
            <a:endParaRPr lang="es-PY" dirty="0"/>
          </a:p>
        </p:txBody>
      </p:sp>
    </p:spTree>
    <p:extLst>
      <p:ext uri="{BB962C8B-B14F-4D97-AF65-F5344CB8AC3E}">
        <p14:creationId xmlns:p14="http://schemas.microsoft.com/office/powerpoint/2010/main" val="9402432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9512" y="260648"/>
            <a:ext cx="8136904" cy="576064"/>
          </a:xfrm>
        </p:spPr>
        <p:txBody>
          <a:bodyPr>
            <a:normAutofit/>
          </a:bodyPr>
          <a:lstStyle/>
          <a:p>
            <a:r>
              <a:rPr lang="es-PY" sz="2400" dirty="0" smtClean="0">
                <a:solidFill>
                  <a:schemeClr val="tx2"/>
                </a:solidFill>
              </a:rPr>
              <a:t>Algunos elementos comunes en su construcción</a:t>
            </a:r>
            <a:endParaRPr lang="es-PY" sz="2400" dirty="0">
              <a:solidFill>
                <a:schemeClr val="tx2"/>
              </a:solidFill>
            </a:endParaRPr>
          </a:p>
        </p:txBody>
      </p:sp>
      <p:sp>
        <p:nvSpPr>
          <p:cNvPr id="3" name="2 Marcador de contenido"/>
          <p:cNvSpPr>
            <a:spLocks noGrp="1"/>
          </p:cNvSpPr>
          <p:nvPr>
            <p:ph idx="1"/>
          </p:nvPr>
        </p:nvSpPr>
        <p:spPr>
          <a:xfrm>
            <a:off x="179512" y="1313384"/>
            <a:ext cx="7992888" cy="5283968"/>
          </a:xfrm>
        </p:spPr>
        <p:txBody>
          <a:bodyPr>
            <a:normAutofit/>
          </a:bodyPr>
          <a:lstStyle/>
          <a:p>
            <a:pPr lvl="0" algn="just"/>
            <a:r>
              <a:rPr lang="es-PY" dirty="0"/>
              <a:t>Los DD.HH. son producto de la modernidad y sustituyen la idea del Derecho como orden creado por Dios. </a:t>
            </a:r>
          </a:p>
          <a:p>
            <a:pPr lvl="0" algn="just"/>
            <a:r>
              <a:rPr lang="es-PY" dirty="0"/>
              <a:t>Se colocan en un mundo totalmente secular, laico. </a:t>
            </a:r>
            <a:endParaRPr lang="es-PY" dirty="0" smtClean="0"/>
          </a:p>
          <a:p>
            <a:pPr lvl="0" algn="just"/>
            <a:r>
              <a:rPr lang="es-PY" dirty="0" smtClean="0"/>
              <a:t>Comparten </a:t>
            </a:r>
            <a:r>
              <a:rPr lang="es-PY" dirty="0"/>
              <a:t>ciertas </a:t>
            </a:r>
            <a:r>
              <a:rPr lang="es-PY" dirty="0" smtClean="0"/>
              <a:t>características: son indivisibles</a:t>
            </a:r>
            <a:r>
              <a:rPr lang="es-PY" dirty="0"/>
              <a:t>, universales, interdependientes, históricos, inalienables</a:t>
            </a:r>
            <a:r>
              <a:rPr lang="es-PY" dirty="0" smtClean="0"/>
              <a:t>.</a:t>
            </a:r>
          </a:p>
          <a:p>
            <a:pPr algn="just"/>
            <a:r>
              <a:rPr lang="es-PY" dirty="0" smtClean="0"/>
              <a:t>Son una </a:t>
            </a:r>
            <a:r>
              <a:rPr lang="es-PY" dirty="0"/>
              <a:t>guía de conducta, una agenda política, una meta para la humanidad, un plan de justicia, paz, democracia. </a:t>
            </a:r>
          </a:p>
          <a:p>
            <a:pPr marL="0" indent="0" algn="just">
              <a:buNone/>
            </a:pPr>
            <a:endParaRPr lang="es-PY" dirty="0" smtClean="0"/>
          </a:p>
          <a:p>
            <a:pPr marL="0" indent="0" algn="just">
              <a:buNone/>
            </a:pPr>
            <a:r>
              <a:rPr lang="es-PY" dirty="0"/>
              <a:t>	</a:t>
            </a:r>
          </a:p>
          <a:p>
            <a:endParaRPr lang="es-PY" dirty="0"/>
          </a:p>
        </p:txBody>
      </p:sp>
    </p:spTree>
    <p:extLst>
      <p:ext uri="{BB962C8B-B14F-4D97-AF65-F5344CB8AC3E}">
        <p14:creationId xmlns:p14="http://schemas.microsoft.com/office/powerpoint/2010/main" val="170690149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332656"/>
            <a:ext cx="7848872" cy="6408712"/>
          </a:xfrm>
        </p:spPr>
        <p:txBody>
          <a:bodyPr>
            <a:normAutofit fontScale="85000" lnSpcReduction="20000"/>
          </a:bodyPr>
          <a:lstStyle/>
          <a:p>
            <a:r>
              <a:rPr lang="es-PY" dirty="0" smtClean="0"/>
              <a:t>La política pública tiene una misión</a:t>
            </a:r>
            <a:r>
              <a:rPr lang="es-PY" dirty="0"/>
              <a:t>,</a:t>
            </a:r>
            <a:r>
              <a:rPr lang="es-PY" dirty="0" smtClean="0"/>
              <a:t> </a:t>
            </a:r>
            <a:r>
              <a:rPr lang="es-MX" dirty="0" smtClean="0"/>
              <a:t>un </a:t>
            </a:r>
            <a:r>
              <a:rPr lang="es-MX" dirty="0"/>
              <a:t>objetivo de </a:t>
            </a:r>
            <a:r>
              <a:rPr lang="es-MX" dirty="0" smtClean="0"/>
              <a:t>impactar</a:t>
            </a:r>
            <a:r>
              <a:rPr lang="es-MX" dirty="0"/>
              <a:t>.</a:t>
            </a:r>
            <a:r>
              <a:rPr lang="es-MX" dirty="0" smtClean="0"/>
              <a:t> </a:t>
            </a:r>
            <a:r>
              <a:rPr lang="es-MX" dirty="0"/>
              <a:t>U</a:t>
            </a:r>
            <a:r>
              <a:rPr lang="es-MX" dirty="0" smtClean="0"/>
              <a:t>na </a:t>
            </a:r>
            <a:r>
              <a:rPr lang="es-MX" dirty="0"/>
              <a:t>buena política </a:t>
            </a:r>
            <a:r>
              <a:rPr lang="es-MX" dirty="0" smtClean="0"/>
              <a:t>pública dirigida </a:t>
            </a:r>
            <a:r>
              <a:rPr lang="es-MX" dirty="0"/>
              <a:t>a garantizar un derecho a una población tiene un impacto porque va a generar mejores condiciones para el buen vivir</a:t>
            </a:r>
            <a:r>
              <a:rPr lang="es-MX" dirty="0" smtClean="0"/>
              <a:t>.</a:t>
            </a:r>
          </a:p>
          <a:p>
            <a:pPr marL="0" indent="0">
              <a:buNone/>
            </a:pPr>
            <a:endParaRPr lang="es-PY" dirty="0"/>
          </a:p>
          <a:p>
            <a:r>
              <a:rPr lang="es-MX" dirty="0"/>
              <a:t>El Objetivo es modificar o fortalecer una realidad</a:t>
            </a:r>
            <a:r>
              <a:rPr lang="es-PY" dirty="0"/>
              <a:t>. </a:t>
            </a:r>
            <a:r>
              <a:rPr lang="es-ES" dirty="0"/>
              <a:t>Solventar o aminorar problemas en una sociedad que los individuos por sí solos no podrían </a:t>
            </a:r>
            <a:r>
              <a:rPr lang="es-ES" dirty="0" smtClean="0"/>
              <a:t>superar. </a:t>
            </a:r>
          </a:p>
          <a:p>
            <a:pPr marL="0" indent="0">
              <a:buNone/>
            </a:pPr>
            <a:endParaRPr lang="es-ES" dirty="0" smtClean="0"/>
          </a:p>
          <a:p>
            <a:r>
              <a:rPr lang="es-ES" dirty="0" smtClean="0"/>
              <a:t>Son </a:t>
            </a:r>
            <a:r>
              <a:rPr lang="es-ES" dirty="0"/>
              <a:t>parámetros teóricos y de acción para la búsqueda de soluciones a los problemas y demandas </a:t>
            </a:r>
            <a:r>
              <a:rPr lang="es-ES" dirty="0" smtClean="0"/>
              <a:t>planteadas.</a:t>
            </a:r>
          </a:p>
          <a:p>
            <a:pPr marL="0" indent="0">
              <a:buNone/>
            </a:pPr>
            <a:endParaRPr lang="es-ES" dirty="0" smtClean="0"/>
          </a:p>
          <a:p>
            <a:r>
              <a:rPr lang="es-ES" dirty="0"/>
              <a:t>S</a:t>
            </a:r>
            <a:r>
              <a:rPr lang="es-ES" dirty="0" smtClean="0"/>
              <a:t>on </a:t>
            </a:r>
            <a:r>
              <a:rPr lang="es-ES" dirty="0"/>
              <a:t>lineamientos o directrices definidas oficialmente (la sostenibilidad no es para un momento sino para un largo alcance) dirigido a los/as actores/as sociales</a:t>
            </a:r>
            <a:r>
              <a:rPr lang="es-ES" dirty="0" smtClean="0"/>
              <a:t>.</a:t>
            </a:r>
          </a:p>
          <a:p>
            <a:pPr marL="0" indent="0">
              <a:buNone/>
            </a:pPr>
            <a:endParaRPr lang="es-PY" dirty="0"/>
          </a:p>
          <a:p>
            <a:r>
              <a:rPr lang="es-ES" dirty="0"/>
              <a:t>Es la organización y gestión de acciones estratégicas (planes programas, proyectos y acciones específicas) en un campo específico en un período determinado.</a:t>
            </a:r>
            <a:endParaRPr lang="es-PY" dirty="0"/>
          </a:p>
          <a:p>
            <a:pPr marL="0" indent="0">
              <a:buNone/>
            </a:pPr>
            <a:endParaRPr lang="es-PY" dirty="0"/>
          </a:p>
        </p:txBody>
      </p:sp>
    </p:spTree>
    <p:extLst>
      <p:ext uri="{BB962C8B-B14F-4D97-AF65-F5344CB8AC3E}">
        <p14:creationId xmlns:p14="http://schemas.microsoft.com/office/powerpoint/2010/main" val="316615525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476672"/>
            <a:ext cx="7372672" cy="5979064"/>
          </a:xfrm>
        </p:spPr>
        <p:txBody>
          <a:bodyPr>
            <a:normAutofit fontScale="92500" lnSpcReduction="10000"/>
          </a:bodyPr>
          <a:lstStyle/>
          <a:p>
            <a:pPr marL="0" lvl="0" indent="0">
              <a:buNone/>
            </a:pPr>
            <a:r>
              <a:rPr lang="es-MX" dirty="0"/>
              <a:t>Las POLÍTICAS PÚBLICAS  pueden ser a nivel</a:t>
            </a:r>
            <a:r>
              <a:rPr lang="es-MX" dirty="0" smtClean="0"/>
              <a:t>:</a:t>
            </a:r>
          </a:p>
          <a:p>
            <a:pPr marL="0" lvl="0" indent="0">
              <a:buNone/>
            </a:pPr>
            <a:endParaRPr lang="es-PY" dirty="0"/>
          </a:p>
          <a:p>
            <a:r>
              <a:rPr lang="es-MX" b="1" dirty="0"/>
              <a:t>MACRO</a:t>
            </a:r>
            <a:r>
              <a:rPr lang="es-MX" dirty="0"/>
              <a:t>:  </a:t>
            </a:r>
            <a:endParaRPr lang="es-PY" dirty="0"/>
          </a:p>
          <a:p>
            <a:pPr marL="0" indent="0">
              <a:buNone/>
            </a:pPr>
            <a:r>
              <a:rPr lang="es-MX" dirty="0"/>
              <a:t>Nación-Estado con referentes legales y la integración intersectorial. </a:t>
            </a:r>
            <a:endParaRPr lang="es-MX" dirty="0" smtClean="0"/>
          </a:p>
          <a:p>
            <a:pPr marL="0" indent="0">
              <a:buNone/>
            </a:pPr>
            <a:endParaRPr lang="es-MX" b="1" dirty="0"/>
          </a:p>
          <a:p>
            <a:r>
              <a:rPr lang="es-MX" b="1" dirty="0" smtClean="0"/>
              <a:t>MESO</a:t>
            </a:r>
            <a:r>
              <a:rPr lang="es-MX" dirty="0"/>
              <a:t>:</a:t>
            </a:r>
            <a:endParaRPr lang="es-PY" dirty="0"/>
          </a:p>
          <a:p>
            <a:pPr marL="0" indent="0">
              <a:buNone/>
            </a:pPr>
            <a:r>
              <a:rPr lang="es-MX" dirty="0"/>
              <a:t>Sectorial (Normas y políticas específicas). Política de poder local, solo para ese poder local, impacta ese departamento. </a:t>
            </a:r>
            <a:endParaRPr lang="es-PY" dirty="0"/>
          </a:p>
          <a:p>
            <a:pPr marL="0" indent="0">
              <a:buNone/>
            </a:pPr>
            <a:endParaRPr lang="es-MX" b="1" dirty="0" smtClean="0"/>
          </a:p>
          <a:p>
            <a:pPr marL="0" indent="0">
              <a:buNone/>
            </a:pPr>
            <a:r>
              <a:rPr lang="es-MX" b="1" dirty="0" smtClean="0"/>
              <a:t>MICRO</a:t>
            </a:r>
            <a:r>
              <a:rPr lang="es-MX" dirty="0"/>
              <a:t>:</a:t>
            </a:r>
            <a:endParaRPr lang="es-PY" dirty="0"/>
          </a:p>
          <a:p>
            <a:r>
              <a:rPr lang="es-MX" dirty="0"/>
              <a:t>Acciones concretas integradas entre los actores sociales a través de un marco de referencia conceptual, compartido y consensuado.</a:t>
            </a:r>
            <a:endParaRPr lang="es-PY" dirty="0"/>
          </a:p>
          <a:p>
            <a:endParaRPr lang="es-PY" dirty="0"/>
          </a:p>
        </p:txBody>
      </p:sp>
    </p:spTree>
    <p:extLst>
      <p:ext uri="{BB962C8B-B14F-4D97-AF65-F5344CB8AC3E}">
        <p14:creationId xmlns:p14="http://schemas.microsoft.com/office/powerpoint/2010/main" val="421195890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404664"/>
            <a:ext cx="7632848" cy="6192688"/>
          </a:xfrm>
        </p:spPr>
        <p:txBody>
          <a:bodyPr>
            <a:normAutofit lnSpcReduction="10000"/>
          </a:bodyPr>
          <a:lstStyle/>
          <a:p>
            <a:pPr marL="0" lvl="0" indent="0">
              <a:buNone/>
            </a:pPr>
            <a:r>
              <a:rPr lang="es-PY" dirty="0" smtClean="0"/>
              <a:t>Las Políticas </a:t>
            </a:r>
            <a:r>
              <a:rPr lang="es-PY" dirty="0"/>
              <a:t>Públicas implican: </a:t>
            </a:r>
            <a:endParaRPr lang="es-PY" dirty="0" smtClean="0"/>
          </a:p>
          <a:p>
            <a:pPr marL="0" lvl="0" indent="0">
              <a:buNone/>
            </a:pPr>
            <a:endParaRPr lang="es-PY" dirty="0"/>
          </a:p>
          <a:p>
            <a:r>
              <a:rPr lang="es-MX" dirty="0"/>
              <a:t>Redefinición del rol tradicional de Estado, </a:t>
            </a:r>
            <a:r>
              <a:rPr lang="es-MX" dirty="0" smtClean="0"/>
              <a:t>cómo </a:t>
            </a:r>
            <a:r>
              <a:rPr lang="es-MX" dirty="0"/>
              <a:t>está funcionando el Estado. Tiene que ver con las categorías que va a hacer que el Estado integre las categorías que antes no integraba</a:t>
            </a:r>
            <a:r>
              <a:rPr lang="es-MX" dirty="0" smtClean="0"/>
              <a:t>.</a:t>
            </a:r>
          </a:p>
          <a:p>
            <a:pPr marL="0" indent="0">
              <a:buNone/>
            </a:pPr>
            <a:r>
              <a:rPr lang="es-MX" dirty="0" smtClean="0"/>
              <a:t> </a:t>
            </a:r>
            <a:endParaRPr lang="es-PY" dirty="0"/>
          </a:p>
          <a:p>
            <a:r>
              <a:rPr lang="es-MX" dirty="0"/>
              <a:t>Estas decisiones pueden ser tomadas por altas esferas de gobierno, podría evitar el juego de intereses y garantizar transparencias en el quehacer del Estado</a:t>
            </a:r>
            <a:r>
              <a:rPr lang="es-MX" dirty="0" smtClean="0"/>
              <a:t>.</a:t>
            </a:r>
          </a:p>
          <a:p>
            <a:pPr marL="0" indent="0">
              <a:buNone/>
            </a:pPr>
            <a:endParaRPr lang="es-PY" dirty="0"/>
          </a:p>
          <a:p>
            <a:r>
              <a:rPr lang="es-MX" dirty="0"/>
              <a:t>Al margen de otros sectores (grupos de interés) que representan posiciones e intereses  </a:t>
            </a:r>
            <a:r>
              <a:rPr lang="es-MX" dirty="0" smtClean="0"/>
              <a:t>determinados</a:t>
            </a:r>
            <a:r>
              <a:rPr lang="es-MX" dirty="0"/>
              <a:t>.</a:t>
            </a:r>
            <a:endParaRPr lang="es-PY" dirty="0"/>
          </a:p>
          <a:p>
            <a:endParaRPr lang="es-PY" dirty="0"/>
          </a:p>
        </p:txBody>
      </p:sp>
    </p:spTree>
    <p:extLst>
      <p:ext uri="{BB962C8B-B14F-4D97-AF65-F5344CB8AC3E}">
        <p14:creationId xmlns:p14="http://schemas.microsoft.com/office/powerpoint/2010/main" val="168969858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836712"/>
            <a:ext cx="7632848" cy="5688632"/>
          </a:xfrm>
        </p:spPr>
        <p:txBody>
          <a:bodyPr>
            <a:normAutofit fontScale="92500" lnSpcReduction="10000"/>
          </a:bodyPr>
          <a:lstStyle/>
          <a:p>
            <a:r>
              <a:rPr lang="es-MX" dirty="0" smtClean="0"/>
              <a:t>Anteriormente </a:t>
            </a:r>
            <a:r>
              <a:rPr lang="es-MX" dirty="0"/>
              <a:t>no se hablaba de políticas públicas de género </a:t>
            </a:r>
            <a:r>
              <a:rPr lang="es-MX" dirty="0" smtClean="0"/>
              <a:t>o de incorporar </a:t>
            </a:r>
            <a:r>
              <a:rPr lang="es-MX" dirty="0"/>
              <a:t>categorías como etnia, niñez, orientación sexual. Una forma de ver nuevas necesidades es a partir del principio de igualdad y no discriminación. Una de esa nueva concepción es:</a:t>
            </a:r>
            <a:endParaRPr lang="es-PY" dirty="0"/>
          </a:p>
          <a:p>
            <a:pPr marL="0" indent="0">
              <a:buNone/>
            </a:pPr>
            <a:endParaRPr lang="es-MX" dirty="0"/>
          </a:p>
          <a:p>
            <a:pPr marL="0" indent="0">
              <a:buNone/>
            </a:pPr>
            <a:r>
              <a:rPr lang="es-MX" b="1" dirty="0" smtClean="0"/>
              <a:t>La </a:t>
            </a:r>
            <a:r>
              <a:rPr lang="es-MX" b="1" dirty="0"/>
              <a:t>de género</a:t>
            </a:r>
            <a:r>
              <a:rPr lang="es-MX" dirty="0"/>
              <a:t> que se expresa en la reproducción de patrones de subordinación y de exclusión de las mujeres con respecto a los hombres, producto de prácticas sociales y políticas discriminatorias en servicios y modelos de atención sociales inadecuados a las necesidades de las mujeres y en una participación desigual de estas en el proceso institucional de toma de decisiones a nivel nacional y local. </a:t>
            </a:r>
            <a:r>
              <a:rPr lang="es-MX" dirty="0" smtClean="0"/>
              <a:t>Todo </a:t>
            </a:r>
            <a:r>
              <a:rPr lang="es-MX" dirty="0"/>
              <a:t>esto tiene que ver con la construcción social de lo femenino y masculino. </a:t>
            </a:r>
            <a:endParaRPr lang="es-PY" dirty="0"/>
          </a:p>
          <a:p>
            <a:endParaRPr lang="es-PY" dirty="0"/>
          </a:p>
        </p:txBody>
      </p:sp>
      <p:sp>
        <p:nvSpPr>
          <p:cNvPr id="4" name="1 Título"/>
          <p:cNvSpPr>
            <a:spLocks noGrp="1"/>
          </p:cNvSpPr>
          <p:nvPr>
            <p:ph type="title"/>
          </p:nvPr>
        </p:nvSpPr>
        <p:spPr>
          <a:xfrm>
            <a:off x="467543" y="188640"/>
            <a:ext cx="7272809" cy="459432"/>
          </a:xfrm>
        </p:spPr>
        <p:txBody>
          <a:bodyPr>
            <a:normAutofit/>
          </a:bodyPr>
          <a:lstStyle/>
          <a:p>
            <a:pPr algn="ctr"/>
            <a:r>
              <a:rPr lang="es-PY" sz="2400" dirty="0" smtClean="0">
                <a:solidFill>
                  <a:schemeClr val="tx2"/>
                </a:solidFill>
              </a:rPr>
              <a:t>Concepción de nuevas necesidades</a:t>
            </a:r>
            <a:endParaRPr lang="es-PY" sz="2400" dirty="0">
              <a:solidFill>
                <a:schemeClr val="tx2"/>
              </a:solidFill>
            </a:endParaRPr>
          </a:p>
        </p:txBody>
      </p:sp>
    </p:spTree>
    <p:extLst>
      <p:ext uri="{BB962C8B-B14F-4D97-AF65-F5344CB8AC3E}">
        <p14:creationId xmlns:p14="http://schemas.microsoft.com/office/powerpoint/2010/main" val="121195998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908720"/>
            <a:ext cx="7300664" cy="5547016"/>
          </a:xfrm>
        </p:spPr>
        <p:txBody>
          <a:bodyPr/>
          <a:lstStyle/>
          <a:p>
            <a:pPr marL="0" lvl="0" indent="0">
              <a:buNone/>
            </a:pPr>
            <a:r>
              <a:rPr lang="es-MX" dirty="0" smtClean="0"/>
              <a:t>Los roles de género </a:t>
            </a:r>
          </a:p>
          <a:p>
            <a:pPr marL="0" lvl="0" indent="0">
              <a:buNone/>
            </a:pPr>
            <a:endParaRPr lang="es-PY" dirty="0"/>
          </a:p>
          <a:p>
            <a:r>
              <a:rPr lang="es-ES" dirty="0" smtClean="0"/>
              <a:t>Están </a:t>
            </a:r>
            <a:r>
              <a:rPr lang="es-ES" dirty="0"/>
              <a:t>d</a:t>
            </a:r>
            <a:r>
              <a:rPr lang="es-ES" dirty="0" smtClean="0"/>
              <a:t>eterminados </a:t>
            </a:r>
            <a:r>
              <a:rPr lang="es-ES" dirty="0"/>
              <a:t>por la división del trabajo y las responsabilidades asignadas por sexo.</a:t>
            </a:r>
            <a:endParaRPr lang="es-PY" dirty="0"/>
          </a:p>
          <a:p>
            <a:r>
              <a:rPr lang="es-ES" dirty="0" smtClean="0"/>
              <a:t>Son socialmente </a:t>
            </a:r>
            <a:r>
              <a:rPr lang="es-ES" dirty="0"/>
              <a:t>construidos, aprendidos y dinámicos.</a:t>
            </a:r>
            <a:endParaRPr lang="es-PY" dirty="0"/>
          </a:p>
          <a:p>
            <a:r>
              <a:rPr lang="es-ES" dirty="0" smtClean="0"/>
              <a:t>Varían </a:t>
            </a:r>
            <a:r>
              <a:rPr lang="es-ES" dirty="0"/>
              <a:t>a través del tiempo y según la etnia, la cultura, el nivel socioeconómico, el territorio.</a:t>
            </a:r>
            <a:endParaRPr lang="es-PY" dirty="0"/>
          </a:p>
          <a:p>
            <a:pPr marL="0" indent="0">
              <a:buNone/>
            </a:pPr>
            <a:r>
              <a:rPr lang="es-PY" dirty="0"/>
              <a:t> </a:t>
            </a:r>
          </a:p>
          <a:p>
            <a:endParaRPr lang="es-PY" dirty="0"/>
          </a:p>
        </p:txBody>
      </p:sp>
    </p:spTree>
    <p:extLst>
      <p:ext uri="{BB962C8B-B14F-4D97-AF65-F5344CB8AC3E}">
        <p14:creationId xmlns:p14="http://schemas.microsoft.com/office/powerpoint/2010/main" val="133064843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548680"/>
            <a:ext cx="7704856" cy="6120680"/>
          </a:xfrm>
        </p:spPr>
        <p:txBody>
          <a:bodyPr>
            <a:normAutofit fontScale="85000" lnSpcReduction="20000"/>
          </a:bodyPr>
          <a:lstStyle/>
          <a:p>
            <a:pPr lvl="0"/>
            <a:r>
              <a:rPr lang="es-PY" sz="2800" dirty="0"/>
              <a:t>El género como categoría de </a:t>
            </a:r>
            <a:r>
              <a:rPr lang="es-PY" sz="2800" dirty="0" smtClean="0"/>
              <a:t>análisis es </a:t>
            </a:r>
            <a:r>
              <a:rPr lang="es-PY" sz="2800" dirty="0"/>
              <a:t>necesario para cualquier política </a:t>
            </a:r>
            <a:r>
              <a:rPr lang="es-PY" sz="2800" dirty="0" smtClean="0"/>
              <a:t>pública.</a:t>
            </a:r>
            <a:endParaRPr lang="es-PY" sz="2800" dirty="0"/>
          </a:p>
          <a:p>
            <a:pPr lvl="0"/>
            <a:endParaRPr lang="es-PY" sz="2800" dirty="0" smtClean="0"/>
          </a:p>
          <a:p>
            <a:pPr lvl="0"/>
            <a:r>
              <a:rPr lang="es-PY" sz="2800" dirty="0" smtClean="0"/>
              <a:t>Se </a:t>
            </a:r>
            <a:r>
              <a:rPr lang="en-GB" sz="2800" dirty="0" err="1"/>
              <a:t>r</a:t>
            </a:r>
            <a:r>
              <a:rPr lang="en-GB" sz="2800" dirty="0" err="1" smtClean="0"/>
              <a:t>econoce</a:t>
            </a:r>
            <a:r>
              <a:rPr lang="en-GB" sz="2800" dirty="0" smtClean="0"/>
              <a:t> </a:t>
            </a:r>
            <a:r>
              <a:rPr lang="en-GB" sz="2800" dirty="0" err="1"/>
              <a:t>que</a:t>
            </a:r>
            <a:r>
              <a:rPr lang="en-GB" sz="2800" dirty="0"/>
              <a:t>:</a:t>
            </a:r>
            <a:endParaRPr lang="es-PY" sz="2800" dirty="0"/>
          </a:p>
          <a:p>
            <a:pPr marL="292608" lvl="1" indent="0">
              <a:buNone/>
            </a:pPr>
            <a:r>
              <a:rPr lang="es-PY" sz="2400" dirty="0" smtClean="0">
                <a:solidFill>
                  <a:schemeClr val="tx1"/>
                </a:solidFill>
              </a:rPr>
              <a:t>-hombres </a:t>
            </a:r>
            <a:r>
              <a:rPr lang="es-PY" sz="2400" dirty="0">
                <a:solidFill>
                  <a:schemeClr val="tx1"/>
                </a:solidFill>
              </a:rPr>
              <a:t>y mujeres no son ni idénticos ni intercambiables.</a:t>
            </a:r>
          </a:p>
          <a:p>
            <a:pPr marL="292608" lvl="1" indent="0">
              <a:buNone/>
            </a:pPr>
            <a:r>
              <a:rPr lang="es-PY" sz="2400" dirty="0" smtClean="0">
                <a:solidFill>
                  <a:schemeClr val="tx1"/>
                </a:solidFill>
              </a:rPr>
              <a:t>-las </a:t>
            </a:r>
            <a:r>
              <a:rPr lang="es-PY" sz="2400" dirty="0">
                <a:solidFill>
                  <a:schemeClr val="tx1"/>
                </a:solidFill>
              </a:rPr>
              <a:t>mujeres enfrentan mayores obstáculos para el ejercicio de su autonomía y libertades fundamentales garantizadas a toda persona, y</a:t>
            </a:r>
          </a:p>
          <a:p>
            <a:pPr marL="292608" lvl="1" indent="0">
              <a:buNone/>
            </a:pPr>
            <a:r>
              <a:rPr lang="es-PY" sz="2400" dirty="0" smtClean="0">
                <a:solidFill>
                  <a:schemeClr val="tx1"/>
                </a:solidFill>
              </a:rPr>
              <a:t>-mayores </a:t>
            </a:r>
            <a:r>
              <a:rPr lang="es-PY" sz="2400" dirty="0">
                <a:solidFill>
                  <a:schemeClr val="tx1"/>
                </a:solidFill>
              </a:rPr>
              <a:t>obstáculos para acceder y participar democráticamente en el control de los recursos vitales para un desarrollo integral</a:t>
            </a:r>
            <a:r>
              <a:rPr lang="es-PY" sz="2400" dirty="0" smtClean="0">
                <a:solidFill>
                  <a:schemeClr val="tx1"/>
                </a:solidFill>
              </a:rPr>
              <a:t>.</a:t>
            </a:r>
          </a:p>
          <a:p>
            <a:pPr marL="292608" lvl="1" indent="0">
              <a:buNone/>
            </a:pPr>
            <a:endParaRPr lang="es-PY" sz="2400" dirty="0">
              <a:solidFill>
                <a:schemeClr val="tx1"/>
              </a:solidFill>
            </a:endParaRPr>
          </a:p>
          <a:p>
            <a:r>
              <a:rPr lang="es-PY" dirty="0"/>
              <a:t>El género como categoría de análisis</a:t>
            </a:r>
          </a:p>
          <a:p>
            <a:pPr marL="0" lvl="0" indent="0">
              <a:buNone/>
            </a:pPr>
            <a:r>
              <a:rPr lang="es-PY" dirty="0"/>
              <a:t>Aporta herramientas técnicas que nos permite hacer lecturas de la </a:t>
            </a:r>
            <a:r>
              <a:rPr lang="es-PY" dirty="0" smtClean="0"/>
              <a:t>situación </a:t>
            </a:r>
            <a:r>
              <a:rPr lang="es-PY" dirty="0"/>
              <a:t>actual y </a:t>
            </a:r>
            <a:r>
              <a:rPr lang="es-PY" dirty="0" smtClean="0"/>
              <a:t>conceptos </a:t>
            </a:r>
            <a:r>
              <a:rPr lang="es-PY" dirty="0"/>
              <a:t>que hacen posible visibilizar y evidenciar las diferencias entre hombres y mujeres acerca de la situación social, necesidades e intereses, acceso y control de recursos (participación en toma de decisiones).</a:t>
            </a:r>
          </a:p>
          <a:p>
            <a:endParaRPr lang="es-PY" dirty="0"/>
          </a:p>
        </p:txBody>
      </p:sp>
    </p:spTree>
    <p:extLst>
      <p:ext uri="{BB962C8B-B14F-4D97-AF65-F5344CB8AC3E}">
        <p14:creationId xmlns:p14="http://schemas.microsoft.com/office/powerpoint/2010/main" val="414077305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PY" dirty="0"/>
              <a:t>Crear condiciones para la igualdad y  no discriminación supone desarrollar la habilidad de las mujeres para conocer y negociar sus derechos en las relaciones de pareja, en la familia, en el trabajo, en la comunidad, en organizaciones sociales y ante las instituciones y favorecer el control de las mujeres sobre su cuerpo, su tiempo y sus movimientos, incluido vivir una vida libre de violencia y discriminación.</a:t>
            </a:r>
          </a:p>
          <a:p>
            <a:endParaRPr lang="es-PY" dirty="0"/>
          </a:p>
        </p:txBody>
      </p:sp>
    </p:spTree>
    <p:extLst>
      <p:ext uri="{BB962C8B-B14F-4D97-AF65-F5344CB8AC3E}">
        <p14:creationId xmlns:p14="http://schemas.microsoft.com/office/powerpoint/2010/main" val="384445947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476672"/>
            <a:ext cx="7300664" cy="5979064"/>
          </a:xfrm>
        </p:spPr>
        <p:txBody>
          <a:bodyPr>
            <a:normAutofit/>
          </a:bodyPr>
          <a:lstStyle/>
          <a:p>
            <a:r>
              <a:rPr lang="es-PY" dirty="0"/>
              <a:t>Las políticas y medidas “neutrales” que no consideran el género como determinante social perjudican a las mujeres </a:t>
            </a:r>
            <a:r>
              <a:rPr lang="es-PY" dirty="0" smtClean="0"/>
              <a:t>porque en </a:t>
            </a:r>
            <a:r>
              <a:rPr lang="es-PY" dirty="0"/>
              <a:t>su diseño lo masculino sigue siendo el modelo de lo </a:t>
            </a:r>
            <a:r>
              <a:rPr lang="es-PY" dirty="0" smtClean="0"/>
              <a:t>humano y pretenden </a:t>
            </a:r>
            <a:r>
              <a:rPr lang="es-PY" dirty="0"/>
              <a:t>que las mujeres “se igualen” a los hombres</a:t>
            </a:r>
            <a:r>
              <a:rPr lang="es-PY" dirty="0" smtClean="0"/>
              <a:t>.</a:t>
            </a:r>
          </a:p>
          <a:p>
            <a:pPr marL="0" indent="0">
              <a:buNone/>
            </a:pPr>
            <a:endParaRPr lang="es-PY" dirty="0"/>
          </a:p>
          <a:p>
            <a:r>
              <a:rPr lang="es-PY" dirty="0"/>
              <a:t>Igualdad  debe proponer eliminar lo masculino como modelo de la igualdad. Mujeres y hombres somos igualmente diferentes</a:t>
            </a:r>
            <a:r>
              <a:rPr lang="es-PY" dirty="0" smtClean="0"/>
              <a:t>.</a:t>
            </a:r>
          </a:p>
          <a:p>
            <a:endParaRPr lang="es-PY" dirty="0"/>
          </a:p>
          <a:p>
            <a:r>
              <a:rPr lang="es-PY" dirty="0"/>
              <a:t>Las políticas públicas no pueden ser neutrales.</a:t>
            </a:r>
          </a:p>
        </p:txBody>
      </p:sp>
    </p:spTree>
    <p:extLst>
      <p:ext uri="{BB962C8B-B14F-4D97-AF65-F5344CB8AC3E}">
        <p14:creationId xmlns:p14="http://schemas.microsoft.com/office/powerpoint/2010/main" val="53229086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83568" y="476672"/>
            <a:ext cx="6984776" cy="5760640"/>
          </a:xfrm>
        </p:spPr>
        <p:txBody>
          <a:bodyPr>
            <a:normAutofit fontScale="92500" lnSpcReduction="20000"/>
          </a:bodyPr>
          <a:lstStyle/>
          <a:p>
            <a:r>
              <a:rPr lang="es-PY" dirty="0"/>
              <a:t>Aplicar perspectiva de género a la promoción y gestión </a:t>
            </a:r>
            <a:r>
              <a:rPr lang="es-PY" dirty="0" smtClean="0"/>
              <a:t>implica sensibilidad </a:t>
            </a:r>
            <a:r>
              <a:rPr lang="es-PY" dirty="0"/>
              <a:t>a las diferencias de género por parte del personal, incluido los niveles directivos y personal </a:t>
            </a:r>
            <a:r>
              <a:rPr lang="es-PY" dirty="0" smtClean="0"/>
              <a:t>administrativo,</a:t>
            </a:r>
            <a:r>
              <a:rPr lang="es-PY" dirty="0"/>
              <a:t> c</a:t>
            </a:r>
            <a:r>
              <a:rPr lang="es-PY" dirty="0" smtClean="0"/>
              <a:t>apacidad </a:t>
            </a:r>
            <a:r>
              <a:rPr lang="es-PY" dirty="0"/>
              <a:t>para aplicar la perspectiva de género en la formulación y evaluación de las políticas, el diseño de los servicios, la investigación y en los procesos de promoción y atención. Cuando hacemos una política pública tenemos que pensar en los diferentes momentos, pensar en la categoría de género, como se introduce, entender la discriminación institucionalizada. Para cambiar las malas prácticas y fomentar las buenas </a:t>
            </a:r>
            <a:r>
              <a:rPr lang="es-PY" dirty="0" smtClean="0"/>
              <a:t>prácticas. Entender </a:t>
            </a:r>
            <a:r>
              <a:rPr lang="es-PY" dirty="0"/>
              <a:t>cómo opera la discriminación institucionalizada, los estereotipos y prejuicios de género y de otro tipo y las relaciones de género en los </a:t>
            </a:r>
            <a:r>
              <a:rPr lang="es-PY" dirty="0" smtClean="0"/>
              <a:t>procesos y emprender </a:t>
            </a:r>
            <a:r>
              <a:rPr lang="es-PY" dirty="0"/>
              <a:t>acciones afirmativas en todos los niveles. </a:t>
            </a:r>
          </a:p>
          <a:p>
            <a:endParaRPr lang="es-PY" dirty="0"/>
          </a:p>
        </p:txBody>
      </p:sp>
    </p:spTree>
    <p:extLst>
      <p:ext uri="{BB962C8B-B14F-4D97-AF65-F5344CB8AC3E}">
        <p14:creationId xmlns:p14="http://schemas.microsoft.com/office/powerpoint/2010/main" val="403592318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2564904"/>
            <a:ext cx="7715200" cy="1236752"/>
          </a:xfrm>
        </p:spPr>
        <p:txBody>
          <a:bodyPr>
            <a:noAutofit/>
          </a:bodyPr>
          <a:lstStyle/>
          <a:p>
            <a:r>
              <a:rPr lang="es-PY" sz="3600" dirty="0" smtClean="0">
                <a:solidFill>
                  <a:schemeClr val="tx2">
                    <a:lumMod val="60000"/>
                    <a:lumOff val="40000"/>
                  </a:schemeClr>
                </a:solidFill>
              </a:rPr>
              <a:t>Planificación con perspectiva de género </a:t>
            </a:r>
            <a:br>
              <a:rPr lang="es-PY" sz="3600" dirty="0" smtClean="0">
                <a:solidFill>
                  <a:schemeClr val="tx2">
                    <a:lumMod val="60000"/>
                    <a:lumOff val="40000"/>
                  </a:schemeClr>
                </a:solidFill>
              </a:rPr>
            </a:br>
            <a:r>
              <a:rPr lang="es-PY" sz="3600" dirty="0" smtClean="0">
                <a:solidFill>
                  <a:schemeClr val="tx2">
                    <a:lumMod val="60000"/>
                    <a:lumOff val="40000"/>
                  </a:schemeClr>
                </a:solidFill>
              </a:rPr>
              <a:t>la inclusión de la perspectiva de género en el presupuesto público</a:t>
            </a:r>
            <a:endParaRPr lang="es-PY" sz="3600" dirty="0">
              <a:solidFill>
                <a:schemeClr val="tx2">
                  <a:lumMod val="60000"/>
                  <a:lumOff val="40000"/>
                </a:schemeClr>
              </a:solidFill>
            </a:endParaRPr>
          </a:p>
        </p:txBody>
      </p:sp>
      <p:sp>
        <p:nvSpPr>
          <p:cNvPr id="3" name="2 Marcador de contenido"/>
          <p:cNvSpPr>
            <a:spLocks noGrp="1"/>
          </p:cNvSpPr>
          <p:nvPr>
            <p:ph idx="1"/>
          </p:nvPr>
        </p:nvSpPr>
        <p:spPr>
          <a:xfrm>
            <a:off x="611560" y="4077072"/>
            <a:ext cx="6995120" cy="1512168"/>
          </a:xfrm>
        </p:spPr>
        <p:txBody>
          <a:bodyPr>
            <a:normAutofit fontScale="92500" lnSpcReduction="10000"/>
          </a:bodyPr>
          <a:lstStyle/>
          <a:p>
            <a:r>
              <a:rPr lang="es-PY" b="1" dirty="0" smtClean="0"/>
              <a:t>Doctora Raquel Coello </a:t>
            </a:r>
            <a:r>
              <a:rPr lang="es-PY" b="1" dirty="0" err="1" smtClean="0"/>
              <a:t>Cremades</a:t>
            </a:r>
            <a:endParaRPr lang="es-PY" b="1" dirty="0" smtClean="0"/>
          </a:p>
          <a:p>
            <a:pPr marL="0" indent="0">
              <a:buNone/>
            </a:pPr>
            <a:r>
              <a:rPr lang="es-PY" dirty="0" smtClean="0"/>
              <a:t>Asesora internacional de ONU Mujeres en Planificación y Presupuesto con enfoque de Género</a:t>
            </a:r>
          </a:p>
        </p:txBody>
      </p:sp>
      <p:sp>
        <p:nvSpPr>
          <p:cNvPr id="4" name="3 CuadroTexto"/>
          <p:cNvSpPr txBox="1"/>
          <p:nvPr/>
        </p:nvSpPr>
        <p:spPr>
          <a:xfrm>
            <a:off x="6228184" y="256872"/>
            <a:ext cx="1800200" cy="369332"/>
          </a:xfrm>
          <a:prstGeom prst="rect">
            <a:avLst/>
          </a:prstGeom>
          <a:noFill/>
        </p:spPr>
        <p:txBody>
          <a:bodyPr wrap="square" rtlCol="0">
            <a:spAutoFit/>
          </a:bodyPr>
          <a:lstStyle/>
          <a:p>
            <a:r>
              <a:rPr lang="es-PY" dirty="0" smtClean="0"/>
              <a:t>CONFERENCIA</a:t>
            </a:r>
            <a:endParaRPr lang="es-PY" dirty="0"/>
          </a:p>
        </p:txBody>
      </p:sp>
    </p:spTree>
    <p:extLst>
      <p:ext uri="{BB962C8B-B14F-4D97-AF65-F5344CB8AC3E}">
        <p14:creationId xmlns:p14="http://schemas.microsoft.com/office/powerpoint/2010/main" val="33893185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260648"/>
            <a:ext cx="3322712" cy="504056"/>
          </a:xfrm>
        </p:spPr>
        <p:txBody>
          <a:bodyPr>
            <a:normAutofit/>
          </a:bodyPr>
          <a:lstStyle/>
          <a:p>
            <a:r>
              <a:rPr lang="es-PY" sz="2400" dirty="0" smtClean="0">
                <a:solidFill>
                  <a:schemeClr val="tx2"/>
                </a:solidFill>
              </a:rPr>
              <a:t>Principio básico:</a:t>
            </a:r>
            <a:endParaRPr lang="es-PY" sz="2400" dirty="0">
              <a:solidFill>
                <a:schemeClr val="tx2"/>
              </a:solidFill>
            </a:endParaRPr>
          </a:p>
        </p:txBody>
      </p:sp>
      <p:sp>
        <p:nvSpPr>
          <p:cNvPr id="3" name="2 Marcador de contenido"/>
          <p:cNvSpPr>
            <a:spLocks noGrp="1"/>
          </p:cNvSpPr>
          <p:nvPr>
            <p:ph idx="1"/>
          </p:nvPr>
        </p:nvSpPr>
        <p:spPr>
          <a:xfrm>
            <a:off x="467544" y="1124744"/>
            <a:ext cx="7239000" cy="4846320"/>
          </a:xfrm>
        </p:spPr>
        <p:txBody>
          <a:bodyPr>
            <a:normAutofit/>
          </a:bodyPr>
          <a:lstStyle/>
          <a:p>
            <a:pPr algn="just"/>
            <a:r>
              <a:rPr lang="es-PY" dirty="0" smtClean="0"/>
              <a:t>Todas </a:t>
            </a:r>
            <a:r>
              <a:rPr lang="es-PY" dirty="0"/>
              <a:t>las personas nacen libres e iguales en dignidad y derechos y por lo tanto tienen IGUAL DERECHO a disfrutarlos, sin importar sexo, raza, </a:t>
            </a:r>
            <a:r>
              <a:rPr lang="es-PY" dirty="0" smtClean="0"/>
              <a:t>edad, etc. </a:t>
            </a:r>
            <a:r>
              <a:rPr lang="es-PY" dirty="0"/>
              <a:t>(Declaración Universal de DD.HH.) </a:t>
            </a:r>
            <a:r>
              <a:rPr lang="es-PY" dirty="0" smtClean="0"/>
              <a:t>Se </a:t>
            </a:r>
            <a:r>
              <a:rPr lang="es-PY" dirty="0"/>
              <a:t>basan en el valor del ser humano, es decir, que vale por el hecho de ser humano. </a:t>
            </a:r>
          </a:p>
        </p:txBody>
      </p:sp>
    </p:spTree>
    <p:extLst>
      <p:ext uri="{BB962C8B-B14F-4D97-AF65-F5344CB8AC3E}">
        <p14:creationId xmlns:p14="http://schemas.microsoft.com/office/powerpoint/2010/main" val="187280680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332656"/>
            <a:ext cx="7632848" cy="6264696"/>
          </a:xfrm>
        </p:spPr>
        <p:txBody>
          <a:bodyPr>
            <a:normAutofit/>
          </a:bodyPr>
          <a:lstStyle/>
          <a:p>
            <a:r>
              <a:rPr lang="es-PY" dirty="0" smtClean="0"/>
              <a:t>Se han </a:t>
            </a:r>
            <a:r>
              <a:rPr lang="es-PY" dirty="0"/>
              <a:t>logrado importantísimos avances en legislación, planes y políticas </a:t>
            </a:r>
            <a:r>
              <a:rPr lang="es-MX" dirty="0"/>
              <a:t>para promover la igualdad de oportunidades y derechos de hombres y mujeres </a:t>
            </a:r>
            <a:r>
              <a:rPr lang="es-PY" dirty="0"/>
              <a:t>pero a la hora de asignar recursos y presupuestos, la defensa siempre queda bien cubierta, salud y educación </a:t>
            </a:r>
            <a:r>
              <a:rPr lang="es-PY" dirty="0" smtClean="0"/>
              <a:t>queda relativamente cubierta </a:t>
            </a:r>
            <a:r>
              <a:rPr lang="es-PY" dirty="0"/>
              <a:t>y para género ya no hay cobija. </a:t>
            </a:r>
          </a:p>
          <a:p>
            <a:r>
              <a:rPr lang="es-PY" dirty="0"/>
              <a:t>Las personas que quieren hacer la igualdad tienen que pensar en el presupuesto. </a:t>
            </a:r>
          </a:p>
          <a:p>
            <a:r>
              <a:rPr lang="es-EC" dirty="0"/>
              <a:t>Hoy en día, la igualdad entre mujeres y hombres se reconoce como condición fundamental  de desarrollo de las naciones. Es decir, que actualmente, no puede haber desarrollo sin igualdad de género.</a:t>
            </a:r>
            <a:endParaRPr lang="es-PY" dirty="0"/>
          </a:p>
          <a:p>
            <a:endParaRPr lang="es-PY" dirty="0"/>
          </a:p>
        </p:txBody>
      </p:sp>
    </p:spTree>
    <p:extLst>
      <p:ext uri="{BB962C8B-B14F-4D97-AF65-F5344CB8AC3E}">
        <p14:creationId xmlns:p14="http://schemas.microsoft.com/office/powerpoint/2010/main" val="38304182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332656"/>
            <a:ext cx="7488832" cy="6123080"/>
          </a:xfrm>
        </p:spPr>
        <p:txBody>
          <a:bodyPr>
            <a:normAutofit/>
          </a:bodyPr>
          <a:lstStyle/>
          <a:p>
            <a:r>
              <a:rPr lang="es-PY" dirty="0"/>
              <a:t>N</a:t>
            </a:r>
            <a:r>
              <a:rPr lang="es-EC" dirty="0" err="1"/>
              <a:t>umerosos</a:t>
            </a:r>
            <a:r>
              <a:rPr lang="es-EC" dirty="0"/>
              <a:t> países, entre ellos Paraguay, se han comprometido a luchar por la igualdad de género a través de la firma de Convenios Internacionales y mediante la adopción de diferentes medidas legislativas y políticas nacionales.</a:t>
            </a:r>
            <a:endParaRPr lang="es-PY" dirty="0"/>
          </a:p>
          <a:p>
            <a:r>
              <a:rPr lang="es-EC" dirty="0"/>
              <a:t>Sin  embargo, la puesta en marcha de las acciones contempladas en las leyes o de las políticas y planes se ha visto condicionada por la falta de asignación de recursos.</a:t>
            </a:r>
            <a:endParaRPr lang="es-PY" dirty="0"/>
          </a:p>
          <a:p>
            <a:r>
              <a:rPr lang="es-EC" dirty="0"/>
              <a:t>Y esto es debido a que la igualdad de género nunca es una prioridad. Las necesidades son muchas y la igualad queda relegada al último lugar.</a:t>
            </a:r>
            <a:endParaRPr lang="es-PY" dirty="0"/>
          </a:p>
          <a:p>
            <a:endParaRPr lang="es-PY" dirty="0"/>
          </a:p>
        </p:txBody>
      </p:sp>
    </p:spTree>
    <p:extLst>
      <p:ext uri="{BB962C8B-B14F-4D97-AF65-F5344CB8AC3E}">
        <p14:creationId xmlns:p14="http://schemas.microsoft.com/office/powerpoint/2010/main" val="315445390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188640"/>
            <a:ext cx="7848872" cy="6552728"/>
          </a:xfrm>
        </p:spPr>
        <p:txBody>
          <a:bodyPr>
            <a:normAutofit fontScale="85000" lnSpcReduction="10000"/>
          </a:bodyPr>
          <a:lstStyle/>
          <a:p>
            <a:pPr marL="0" indent="0">
              <a:buNone/>
            </a:pPr>
            <a:r>
              <a:rPr lang="es-PY" dirty="0" smtClean="0"/>
              <a:t>Es fundamental entender </a:t>
            </a:r>
            <a:r>
              <a:rPr lang="es-PY" dirty="0"/>
              <a:t>la integralidad del sistema económico</a:t>
            </a:r>
            <a:r>
              <a:rPr lang="es-PY" dirty="0" smtClean="0"/>
              <a:t>.</a:t>
            </a:r>
          </a:p>
          <a:p>
            <a:pPr marL="0" indent="0">
              <a:buNone/>
            </a:pPr>
            <a:endParaRPr lang="es-PY" dirty="0"/>
          </a:p>
          <a:p>
            <a:pPr lvl="0"/>
            <a:r>
              <a:rPr lang="es-ES" dirty="0"/>
              <a:t>En economía siempre se habla de que existe una economía productiva, donde hombres y mujeres trabajan, producen, venden, consumen a cambio de un valor monetario</a:t>
            </a:r>
            <a:r>
              <a:rPr lang="es-ES" dirty="0" smtClean="0"/>
              <a:t>.</a:t>
            </a:r>
            <a:endParaRPr lang="es-PY" dirty="0"/>
          </a:p>
          <a:p>
            <a:pPr lvl="0"/>
            <a:r>
              <a:rPr lang="es-ES" dirty="0"/>
              <a:t>Sin embargo para que esa economía funcione, es necesario que exista otra economía: la economía reproductiva que contempla aquellas actividades que son necesarias para la reproducción de la fuerza de trabajo y la sostenibilidad de la vida </a:t>
            </a:r>
            <a:r>
              <a:rPr lang="es-ES" dirty="0" smtClean="0"/>
              <a:t>(son </a:t>
            </a:r>
            <a:r>
              <a:rPr lang="es-ES" dirty="0"/>
              <a:t>todas las actividades y los trabajos vinculados al cuidado de las </a:t>
            </a:r>
            <a:r>
              <a:rPr lang="es-ES" dirty="0" smtClean="0"/>
              <a:t>personas). </a:t>
            </a:r>
            <a:r>
              <a:rPr lang="es-ES" dirty="0"/>
              <a:t>El contenido de dicho trabajo es el cuidado del mantenimiento de los espacios y bienes domésticos, así como el cuidado de los cuerpos, la educación, la formación, el mantenimiento de relaciones sociales y el apoyo psicológico a los miembros de la familia. </a:t>
            </a:r>
            <a:r>
              <a:rPr lang="es-PY" dirty="0"/>
              <a:t>Las personas </a:t>
            </a:r>
            <a:r>
              <a:rPr lang="es-PY" dirty="0" smtClean="0"/>
              <a:t>requieren </a:t>
            </a:r>
            <a:r>
              <a:rPr lang="es-PY" dirty="0"/>
              <a:t>de un mantenimiento, </a:t>
            </a:r>
            <a:r>
              <a:rPr lang="es-PY" dirty="0" smtClean="0"/>
              <a:t>requieren </a:t>
            </a:r>
            <a:r>
              <a:rPr lang="es-PY" dirty="0"/>
              <a:t>de cuidado, de ser queridos, de relaciones interpersonales, </a:t>
            </a:r>
            <a:r>
              <a:rPr lang="es-PY" dirty="0" smtClean="0"/>
              <a:t>necesitan </a:t>
            </a:r>
            <a:r>
              <a:rPr lang="es-PY" dirty="0"/>
              <a:t>de todo el trabajo que hay detrás para poder ser productivos.</a:t>
            </a:r>
          </a:p>
          <a:p>
            <a:endParaRPr lang="es-PY" dirty="0"/>
          </a:p>
        </p:txBody>
      </p:sp>
    </p:spTree>
    <p:extLst>
      <p:ext uri="{BB962C8B-B14F-4D97-AF65-F5344CB8AC3E}">
        <p14:creationId xmlns:p14="http://schemas.microsoft.com/office/powerpoint/2010/main" val="108574844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548680"/>
            <a:ext cx="7416824" cy="6048672"/>
          </a:xfrm>
        </p:spPr>
        <p:txBody>
          <a:bodyPr>
            <a:normAutofit/>
          </a:bodyPr>
          <a:lstStyle/>
          <a:p>
            <a:r>
              <a:rPr lang="es-PY" dirty="0"/>
              <a:t>Una gran cantidad de ese trabajo reproductivo no es remunerado. </a:t>
            </a:r>
          </a:p>
          <a:p>
            <a:r>
              <a:rPr lang="es-PY" dirty="0"/>
              <a:t>Mucho de la economía y del trabajo que se tiene que invertir prácticamente por definición tiene que ser remunerado y esto hace que sea una gran cantidad de trabajo que sea </a:t>
            </a:r>
            <a:r>
              <a:rPr lang="es-PY" dirty="0" err="1"/>
              <a:t>invisibilizado</a:t>
            </a:r>
            <a:r>
              <a:rPr lang="es-PY" dirty="0"/>
              <a:t> y ausente en las cuentas nacionales. </a:t>
            </a:r>
          </a:p>
          <a:p>
            <a:r>
              <a:rPr lang="es-PY" dirty="0"/>
              <a:t>L</a:t>
            </a:r>
            <a:r>
              <a:rPr lang="es-ES" dirty="0"/>
              <a:t>o que el análisis de género </a:t>
            </a:r>
            <a:r>
              <a:rPr lang="es-ES" dirty="0" smtClean="0"/>
              <a:t>permite </a:t>
            </a:r>
            <a:r>
              <a:rPr lang="es-ES" dirty="0"/>
              <a:t>visibilizar es que debido a la forma en que </a:t>
            </a:r>
            <a:r>
              <a:rPr lang="es-ES" dirty="0" smtClean="0"/>
              <a:t>han sido </a:t>
            </a:r>
            <a:r>
              <a:rPr lang="es-ES" dirty="0"/>
              <a:t>educados los hombres y las mujeres, esas tareas </a:t>
            </a:r>
            <a:r>
              <a:rPr lang="es-ES" dirty="0" smtClean="0"/>
              <a:t>fundamentales para el sostenimiento de la vida las </a:t>
            </a:r>
            <a:r>
              <a:rPr lang="es-ES" dirty="0"/>
              <a:t>asumen mayoritariamente las mujeres.</a:t>
            </a:r>
            <a:endParaRPr lang="es-PY" dirty="0"/>
          </a:p>
          <a:p>
            <a:endParaRPr lang="es-PY" dirty="0"/>
          </a:p>
        </p:txBody>
      </p:sp>
    </p:spTree>
    <p:extLst>
      <p:ext uri="{BB962C8B-B14F-4D97-AF65-F5344CB8AC3E}">
        <p14:creationId xmlns:p14="http://schemas.microsoft.com/office/powerpoint/2010/main" val="399702940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188640"/>
            <a:ext cx="7632848" cy="6552728"/>
          </a:xfrm>
        </p:spPr>
        <p:txBody>
          <a:bodyPr>
            <a:normAutofit fontScale="62500" lnSpcReduction="20000"/>
          </a:bodyPr>
          <a:lstStyle/>
          <a:p>
            <a:r>
              <a:rPr lang="es-ES" dirty="0"/>
              <a:t>Pero el trabajo no remunerado también es importante porque genera diferencias económicas entre grupos sociales.</a:t>
            </a:r>
            <a:endParaRPr lang="es-PY" dirty="0"/>
          </a:p>
          <a:p>
            <a:pPr marL="0" indent="0">
              <a:buNone/>
            </a:pPr>
            <a:endParaRPr lang="es-ES" dirty="0" smtClean="0"/>
          </a:p>
          <a:p>
            <a:pPr marL="0" indent="0">
              <a:buNone/>
            </a:pPr>
            <a:r>
              <a:rPr lang="es-ES" dirty="0" smtClean="0"/>
              <a:t>Como </a:t>
            </a:r>
            <a:r>
              <a:rPr lang="es-ES" dirty="0"/>
              <a:t>consecuencia se produce una doble brecha: </a:t>
            </a:r>
            <a:endParaRPr lang="es-PY" dirty="0"/>
          </a:p>
          <a:p>
            <a:pPr marL="0" indent="0">
              <a:buNone/>
            </a:pPr>
            <a:r>
              <a:rPr lang="es-ES" dirty="0"/>
              <a:t>-Por un lado, las mujeres tienen menores ingresos monetarios que los hombres. </a:t>
            </a:r>
            <a:endParaRPr lang="es-PY" dirty="0"/>
          </a:p>
          <a:p>
            <a:pPr marL="0" indent="0">
              <a:buNone/>
            </a:pPr>
            <a:r>
              <a:rPr lang="es-ES" dirty="0"/>
              <a:t>-Por otro tienen menos tiempo disponible, lo que afecta a sus oportunidades de formación,  participación política, ocio, calidad de vida, etc.</a:t>
            </a:r>
            <a:endParaRPr lang="es-PY" dirty="0"/>
          </a:p>
          <a:p>
            <a:endParaRPr lang="es-EC" dirty="0" smtClean="0"/>
          </a:p>
          <a:p>
            <a:pPr marL="0" indent="0">
              <a:buNone/>
            </a:pPr>
            <a:r>
              <a:rPr lang="es-EC" dirty="0" smtClean="0"/>
              <a:t>Entonces </a:t>
            </a:r>
            <a:r>
              <a:rPr lang="es-EC" dirty="0"/>
              <a:t>vemos como </a:t>
            </a:r>
            <a:r>
              <a:rPr lang="es-ES" dirty="0"/>
              <a:t>la división sexual del trabajo y la diferencia de ingresos que se percibe por la misma se constituye en uno de los elementos centrales de las desigualdades de género que persisten hoy en día.</a:t>
            </a:r>
            <a:endParaRPr lang="es-PY" dirty="0"/>
          </a:p>
          <a:p>
            <a:endParaRPr lang="es-ES" dirty="0" smtClean="0"/>
          </a:p>
          <a:p>
            <a:r>
              <a:rPr lang="es-ES" dirty="0" smtClean="0"/>
              <a:t>Entonces </a:t>
            </a:r>
            <a:r>
              <a:rPr lang="es-ES" dirty="0"/>
              <a:t>nos encontramos ante un gran dilema:</a:t>
            </a:r>
            <a:endParaRPr lang="es-PY" dirty="0"/>
          </a:p>
          <a:p>
            <a:pPr marL="0" indent="0">
              <a:buNone/>
            </a:pPr>
            <a:r>
              <a:rPr lang="es-ES" dirty="0"/>
              <a:t>-Por un lado estamos viendo que la división entre hombres y mujeres, del trabajo de reproducción social no remunerado constituye el núcleo central de la diferencia de género. </a:t>
            </a:r>
            <a:endParaRPr lang="es-PY" dirty="0"/>
          </a:p>
          <a:p>
            <a:pPr marL="0" indent="0">
              <a:buNone/>
            </a:pPr>
            <a:r>
              <a:rPr lang="es-ES" dirty="0"/>
              <a:t>-Por otro, este trabajo mantiene una posición central en el proceso de reproducción social de la población, interactuando con el papel de los servicios públicos y la producción de los bienes y servicios de mercado necesarios para la subsistencia de la población. </a:t>
            </a:r>
            <a:endParaRPr lang="es-PY" dirty="0"/>
          </a:p>
          <a:p>
            <a:endParaRPr lang="es-ES" dirty="0" smtClean="0"/>
          </a:p>
          <a:p>
            <a:r>
              <a:rPr lang="es-ES" dirty="0" smtClean="0"/>
              <a:t>Y </a:t>
            </a:r>
            <a:r>
              <a:rPr lang="es-ES" dirty="0"/>
              <a:t>es en esta paradoja donde las políticas públicas, las políticas de igualdad, pasan a jugar un rol fundamental, porque pueden ser el instrumento necesario para colocar en la agenda pública, una cuestión que siendo estructural al sistema, hasta ahora se viene asumiendo de manera privada. Es decir para hacer de la reproducción social una tarea compartida entre el Estado, el mercado, los hombres y las mujeres.</a:t>
            </a:r>
            <a:endParaRPr lang="es-PY" dirty="0"/>
          </a:p>
          <a:p>
            <a:endParaRPr lang="es-PY" dirty="0"/>
          </a:p>
        </p:txBody>
      </p:sp>
    </p:spTree>
    <p:extLst>
      <p:ext uri="{BB962C8B-B14F-4D97-AF65-F5344CB8AC3E}">
        <p14:creationId xmlns:p14="http://schemas.microsoft.com/office/powerpoint/2010/main" val="179872416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476672"/>
            <a:ext cx="7632848" cy="6048672"/>
          </a:xfrm>
        </p:spPr>
        <p:txBody>
          <a:bodyPr>
            <a:normAutofit/>
          </a:bodyPr>
          <a:lstStyle/>
          <a:p>
            <a:r>
              <a:rPr lang="es-ES" dirty="0"/>
              <a:t>La incorporación de la perspectiva de género en la planificación y en el presupuesto es importante porque</a:t>
            </a:r>
            <a:r>
              <a:rPr lang="es-ES" dirty="0" smtClean="0"/>
              <a:t>:</a:t>
            </a:r>
          </a:p>
          <a:p>
            <a:pPr marL="0" indent="0">
              <a:buNone/>
            </a:pPr>
            <a:endParaRPr lang="es-PY" dirty="0"/>
          </a:p>
          <a:p>
            <a:pPr marL="0" indent="0">
              <a:buNone/>
            </a:pPr>
            <a:r>
              <a:rPr lang="es-ES" dirty="0" smtClean="0"/>
              <a:t>Debido </a:t>
            </a:r>
            <a:r>
              <a:rPr lang="es-ES" dirty="0"/>
              <a:t>a los roles de género, los hombres y las mujeres tienen diferentes necesidades e intereses que tienen que ser tomados en cuenta si queremos que el Estado cumpla con su rol de garantizar el acceso a los derechos de la ciudadanía de manera eficiente (usando los recursos de la mejor manera posible).</a:t>
            </a:r>
            <a:endParaRPr lang="es-PY" dirty="0"/>
          </a:p>
          <a:p>
            <a:endParaRPr lang="es-PY" dirty="0"/>
          </a:p>
        </p:txBody>
      </p:sp>
    </p:spTree>
    <p:extLst>
      <p:ext uri="{BB962C8B-B14F-4D97-AF65-F5344CB8AC3E}">
        <p14:creationId xmlns:p14="http://schemas.microsoft.com/office/powerpoint/2010/main" val="137818479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476672"/>
            <a:ext cx="7632848" cy="5976664"/>
          </a:xfrm>
        </p:spPr>
        <p:txBody>
          <a:bodyPr>
            <a:normAutofit/>
          </a:bodyPr>
          <a:lstStyle/>
          <a:p>
            <a:pPr marL="0" indent="0">
              <a:buNone/>
            </a:pPr>
            <a:r>
              <a:rPr lang="es-PY" dirty="0"/>
              <a:t>-</a:t>
            </a:r>
            <a:r>
              <a:rPr lang="es-ES" dirty="0"/>
              <a:t>Estas realidades diferentes generan situaciones de desigualdad que tienen que </a:t>
            </a:r>
            <a:endParaRPr lang="es-ES" dirty="0" smtClean="0"/>
          </a:p>
          <a:p>
            <a:r>
              <a:rPr lang="es-ES" dirty="0" smtClean="0"/>
              <a:t>ser </a:t>
            </a:r>
            <a:r>
              <a:rPr lang="es-ES" dirty="0"/>
              <a:t>tomadas en cuenta </a:t>
            </a:r>
            <a:r>
              <a:rPr lang="es-ES" dirty="0">
                <a:sym typeface="Wingdings"/>
              </a:rPr>
              <a:t></a:t>
            </a:r>
            <a:r>
              <a:rPr lang="es-ES" dirty="0"/>
              <a:t> Diseñar los programas y servicios </a:t>
            </a:r>
            <a:r>
              <a:rPr lang="es-ES" u="sng" dirty="0"/>
              <a:t>garantizando un acceso equitativo </a:t>
            </a:r>
            <a:r>
              <a:rPr lang="es-ES" dirty="0"/>
              <a:t>a los bienes y servicios  </a:t>
            </a:r>
            <a:r>
              <a:rPr lang="es-ES" dirty="0" smtClean="0"/>
              <a:t>públicos.</a:t>
            </a:r>
            <a:endParaRPr lang="es-PY" dirty="0"/>
          </a:p>
          <a:p>
            <a:pPr lvl="0"/>
            <a:r>
              <a:rPr lang="es-ES" dirty="0"/>
              <a:t>abordadas</a:t>
            </a:r>
            <a:r>
              <a:rPr lang="es-ES" dirty="0">
                <a:sym typeface="Wingdings"/>
              </a:rPr>
              <a:t></a:t>
            </a:r>
            <a:r>
              <a:rPr lang="es-ES" dirty="0"/>
              <a:t> Diseñar acciones específicas para superar las </a:t>
            </a:r>
            <a:r>
              <a:rPr lang="es-ES" dirty="0" smtClean="0"/>
              <a:t>brechas.</a:t>
            </a:r>
            <a:endParaRPr lang="es-PY" dirty="0"/>
          </a:p>
          <a:p>
            <a:pPr marL="0" lvl="0" indent="0">
              <a:buNone/>
            </a:pPr>
            <a:r>
              <a:rPr lang="es-ES" dirty="0" smtClean="0"/>
              <a:t>-Para </a:t>
            </a:r>
            <a:r>
              <a:rPr lang="es-ES" dirty="0"/>
              <a:t>garantizar la sostenibilidad de la vida es fundamental repensar la organización social del cuidado, asumiendo desde el Estado una parte de ese trabajo y apoyando para que la otra parte sea mejor distribuida entre el sector privado y al interior de los hogares entre hombres y mujeres.  </a:t>
            </a:r>
            <a:endParaRPr lang="es-PY" dirty="0"/>
          </a:p>
          <a:p>
            <a:endParaRPr lang="es-PY" dirty="0"/>
          </a:p>
        </p:txBody>
      </p:sp>
    </p:spTree>
    <p:extLst>
      <p:ext uri="{BB962C8B-B14F-4D97-AF65-F5344CB8AC3E}">
        <p14:creationId xmlns:p14="http://schemas.microsoft.com/office/powerpoint/2010/main" val="373173559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404664"/>
            <a:ext cx="7632848" cy="6120680"/>
          </a:xfrm>
        </p:spPr>
        <p:txBody>
          <a:bodyPr>
            <a:normAutofit fontScale="92500" lnSpcReduction="20000"/>
          </a:bodyPr>
          <a:lstStyle/>
          <a:p>
            <a:r>
              <a:rPr lang="es-EC" dirty="0" smtClean="0"/>
              <a:t>Si se quiere </a:t>
            </a:r>
            <a:r>
              <a:rPr lang="es-EC" dirty="0"/>
              <a:t>realmente avanzar hacia la igualdad </a:t>
            </a:r>
            <a:r>
              <a:rPr lang="es-EC" dirty="0" smtClean="0"/>
              <a:t>se tiene que </a:t>
            </a:r>
            <a:r>
              <a:rPr lang="es-EC" dirty="0"/>
              <a:t>entrar </a:t>
            </a:r>
            <a:r>
              <a:rPr lang="es-EC" dirty="0" smtClean="0"/>
              <a:t>en </a:t>
            </a:r>
            <a:r>
              <a:rPr lang="es-EC" dirty="0"/>
              <a:t>las causas, no </a:t>
            </a:r>
            <a:r>
              <a:rPr lang="es-EC" dirty="0" smtClean="0"/>
              <a:t>concentrarse </a:t>
            </a:r>
            <a:r>
              <a:rPr lang="es-EC" dirty="0"/>
              <a:t>en las </a:t>
            </a:r>
            <a:r>
              <a:rPr lang="es-EC" dirty="0" smtClean="0"/>
              <a:t>consecuencias solamente, se tiene </a:t>
            </a:r>
            <a:r>
              <a:rPr lang="es-EC" dirty="0"/>
              <a:t>que cambiar el marco con el que </a:t>
            </a:r>
            <a:r>
              <a:rPr lang="es-EC" dirty="0" smtClean="0"/>
              <a:t>se planifica </a:t>
            </a:r>
            <a:r>
              <a:rPr lang="es-EC" dirty="0"/>
              <a:t>y </a:t>
            </a:r>
            <a:r>
              <a:rPr lang="es-EC" dirty="0" smtClean="0"/>
              <a:t>se presupuesta </a:t>
            </a:r>
            <a:r>
              <a:rPr lang="es-EC" dirty="0"/>
              <a:t>los recursos públicos tomando en cuenta la economía productiva y también la reproductiva, y sobre todo, colocando a las personas como objetivo del desarrollo, no como instrumento. </a:t>
            </a:r>
          </a:p>
          <a:p>
            <a:endParaRPr lang="es-EC" dirty="0" smtClean="0"/>
          </a:p>
          <a:p>
            <a:r>
              <a:rPr lang="es-EC" dirty="0"/>
              <a:t>P</a:t>
            </a:r>
            <a:r>
              <a:rPr lang="es-EC" dirty="0" smtClean="0"/>
              <a:t>ara </a:t>
            </a:r>
            <a:r>
              <a:rPr lang="es-EC" dirty="0"/>
              <a:t>ello es fundamental incorporar la dimensión del cuidado en el centro de nuestra planificación y nuestro presupuesto y pensar en una organización social del cuidado más justa y equitativa repartiéndola mejor entre los</a:t>
            </a:r>
            <a:r>
              <a:rPr lang="es-AR" dirty="0"/>
              <a:t> hogares (hombres y mujeres)</a:t>
            </a:r>
            <a:r>
              <a:rPr lang="es-PY" dirty="0"/>
              <a:t>, </a:t>
            </a:r>
            <a:r>
              <a:rPr lang="es-AR" dirty="0"/>
              <a:t>mercado (flexibilidad de tiempo en las empresas para permitir que sus </a:t>
            </a:r>
            <a:r>
              <a:rPr lang="es-AR" dirty="0" smtClean="0"/>
              <a:t>trabajadores/as concilien </a:t>
            </a:r>
            <a:r>
              <a:rPr lang="es-AR" dirty="0"/>
              <a:t>trabajo productivo y reproductivo, servicios de cuidado infantil)</a:t>
            </a:r>
            <a:r>
              <a:rPr lang="es-PY" dirty="0"/>
              <a:t> y </a:t>
            </a:r>
            <a:r>
              <a:rPr lang="es-AR" dirty="0"/>
              <a:t>Estado.</a:t>
            </a:r>
            <a:endParaRPr lang="es-PY" dirty="0"/>
          </a:p>
          <a:p>
            <a:endParaRPr lang="es-PY" dirty="0"/>
          </a:p>
        </p:txBody>
      </p:sp>
    </p:spTree>
    <p:extLst>
      <p:ext uri="{BB962C8B-B14F-4D97-AF65-F5344CB8AC3E}">
        <p14:creationId xmlns:p14="http://schemas.microsoft.com/office/powerpoint/2010/main" val="7256594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1052736"/>
            <a:ext cx="7704856" cy="5544616"/>
          </a:xfrm>
        </p:spPr>
        <p:txBody>
          <a:bodyPr>
            <a:normAutofit lnSpcReduction="10000"/>
          </a:bodyPr>
          <a:lstStyle/>
          <a:p>
            <a:r>
              <a:rPr lang="es-EC" dirty="0" smtClean="0"/>
              <a:t>Reconocer </a:t>
            </a:r>
            <a:r>
              <a:rPr lang="es-EC" dirty="0"/>
              <a:t>las </a:t>
            </a:r>
            <a:r>
              <a:rPr lang="es-ES_tradnl" dirty="0"/>
              <a:t>diferentes necesidades, intereses y realidades</a:t>
            </a:r>
            <a:r>
              <a:rPr lang="es-EC" dirty="0"/>
              <a:t> que hombres y mujeres tienen en la sociedad, y tomarlos en cuenta a la hora de </a:t>
            </a:r>
            <a:r>
              <a:rPr lang="es-EC" u="sng" dirty="0"/>
              <a:t>diseñar y financiar los programas.</a:t>
            </a:r>
            <a:r>
              <a:rPr lang="es-EC" dirty="0"/>
              <a:t> </a:t>
            </a:r>
            <a:r>
              <a:rPr lang="es-EC" dirty="0" smtClean="0"/>
              <a:t>Se tiene </a:t>
            </a:r>
            <a:r>
              <a:rPr lang="es-EC" dirty="0"/>
              <a:t>una población diferente que atender, distintas situaciones, mirar esa diversidad a la hora de hacer programas, que faciliten la llegada de las </a:t>
            </a:r>
            <a:r>
              <a:rPr lang="es-EC" dirty="0" smtClean="0"/>
              <a:t>demandas</a:t>
            </a:r>
          </a:p>
          <a:p>
            <a:pPr marL="0" indent="0">
              <a:buNone/>
            </a:pPr>
            <a:endParaRPr lang="es-PY" dirty="0"/>
          </a:p>
          <a:p>
            <a:r>
              <a:rPr lang="es-EC" dirty="0" smtClean="0"/>
              <a:t>Reconocer </a:t>
            </a:r>
            <a:r>
              <a:rPr lang="es-EC" dirty="0"/>
              <a:t>la existencia de desigualdades derivadas de estas diferentes realidades </a:t>
            </a:r>
            <a:r>
              <a:rPr lang="es-ES_tradnl" u="sng" dirty="0"/>
              <a:t>planificando acciones y aportando recursos para corregirlas</a:t>
            </a:r>
            <a:r>
              <a:rPr lang="es-ES_tradnl" dirty="0"/>
              <a:t> y </a:t>
            </a:r>
            <a:r>
              <a:rPr lang="es-ES_tradnl" u="sng" dirty="0"/>
              <a:t>para garantizar un </a:t>
            </a:r>
            <a:r>
              <a:rPr lang="es-EC" u="sng" dirty="0"/>
              <a:t>acceso equitativo </a:t>
            </a:r>
            <a:r>
              <a:rPr lang="es-EC" dirty="0"/>
              <a:t>a los bienes y servicios públicos. </a:t>
            </a:r>
            <a:endParaRPr lang="es-PY" dirty="0"/>
          </a:p>
          <a:p>
            <a:endParaRPr lang="es-PY" dirty="0"/>
          </a:p>
        </p:txBody>
      </p:sp>
      <p:sp>
        <p:nvSpPr>
          <p:cNvPr id="4" name="1 Título"/>
          <p:cNvSpPr>
            <a:spLocks noGrp="1"/>
          </p:cNvSpPr>
          <p:nvPr>
            <p:ph type="title"/>
          </p:nvPr>
        </p:nvSpPr>
        <p:spPr>
          <a:xfrm>
            <a:off x="467543" y="188640"/>
            <a:ext cx="7272809" cy="648072"/>
          </a:xfrm>
        </p:spPr>
        <p:txBody>
          <a:bodyPr>
            <a:normAutofit fontScale="90000"/>
          </a:bodyPr>
          <a:lstStyle/>
          <a:p>
            <a:pPr algn="ctr"/>
            <a:r>
              <a:rPr lang="es-PY" sz="2400" dirty="0" smtClean="0">
                <a:solidFill>
                  <a:schemeClr val="tx2"/>
                </a:solidFill>
              </a:rPr>
              <a:t>PLANIFICAR Y PRESUPUESTAR CON PERSPECTIVA DE GÉNERO SIGNIFICA:</a:t>
            </a:r>
            <a:endParaRPr lang="es-PY" sz="2400" dirty="0">
              <a:solidFill>
                <a:schemeClr val="tx2"/>
              </a:solidFill>
            </a:endParaRPr>
          </a:p>
        </p:txBody>
      </p:sp>
    </p:spTree>
    <p:extLst>
      <p:ext uri="{BB962C8B-B14F-4D97-AF65-F5344CB8AC3E}">
        <p14:creationId xmlns:p14="http://schemas.microsoft.com/office/powerpoint/2010/main" val="108459065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548680"/>
            <a:ext cx="7444680" cy="5907056"/>
          </a:xfrm>
        </p:spPr>
        <p:txBody>
          <a:bodyPr>
            <a:normAutofit/>
          </a:bodyPr>
          <a:lstStyle/>
          <a:p>
            <a:r>
              <a:rPr lang="es-EC" dirty="0" smtClean="0"/>
              <a:t>Reconocer </a:t>
            </a:r>
            <a:r>
              <a:rPr lang="es-EC" dirty="0"/>
              <a:t>las </a:t>
            </a:r>
            <a:r>
              <a:rPr lang="es-ES_tradnl" dirty="0"/>
              <a:t>contribuciones, remuneradas y no remuneradas, que diferenciadamente hombres y mujeres aportan en la producción de bienes, servicios, y para la sostenibilidad de la vida y tenerlas en cuenta </a:t>
            </a:r>
            <a:r>
              <a:rPr lang="es-ES_tradnl" u="sng" dirty="0"/>
              <a:t>en el diseño de </a:t>
            </a:r>
            <a:r>
              <a:rPr lang="es-ES_tradnl" u="sng" dirty="0" smtClean="0"/>
              <a:t>las</a:t>
            </a:r>
            <a:r>
              <a:rPr lang="es-ES_tradnl" dirty="0" smtClean="0"/>
              <a:t>. Es </a:t>
            </a:r>
            <a:r>
              <a:rPr lang="es-PY" dirty="0" smtClean="0"/>
              <a:t>la </a:t>
            </a:r>
            <a:r>
              <a:rPr lang="es-PY" dirty="0"/>
              <a:t>parte invisible que </a:t>
            </a:r>
            <a:r>
              <a:rPr lang="es-PY" dirty="0" smtClean="0"/>
              <a:t>se debe incorporar </a:t>
            </a:r>
            <a:r>
              <a:rPr lang="es-PY" dirty="0"/>
              <a:t>cuando se hagan políticas</a:t>
            </a:r>
            <a:r>
              <a:rPr lang="es-PY" dirty="0" smtClean="0"/>
              <a:t>.</a:t>
            </a:r>
          </a:p>
          <a:p>
            <a:pPr marL="0" indent="0">
              <a:buNone/>
            </a:pPr>
            <a:endParaRPr lang="es-PY" dirty="0"/>
          </a:p>
          <a:p>
            <a:r>
              <a:rPr lang="es-ES" dirty="0"/>
              <a:t>Para planificar y presupuestar con perspectiva de género no hay una única </a:t>
            </a:r>
            <a:r>
              <a:rPr lang="es-ES" dirty="0" smtClean="0"/>
              <a:t>receta</a:t>
            </a:r>
            <a:r>
              <a:rPr lang="es-ES" dirty="0"/>
              <a:t>.</a:t>
            </a:r>
            <a:endParaRPr lang="es-PY" dirty="0"/>
          </a:p>
        </p:txBody>
      </p:sp>
    </p:spTree>
    <p:extLst>
      <p:ext uri="{BB962C8B-B14F-4D97-AF65-F5344CB8AC3E}">
        <p14:creationId xmlns:p14="http://schemas.microsoft.com/office/powerpoint/2010/main" val="24142641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o">
  <a:themeElements>
    <a:clrScheme name="Personalizado 1">
      <a:dk1>
        <a:srgbClr val="000000"/>
      </a:dk1>
      <a:lt1>
        <a:srgbClr val="FFFFFF"/>
      </a:lt1>
      <a:dk2>
        <a:srgbClr val="D1282E"/>
      </a:dk2>
      <a:lt2>
        <a:srgbClr val="B79100"/>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Opulento">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o">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985</TotalTime>
  <Words>11417</Words>
  <Application>Microsoft Office PowerPoint</Application>
  <PresentationFormat>Presentación en pantalla (4:3)</PresentationFormat>
  <Paragraphs>755</Paragraphs>
  <Slides>130</Slides>
  <Notes>0</Notes>
  <HiddenSlides>0</HiddenSlides>
  <MMClips>0</MMClips>
  <ScaleCrop>false</ScaleCrop>
  <HeadingPairs>
    <vt:vector size="4" baseType="variant">
      <vt:variant>
        <vt:lpstr>Tema</vt:lpstr>
      </vt:variant>
      <vt:variant>
        <vt:i4>1</vt:i4>
      </vt:variant>
      <vt:variant>
        <vt:lpstr>Títulos de diapositiva</vt:lpstr>
      </vt:variant>
      <vt:variant>
        <vt:i4>130</vt:i4>
      </vt:variant>
    </vt:vector>
  </HeadingPairs>
  <TitlesOfParts>
    <vt:vector size="131" baseType="lpstr">
      <vt:lpstr>Opulento</vt:lpstr>
      <vt:lpstr>PASANTÍA  PLANIFICACIÓN Y PRESUPUESTO CON PERSPECTIVA DE GÉNERO</vt:lpstr>
      <vt:lpstr>Presentación de PowerPoint</vt:lpstr>
      <vt:lpstr>Presentación de PowerPoint</vt:lpstr>
      <vt:lpstr>El derecho internacional de los derechos humanos de las mujeres en la administración de justicia</vt:lpstr>
      <vt:lpstr>Presentación de PowerPoint</vt:lpstr>
      <vt:lpstr>Conceptos básicos de derechos humanos</vt:lpstr>
      <vt:lpstr>Presentación de PowerPoint</vt:lpstr>
      <vt:lpstr>Algunos elementos comunes en su construcción</vt:lpstr>
      <vt:lpstr>Principio básico:</vt:lpstr>
      <vt:lpstr>características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El acceso a la justicia un reto para la sociedad</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MARCO JURÍDICO INTERNACIONAL</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Construcción de indicadores en la administración de justicia</vt:lpstr>
      <vt:lpstr>DEFINIR LOS LINEAMIENTOS ESTRATÉGICOS QUE SE DESEAN MEDIR</vt:lpstr>
      <vt:lpstr>ejercicio</vt:lpstr>
      <vt:lpstr>Presentación de PowerPoint</vt:lpstr>
      <vt:lpstr>Presentación de PowerPoint</vt:lpstr>
      <vt:lpstr>Presentación de PowerPoint</vt:lpstr>
      <vt:lpstr>Árboles de problemas y objetivos</vt:lpstr>
      <vt:lpstr>Desarrollo de indicadores</vt:lpstr>
      <vt:lpstr>Presentación de PowerPoint</vt:lpstr>
      <vt:lpstr>Modelos o paradigmas de indicadores</vt:lpstr>
      <vt:lpstr>Presentación de PowerPoint</vt:lpstr>
      <vt:lpstr>Presentación de PowerPoint</vt:lpstr>
      <vt:lpstr>Categorías de análisis</vt:lpstr>
      <vt:lpstr>Presentación de PowerPoint</vt:lpstr>
      <vt:lpstr>RECOMENDACIONES INTERNACIONALES EN LA PREVENCIÓN, SANCIÓN Y ERRADICACIÓN DE LA VIOLENCIA CONTRA LAS MUJERES</vt:lpstr>
      <vt:lpstr>Presentación de PowerPoint</vt:lpstr>
      <vt:lpstr>ANTECEDENTES sobre la violencia contra las mujeres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Los sistemas de información como instrumento para mejorar el acceso a la justicia de las mujeres</vt:lpstr>
      <vt:lpstr>Presentación de PowerPoint</vt:lpstr>
      <vt:lpstr>Presentación de PowerPoint</vt:lpstr>
      <vt:lpstr>Presentación de PowerPoint</vt:lpstr>
      <vt:lpstr>Presentación de PowerPoint</vt:lpstr>
      <vt:lpstr>CONSTRUCCIÓN DEL SISTEMA DE INFORMACIÓN</vt:lpstr>
      <vt:lpstr>Presentación de PowerPoint</vt:lpstr>
      <vt:lpstr>Presentación de PowerPoint</vt:lpstr>
      <vt:lpstr>Procesamiento de datos</vt:lpstr>
      <vt:lpstr>Presentación de PowerPoint</vt:lpstr>
      <vt:lpstr>Presentación de PowerPoint</vt:lpstr>
      <vt:lpstr>Presentación de PowerPoint</vt:lpstr>
      <vt:lpstr>Presentación de PowerPoint</vt:lpstr>
      <vt:lpstr>Presentación de PowerPoint</vt:lpstr>
      <vt:lpstr>Derechos humanos y Políticas públicas</vt:lpstr>
      <vt:lpstr>Presentación de PowerPoint</vt:lpstr>
      <vt:lpstr>Presentación de PowerPoint</vt:lpstr>
      <vt:lpstr>Presentación de PowerPoint</vt:lpstr>
      <vt:lpstr>Presentación de PowerPoint</vt:lpstr>
      <vt:lpstr>Presentación de PowerPoint</vt:lpstr>
      <vt:lpstr>Concepción de nuevas necesidades</vt:lpstr>
      <vt:lpstr>Presentación de PowerPoint</vt:lpstr>
      <vt:lpstr>Presentación de PowerPoint</vt:lpstr>
      <vt:lpstr>Presentación de PowerPoint</vt:lpstr>
      <vt:lpstr>Presentación de PowerPoint</vt:lpstr>
      <vt:lpstr>Presentación de PowerPoint</vt:lpstr>
      <vt:lpstr>Planificación con perspectiva de género  la inclusión de la perspectiva de género en el presupuesto público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PLANIFICAR Y PRESUPUESTAR CON PERSPECTIVA DE GÉNERO SIGNIFICA:</vt:lpstr>
      <vt:lpstr>Presentación de PowerPoint</vt:lpstr>
      <vt:lpstr>Para incorporar la perspectiva de género en la planificación y en el presupuesto se puede trabajar:</vt:lpstr>
      <vt:lpstr>Presentación de PowerPoint</vt:lpstr>
      <vt:lpstr>Principales estrategias</vt:lpstr>
      <vt:lpstr>Presentación de PowerPoint</vt:lpstr>
      <vt:lpstr>Clasificadores presupuestarios</vt:lpstr>
      <vt:lpstr>Presentación de PowerPoint</vt:lpstr>
      <vt:lpstr>Presentación de PowerPoint</vt:lpstr>
      <vt:lpstr>Presentación de PowerPoint</vt:lpstr>
      <vt:lpstr>Presentación de PowerPoint</vt:lpstr>
      <vt:lpstr>Presentación de PowerPoint</vt:lpstr>
      <vt:lpstr>Presentación de PowerPoint</vt:lpstr>
      <vt:lpstr>PROPUESTAS PARA LA INCORPORACIÓN DE GÉNERO EN FORMATOS E INSTRUMENTOS PROGRAMÁTICOS Y PRESUPUESTARIOS</vt:lpstr>
      <vt:lpstr>Presentación de PowerPoint</vt:lpstr>
      <vt:lpstr>Presentación de PowerPoint</vt:lpstr>
      <vt:lpstr>Incidencia en el proceso de planificación/programación</vt:lpstr>
      <vt:lpstr>Incidencia en los mecanismos de aprobación</vt:lpstr>
      <vt:lpstr>Seguimiento a la ejecución</vt:lpstr>
      <vt:lpstr>Género en las políticas públicas. Presupuesto con perspectiva de género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PASANTÍA  PLANIFICACIÓN Y PRESUPUESTO CON PERSPECTIVA DE GÉNERO</dc:title>
  <dc:creator>Pistilli</dc:creator>
  <cp:lastModifiedBy>Guillermo Von Lucken Benitez</cp:lastModifiedBy>
  <cp:revision>106</cp:revision>
  <dcterms:created xsi:type="dcterms:W3CDTF">2012-08-29T04:21:26Z</dcterms:created>
  <dcterms:modified xsi:type="dcterms:W3CDTF">2012-11-14T06:41:18Z</dcterms:modified>
</cp:coreProperties>
</file>