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6" r:id="rId3"/>
    <p:sldId id="281" r:id="rId4"/>
    <p:sldId id="277" r:id="rId5"/>
    <p:sldId id="285" r:id="rId6"/>
    <p:sldId id="278" r:id="rId7"/>
    <p:sldId id="286" r:id="rId8"/>
    <p:sldId id="280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4660" autoAdjust="0"/>
  </p:normalViewPr>
  <p:slideViewPr>
    <p:cSldViewPr snapToGrid="0">
      <p:cViewPr varScale="1">
        <p:scale>
          <a:sx n="39" d="100"/>
          <a:sy n="39" d="100"/>
        </p:scale>
        <p:origin x="72" y="77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at_villalba\Desktop\Audiencia_Preliminar_2026-copia\Control%20de%20Audiencias%20Preliminares.%20Semana%2038.%20Del%2014%20al%2018%20de%20setiembre%20de%20%202026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_villalba\AppData\Roaming\Microsoft\Excel\Control%20de%20Audiencias%20Preliminares.%20Semana%2039%20(version%202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1179180041864572E-4"/>
          <c:y val="0.12936935480090136"/>
          <c:w val="0.9991880870192672"/>
          <c:h val="0.795385450236441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Hoja2!$B$3</c:f>
              <c:strCache>
                <c:ptCount val="1"/>
                <c:pt idx="0">
                  <c:v>AUDIENCIAS REALIZADAS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4180955302622329E-2"/>
                  <c:y val="-5.163361807570765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b="1"/>
                    </a:pPr>
                    <a:fld id="{4C97CAA9-768E-42EB-8F58-19E3F1713F19}" type="VALUE">
                      <a:rPr lang="en-US" b="1"/>
                      <a:pPr>
                        <a:defRPr b="1"/>
                      </a:pPr>
                      <a:t>[VALOR]</a:t>
                    </a:fld>
                    <a:endParaRPr lang="en-US" b="1"/>
                  </a:p>
                  <a:p>
                    <a:pPr>
                      <a:defRPr b="1"/>
                    </a:pPr>
                    <a:r>
                      <a:rPr lang="en-US" b="1"/>
                      <a:t>  69%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2394647733106805E-2"/>
                      <c:h val="8.012390518766342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D4F-44FB-9A91-88543122839F}"/>
                </c:ext>
              </c:extLst>
            </c:dLbl>
            <c:dLbl>
              <c:idx val="1"/>
              <c:layout>
                <c:manualLayout>
                  <c:x val="3.9004650363764055E-2"/>
                  <c:y val="-5.143220943051330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b="1"/>
                    </a:pPr>
                    <a:fld id="{F71EA5B4-6986-4D1F-8A0E-BD2DDB22BF28}" type="VALUE">
                      <a:rPr lang="en-US" b="1"/>
                      <a:pPr>
                        <a:defRPr b="1"/>
                      </a:pPr>
                      <a:t>[VALOR]</a:t>
                    </a:fld>
                    <a:endParaRPr lang="en-US" b="1"/>
                  </a:p>
                  <a:p>
                    <a:pPr>
                      <a:defRPr b="1"/>
                    </a:pPr>
                    <a:r>
                      <a:rPr lang="en-US" b="1"/>
                      <a:t>   51%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360110704251999E-2"/>
                      <c:h val="6.287456458178868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D4F-44FB-9A91-8854312283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s-P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Hoja2!$A$4:$A$5</c:f>
              <c:strCache>
                <c:ptCount val="2"/>
                <c:pt idx="0">
                  <c:v>Del 14 al 18 de setiembre 2026</c:v>
                </c:pt>
                <c:pt idx="1">
                  <c:v>Del 21 al 25 de setiembre 2026</c:v>
                </c:pt>
              </c:strCache>
            </c:strRef>
          </c:cat>
          <c:val>
            <c:numRef>
              <c:f>Hoja2!$B$4:$B$5</c:f>
              <c:numCache>
                <c:formatCode>General</c:formatCode>
                <c:ptCount val="2"/>
                <c:pt idx="0">
                  <c:v>83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4F-44FB-9A91-88543122839F}"/>
            </c:ext>
          </c:extLst>
        </c:ser>
        <c:ser>
          <c:idx val="1"/>
          <c:order val="1"/>
          <c:tx>
            <c:strRef>
              <c:f>Hoja2!$D$3</c:f>
              <c:strCache>
                <c:ptCount val="1"/>
                <c:pt idx="0">
                  <c:v>AUDIENCIAS SUSPENDIDAS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203196323478953E-2"/>
                  <c:y val="-0.10215406663173275"/>
                </c:manualLayout>
              </c:layout>
              <c:tx>
                <c:rich>
                  <a:bodyPr/>
                  <a:lstStyle/>
                  <a:p>
                    <a:fld id="{BCCB8CAD-FEBB-4669-A523-B089EFBC7F48}" type="VALUE">
                      <a:rPr lang="en-US"/>
                      <a:pPr/>
                      <a:t>[VALOR]</a:t>
                    </a:fld>
                    <a:endParaRPr lang="en-US"/>
                  </a:p>
                  <a:p>
                    <a:r>
                      <a:rPr lang="en-US"/>
                      <a:t>31%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D4F-44FB-9A91-88543122839F}"/>
                </c:ext>
              </c:extLst>
            </c:dLbl>
            <c:dLbl>
              <c:idx val="1"/>
              <c:layout>
                <c:manualLayout>
                  <c:x val="2.6203196323478953E-2"/>
                  <c:y val="-6.7666511882699856E-2"/>
                </c:manualLayout>
              </c:layout>
              <c:tx>
                <c:rich>
                  <a:bodyPr/>
                  <a:lstStyle/>
                  <a:p>
                    <a:fld id="{B7344098-EF5C-44DD-A0D9-286AFB692A50}" type="VALUE">
                      <a:rPr lang="en-US"/>
                      <a:pPr/>
                      <a:t>[VALOR]</a:t>
                    </a:fld>
                    <a:endParaRPr lang="en-US"/>
                  </a:p>
                  <a:p>
                    <a:r>
                      <a:rPr lang="en-US"/>
                      <a:t>31%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D4F-44FB-9A91-88543122839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Hoja2!$A$4:$A$5</c:f>
              <c:strCache>
                <c:ptCount val="2"/>
                <c:pt idx="0">
                  <c:v>Del 14 al 18 de setiembre 2026</c:v>
                </c:pt>
                <c:pt idx="1">
                  <c:v>Del 21 al 25 de setiembre 2026</c:v>
                </c:pt>
              </c:strCache>
            </c:strRef>
          </c:cat>
          <c:val>
            <c:numRef>
              <c:f>Hoja2!$D$4:$D$5</c:f>
              <c:numCache>
                <c:formatCode>General</c:formatCode>
                <c:ptCount val="2"/>
                <c:pt idx="0">
                  <c:v>38</c:v>
                </c:pt>
                <c:pt idx="1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D4F-44FB-9A91-8854312283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21307040"/>
        <c:axId val="-121300512"/>
        <c:axId val="0"/>
      </c:bar3DChart>
      <c:catAx>
        <c:axId val="-12130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-121300512"/>
        <c:crosses val="autoZero"/>
        <c:auto val="1"/>
        <c:lblAlgn val="ctr"/>
        <c:lblOffset val="100"/>
        <c:noMultiLvlLbl val="0"/>
      </c:catAx>
      <c:valAx>
        <c:axId val="-1213005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2130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097416988594924"/>
          <c:y val="9.1279856472187768E-2"/>
          <c:w val="0.39413599198743754"/>
          <c:h val="4.36358401912238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Y"/>
        </a:p>
      </c:txPr>
    </c:legend>
    <c:plotVisOnly val="1"/>
    <c:dispBlanksAs val="gap"/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 w="9525" cap="flat" cmpd="sng" algn="ctr">
      <a:noFill/>
      <a:round/>
    </a:ln>
    <a:effectLst/>
  </c:spPr>
  <c:txPr>
    <a:bodyPr/>
    <a:lstStyle/>
    <a:p>
      <a:pPr>
        <a:defRPr/>
      </a:pPr>
      <a:endParaRPr lang="es-PY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Hoja1!$N$2</c:f>
              <c:strCache>
                <c:ptCount val="1"/>
                <c:pt idx="0">
                  <c:v>Realizadas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Hoja1!$M$3:$M$21</c:f>
              <c:strCache>
                <c:ptCount val="19"/>
                <c:pt idx="0">
                  <c:v>Juzgado Penal de Garantias N° 1</c:v>
                </c:pt>
                <c:pt idx="1">
                  <c:v>Juzgado Penal de Garantias N° 2</c:v>
                </c:pt>
                <c:pt idx="2">
                  <c:v>Juzgado Penal de Garantias N° 3</c:v>
                </c:pt>
                <c:pt idx="3">
                  <c:v>Juzgado Penal de Garantias N° 4</c:v>
                </c:pt>
                <c:pt idx="4">
                  <c:v>Juzgado Penal de Garantias N° 5</c:v>
                </c:pt>
                <c:pt idx="5">
                  <c:v>Juzgado Penal de Garantias N° 6</c:v>
                </c:pt>
                <c:pt idx="6">
                  <c:v>Juzgado Penal de Garantias N° 7</c:v>
                </c:pt>
                <c:pt idx="7">
                  <c:v>Juzgado Penal de Garantias N° 8</c:v>
                </c:pt>
                <c:pt idx="8">
                  <c:v>Juzgado Penal de Garantias N° 9</c:v>
                </c:pt>
                <c:pt idx="9">
                  <c:v>Juzgado Penal de Garantias N° 10</c:v>
                </c:pt>
                <c:pt idx="10">
                  <c:v>Juzgado Penal de Garantias N° 11</c:v>
                </c:pt>
                <c:pt idx="11">
                  <c:v>Juzgado Penal de Garantias N° 12</c:v>
                </c:pt>
                <c:pt idx="12">
                  <c:v>Juzgado Penal de Garantias Delitos Economicos N° 1</c:v>
                </c:pt>
                <c:pt idx="13">
                  <c:v>Juzgado Penal de Garantias Delitos Economicos N° 2</c:v>
                </c:pt>
                <c:pt idx="14">
                  <c:v>Juzgado Penal de la Adolescencia N° 1</c:v>
                </c:pt>
                <c:pt idx="15">
                  <c:v>Juzgado Penal de la Adolescencia N° 2</c:v>
                </c:pt>
                <c:pt idx="16">
                  <c:v>juzgado Penal Espec. Crimen Organizado N° 1</c:v>
                </c:pt>
                <c:pt idx="17">
                  <c:v>juzgado Penal Espec. Crimen Organizado N° 2</c:v>
                </c:pt>
                <c:pt idx="18">
                  <c:v>juzgado Penal Espec. Crimen Organizado N° 3</c:v>
                </c:pt>
              </c:strCache>
            </c:strRef>
          </c:cat>
          <c:val>
            <c:numRef>
              <c:f>Hoja1!$N$3:$N$21</c:f>
              <c:numCache>
                <c:formatCode>General</c:formatCode>
                <c:ptCount val="19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  <c:pt idx="6">
                  <c:v>5</c:v>
                </c:pt>
                <c:pt idx="7">
                  <c:v>2</c:v>
                </c:pt>
                <c:pt idx="8">
                  <c:v>5</c:v>
                </c:pt>
                <c:pt idx="9">
                  <c:v>9</c:v>
                </c:pt>
                <c:pt idx="10">
                  <c:v>8</c:v>
                </c:pt>
                <c:pt idx="11">
                  <c:v>5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93-4B20-BE76-EDB9E30F6BC7}"/>
            </c:ext>
          </c:extLst>
        </c:ser>
        <c:ser>
          <c:idx val="1"/>
          <c:order val="1"/>
          <c:tx>
            <c:strRef>
              <c:f>Hoja1!$O$2</c:f>
              <c:strCache>
                <c:ptCount val="1"/>
                <c:pt idx="0">
                  <c:v>Suspendidas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PY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Hoja1!$M$3:$M$21</c:f>
              <c:strCache>
                <c:ptCount val="19"/>
                <c:pt idx="0">
                  <c:v>Juzgado Penal de Garantias N° 1</c:v>
                </c:pt>
                <c:pt idx="1">
                  <c:v>Juzgado Penal de Garantias N° 2</c:v>
                </c:pt>
                <c:pt idx="2">
                  <c:v>Juzgado Penal de Garantias N° 3</c:v>
                </c:pt>
                <c:pt idx="3">
                  <c:v>Juzgado Penal de Garantias N° 4</c:v>
                </c:pt>
                <c:pt idx="4">
                  <c:v>Juzgado Penal de Garantias N° 5</c:v>
                </c:pt>
                <c:pt idx="5">
                  <c:v>Juzgado Penal de Garantias N° 6</c:v>
                </c:pt>
                <c:pt idx="6">
                  <c:v>Juzgado Penal de Garantias N° 7</c:v>
                </c:pt>
                <c:pt idx="7">
                  <c:v>Juzgado Penal de Garantias N° 8</c:v>
                </c:pt>
                <c:pt idx="8">
                  <c:v>Juzgado Penal de Garantias N° 9</c:v>
                </c:pt>
                <c:pt idx="9">
                  <c:v>Juzgado Penal de Garantias N° 10</c:v>
                </c:pt>
                <c:pt idx="10">
                  <c:v>Juzgado Penal de Garantias N° 11</c:v>
                </c:pt>
                <c:pt idx="11">
                  <c:v>Juzgado Penal de Garantias N° 12</c:v>
                </c:pt>
                <c:pt idx="12">
                  <c:v>Juzgado Penal de Garantias Delitos Economicos N° 1</c:v>
                </c:pt>
                <c:pt idx="13">
                  <c:v>Juzgado Penal de Garantias Delitos Economicos N° 2</c:v>
                </c:pt>
                <c:pt idx="14">
                  <c:v>Juzgado Penal de la Adolescencia N° 1</c:v>
                </c:pt>
                <c:pt idx="15">
                  <c:v>Juzgado Penal de la Adolescencia N° 2</c:v>
                </c:pt>
                <c:pt idx="16">
                  <c:v>juzgado Penal Espec. Crimen Organizado N° 1</c:v>
                </c:pt>
                <c:pt idx="17">
                  <c:v>juzgado Penal Espec. Crimen Organizado N° 2</c:v>
                </c:pt>
                <c:pt idx="18">
                  <c:v>juzgado Penal Espec. Crimen Organizado N° 3</c:v>
                </c:pt>
              </c:strCache>
            </c:strRef>
          </c:cat>
          <c:val>
            <c:numRef>
              <c:f>Hoja1!$O$3:$O$21</c:f>
              <c:numCache>
                <c:formatCode>General</c:formatCode>
                <c:ptCount val="19"/>
                <c:pt idx="0">
                  <c:v>0</c:v>
                </c:pt>
                <c:pt idx="1">
                  <c:v>5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5</c:v>
                </c:pt>
                <c:pt idx="7">
                  <c:v>3</c:v>
                </c:pt>
                <c:pt idx="8">
                  <c:v>12</c:v>
                </c:pt>
                <c:pt idx="9">
                  <c:v>1</c:v>
                </c:pt>
                <c:pt idx="10">
                  <c:v>5</c:v>
                </c:pt>
                <c:pt idx="11">
                  <c:v>7</c:v>
                </c:pt>
                <c:pt idx="12">
                  <c:v>0</c:v>
                </c:pt>
                <c:pt idx="13">
                  <c:v>4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93-4B20-BE76-EDB9E30F6BC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60645295"/>
        <c:axId val="760655695"/>
      </c:barChart>
      <c:catAx>
        <c:axId val="760645295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760655695"/>
        <c:crosses val="autoZero"/>
        <c:auto val="0"/>
        <c:lblAlgn val="ctr"/>
        <c:lblOffset val="100"/>
        <c:noMultiLvlLbl val="0"/>
      </c:catAx>
      <c:valAx>
        <c:axId val="7606556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Y"/>
          </a:p>
        </c:txPr>
        <c:crossAx val="7606452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PY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PY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2.94903E-17</cdr:x>
      <cdr:y>0.01322</cdr:y>
    </cdr:from>
    <cdr:to>
      <cdr:x>1</cdr:x>
      <cdr:y>0.10337</cdr:y>
    </cdr:to>
    <cdr:sp macro="" textlink="">
      <cdr:nvSpPr>
        <cdr:cNvPr id="2" name="1 Título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50800" y="77812"/>
          <a:ext cx="11153106" cy="5307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PY" sz="3200" b="1" i="1" dirty="0" smtClean="0">
              <a:solidFill>
                <a:srgbClr val="4B697F"/>
              </a:solidFill>
              <a:ea typeface="+mn-ea"/>
              <a:cs typeface="Arial" panose="020B0604020202020204" pitchFamily="34" charset="0"/>
            </a:rPr>
            <a:t>Comparativo de las Audiencias Preliminares Suspendidas </a:t>
          </a:r>
          <a:endParaRPr lang="es-PY" sz="3200" b="1" i="1" dirty="0">
            <a:solidFill>
              <a:srgbClr val="4B697F"/>
            </a:solidFill>
            <a:ea typeface="+mn-ea"/>
            <a:cs typeface="Arial" panose="020B060402020202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01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246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6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343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44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106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840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61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68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183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117CE-A70D-466B-A13F-23A5FDB69223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314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117CE-A70D-466B-A13F-23A5FDB69223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33D03-E606-4A6B-A335-279C5E9A9ED7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38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81" t="36149" r="-1" b="32576"/>
          <a:stretch/>
        </p:blipFill>
        <p:spPr>
          <a:xfrm>
            <a:off x="640724" y="500932"/>
            <a:ext cx="10945215" cy="3964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uadroTexto 2"/>
          <p:cNvSpPr txBox="1"/>
          <p:nvPr/>
        </p:nvSpPr>
        <p:spPr>
          <a:xfrm>
            <a:off x="2624466" y="5442755"/>
            <a:ext cx="943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Y" dirty="0" smtClean="0">
                <a:solidFill>
                  <a:schemeClr val="bg1"/>
                </a:solidFill>
                <a:latin typeface="Apple Chancery" panose="03020702040506060504" pitchFamily="66" charset="0"/>
              </a:rPr>
              <a:t> </a:t>
            </a:r>
            <a:endParaRPr lang="es-PY" sz="3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458686" y="3873094"/>
            <a:ext cx="953544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</a:t>
            </a:r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AUDITORIA DE 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sp>
        <p:nvSpPr>
          <p:cNvPr id="7" name="Título 3"/>
          <p:cNvSpPr txBox="1">
            <a:spLocks/>
          </p:cNvSpPr>
          <p:nvPr/>
        </p:nvSpPr>
        <p:spPr>
          <a:xfrm>
            <a:off x="819701" y="4650558"/>
            <a:ext cx="10813409" cy="1953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MX" sz="3700" b="1" dirty="0" smtClean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/>
            <a:r>
              <a:rPr lang="es-MX" sz="38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ESTADÍSTICAS DE AUDIENCIAS PRELIMINARES</a:t>
            </a:r>
            <a:r>
              <a:rPr lang="es-MX" sz="40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s-MX" sz="40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38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s-MX" sz="38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38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s-PY" sz="25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Semana del 21 al 25 de setiembre del 2026</a:t>
            </a:r>
            <a:endParaRPr lang="en-US" sz="3300" b="1" dirty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04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308670" y="1181853"/>
            <a:ext cx="11574651" cy="3096892"/>
          </a:xfrm>
        </p:spPr>
        <p:txBody>
          <a:bodyPr>
            <a:noAutofit/>
          </a:bodyPr>
          <a:lstStyle/>
          <a:p>
            <a: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JUZGADOS </a:t>
            </a:r>
            <a:r>
              <a:rPr lang="es-MX" sz="6400" b="1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PENALES </a:t>
            </a:r>
            <a: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b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</a:t>
            </a:r>
            <a:b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MX" sz="6400" b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GARANTÍAS </a:t>
            </a:r>
            <a:r>
              <a:rPr lang="es-MX" sz="6400" b="1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LA CAPITAL</a:t>
            </a:r>
            <a:endParaRPr lang="en-US" sz="6400" b="1" dirty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197424" y="4077860"/>
            <a:ext cx="9797144" cy="2044028"/>
          </a:xfrm>
        </p:spPr>
        <p:txBody>
          <a:bodyPr>
            <a:noAutofit/>
          </a:bodyPr>
          <a:lstStyle/>
          <a:p>
            <a:endParaRPr lang="es-MX" sz="32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</a:t>
            </a:r>
            <a:r>
              <a:rPr lang="es-MX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AUDIENCIAS </a:t>
            </a:r>
            <a:r>
              <a:rPr lang="es-MX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PRELIMINARES</a:t>
            </a:r>
            <a:r>
              <a:rPr lang="es-MX" sz="4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" y="0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97362"/>
            <a:ext cx="12191999" cy="153692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ítulo 3"/>
          <p:cNvSpPr txBox="1">
            <a:spLocks/>
          </p:cNvSpPr>
          <p:nvPr/>
        </p:nvSpPr>
        <p:spPr>
          <a:xfrm>
            <a:off x="209005" y="6071428"/>
            <a:ext cx="11773989" cy="453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600" b="1" i="1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 el marco del Acuerdo de Solución Amistosa Jorge Patiño Palacios – C.I.D.H.</a:t>
            </a:r>
            <a:endParaRPr lang="en-US" sz="1600" b="1" i="1" dirty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534194" y="240429"/>
            <a:ext cx="77704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2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2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200" i="1" dirty="0"/>
          </a:p>
        </p:txBody>
      </p:sp>
    </p:spTree>
    <p:extLst>
      <p:ext uri="{BB962C8B-B14F-4D97-AF65-F5344CB8AC3E}">
        <p14:creationId xmlns:p14="http://schemas.microsoft.com/office/powerpoint/2010/main" val="59003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256914" y="822961"/>
            <a:ext cx="9950526" cy="1191793"/>
          </a:xfrm>
        </p:spPr>
        <p:txBody>
          <a:bodyPr>
            <a:normAutofit/>
          </a:bodyPr>
          <a:lstStyle/>
          <a:p>
            <a:r>
              <a:rPr lang="es-PY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de Audiencias Programadas</a:t>
            </a:r>
            <a:r>
              <a:rPr lang="es-PY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PY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Y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" y="1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89124"/>
            <a:ext cx="12191999" cy="153692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284718"/>
              </p:ext>
            </p:extLst>
          </p:nvPr>
        </p:nvGraphicFramePr>
        <p:xfrm>
          <a:off x="341398" y="1812910"/>
          <a:ext cx="11509202" cy="3927859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219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4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48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21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000" u="none" strike="noStrike" dirty="0" smtClean="0">
                          <a:effectLst/>
                        </a:rPr>
                        <a:t>Comparativo</a:t>
                      </a:r>
                      <a:endParaRPr lang="es-P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000" u="none" strike="noStrike" dirty="0">
                          <a:effectLst/>
                        </a:rPr>
                        <a:t>Audiencias Realizadas</a:t>
                      </a:r>
                      <a:endParaRPr lang="es-P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000" u="none" strike="noStrike" dirty="0">
                          <a:effectLst/>
                        </a:rPr>
                        <a:t>Audiencias Suspendidas</a:t>
                      </a:r>
                      <a:endParaRPr lang="es-P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4B69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183">
                <a:tc rowSpan="2">
                  <a:txBody>
                    <a:bodyPr/>
                    <a:lstStyle/>
                    <a:p>
                      <a:pPr lvl="2" algn="l" rtl="0" fontAlgn="ctr"/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PY" sz="1800" b="1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pPr lvl="2" algn="l" rtl="0" fontAlgn="ctr"/>
                      <a:r>
                        <a:rPr lang="es-PY" sz="1800" b="1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Semana Anterior</a:t>
                      </a:r>
                    </a:p>
                    <a:p>
                      <a:pPr lvl="2" algn="l" rtl="0" fontAlgn="ctr"/>
                      <a:r>
                        <a:rPr lang="es-PY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s-PY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  <a:endParaRPr lang="es-PY" sz="18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183">
                <a:tc vMerge="1">
                  <a:txBody>
                    <a:bodyPr/>
                    <a:lstStyle/>
                    <a:p>
                      <a:endParaRPr lang="es-P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69 %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31 %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1846">
                <a:tc rowSpan="2">
                  <a:txBody>
                    <a:bodyPr/>
                    <a:lstStyle/>
                    <a:p>
                      <a:pPr lvl="2" algn="l" rtl="0" fontAlgn="ctr"/>
                      <a:r>
                        <a:rPr lang="es-PY" sz="1800" b="1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Semana Actual</a:t>
                      </a:r>
                    </a:p>
                    <a:p>
                      <a:pPr lvl="2" algn="l" rtl="0" fontAlgn="ctr"/>
                      <a:r>
                        <a:rPr lang="es-PY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s-PY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  <a:endParaRPr lang="es-PY" sz="18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508">
                <a:tc vMerge="1">
                  <a:txBody>
                    <a:bodyPr/>
                    <a:lstStyle/>
                    <a:p>
                      <a:endParaRPr lang="es-P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51 %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Y" sz="18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49 %</a:t>
                      </a:r>
                    </a:p>
                  </a:txBody>
                  <a:tcPr marL="0" marR="0" marT="0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Rectángulo 22"/>
          <p:cNvSpPr/>
          <p:nvPr/>
        </p:nvSpPr>
        <p:spPr>
          <a:xfrm>
            <a:off x="2639686" y="203605"/>
            <a:ext cx="77704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sp>
        <p:nvSpPr>
          <p:cNvPr id="3" name="Rectángulo 2"/>
          <p:cNvSpPr/>
          <p:nvPr/>
        </p:nvSpPr>
        <p:spPr>
          <a:xfrm>
            <a:off x="4693210" y="6312780"/>
            <a:ext cx="28055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(Sostenibilidad de la base de datos)</a:t>
            </a:r>
            <a:endParaRPr lang="es-PY" sz="1200" dirty="0"/>
          </a:p>
        </p:txBody>
      </p:sp>
      <p:sp>
        <p:nvSpPr>
          <p:cNvPr id="5" name="Rectángulo 4"/>
          <p:cNvSpPr/>
          <p:nvPr/>
        </p:nvSpPr>
        <p:spPr>
          <a:xfrm>
            <a:off x="4054414" y="5945513"/>
            <a:ext cx="4826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Semana del 2</a:t>
            </a:r>
            <a:r>
              <a:rPr lang="es-PY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al 25 </a:t>
            </a:r>
            <a:r>
              <a:rPr lang="es-PY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PY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setiembre </a:t>
            </a:r>
            <a:r>
              <a:rPr lang="es-PY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PY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375906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" y="-65901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8" y="-53544"/>
            <a:ext cx="1676401" cy="79808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71351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80887"/>
            <a:ext cx="12191999" cy="172596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ángulo 24"/>
          <p:cNvSpPr/>
          <p:nvPr/>
        </p:nvSpPr>
        <p:spPr>
          <a:xfrm>
            <a:off x="2534194" y="144190"/>
            <a:ext cx="77704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graphicFrame>
        <p:nvGraphicFramePr>
          <p:cNvPr id="12" name="9 Gráfico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9160965"/>
              </p:ext>
            </p:extLst>
          </p:nvPr>
        </p:nvGraphicFramePr>
        <p:xfrm>
          <a:off x="287382" y="769251"/>
          <a:ext cx="11147495" cy="5799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8084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" y="-41189"/>
            <a:ext cx="12192000" cy="855749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40046"/>
            <a:ext cx="12191999" cy="211784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ángulo 24"/>
          <p:cNvSpPr/>
          <p:nvPr/>
        </p:nvSpPr>
        <p:spPr>
          <a:xfrm>
            <a:off x="2639686" y="196113"/>
            <a:ext cx="77704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graphicFrame>
        <p:nvGraphicFramePr>
          <p:cNvPr id="11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6617632"/>
              </p:ext>
            </p:extLst>
          </p:nvPr>
        </p:nvGraphicFramePr>
        <p:xfrm>
          <a:off x="0" y="906426"/>
          <a:ext cx="12191999" cy="5022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3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3322">
                <a:tc>
                  <a:txBody>
                    <a:bodyPr/>
                    <a:lstStyle/>
                    <a:p>
                      <a:r>
                        <a:rPr lang="es-PY" sz="3000" dirty="0" smtClean="0"/>
                        <a:t>  </a:t>
                      </a:r>
                      <a:r>
                        <a:rPr lang="es-PY" sz="2800" dirty="0" smtClean="0"/>
                        <a:t>Motivos de suspensión</a:t>
                      </a:r>
                      <a:endParaRPr lang="es-PY" sz="2800" dirty="0"/>
                    </a:p>
                  </a:txBody>
                  <a:tcPr anchor="ctr">
                    <a:solidFill>
                      <a:srgbClr val="4B69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Y" sz="2800" dirty="0" smtClean="0"/>
                        <a:t>Semana actual</a:t>
                      </a:r>
                      <a:endParaRPr lang="es-PY" sz="2800" dirty="0"/>
                    </a:p>
                  </a:txBody>
                  <a:tcPr anchor="ctr">
                    <a:solidFill>
                      <a:srgbClr val="4B69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Incomparecencia</a:t>
                      </a:r>
                      <a:endParaRPr lang="es-PY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Pedidos de Suspensión</a:t>
                      </a:r>
                      <a:endParaRPr lang="es-PY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Falta </a:t>
                      </a:r>
                      <a:r>
                        <a:rPr lang="es-PY" sz="2800" baseline="0" dirty="0" smtClean="0"/>
                        <a:t>de Abogado Defensor</a:t>
                      </a:r>
                      <a:endParaRPr lang="es-PY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PY" sz="2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Interposición de Recursos</a:t>
                      </a:r>
                      <a:endParaRPr lang="es-PY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b="0" baseline="0" dirty="0" smtClean="0"/>
                        <a:t>  Falta de notificación </a:t>
                      </a:r>
                      <a:endParaRPr lang="es-PY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27382544"/>
                  </a:ext>
                </a:extLst>
              </a:tr>
              <a:tr h="711471">
                <a:tc>
                  <a:txBody>
                    <a:bodyPr/>
                    <a:lstStyle/>
                    <a:p>
                      <a:r>
                        <a:rPr lang="es-PY" sz="2800" dirty="0" smtClean="0"/>
                        <a:t>  </a:t>
                      </a:r>
                      <a:r>
                        <a:rPr lang="es-PY" sz="2800" b="1" dirty="0" smtClean="0"/>
                        <a:t>Total</a:t>
                      </a:r>
                      <a:endParaRPr lang="es-PY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PY" sz="2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24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" y="1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72649"/>
            <a:ext cx="12191999" cy="185351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1 Título"/>
          <p:cNvSpPr txBox="1">
            <a:spLocks/>
          </p:cNvSpPr>
          <p:nvPr/>
        </p:nvSpPr>
        <p:spPr>
          <a:xfrm>
            <a:off x="205594" y="890088"/>
            <a:ext cx="11780812" cy="5307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Y" sz="2400" b="1" i="1" dirty="0" smtClean="0">
                <a:solidFill>
                  <a:srgbClr val="4B69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Motivos de Suspensión de Audiencias Preliminares </a:t>
            </a:r>
            <a:endParaRPr lang="es-PY" sz="2400" b="1" i="1" dirty="0">
              <a:solidFill>
                <a:srgbClr val="4B697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2636308" y="211389"/>
            <a:ext cx="777042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</a:t>
            </a:r>
            <a:r>
              <a:rPr lang="es-MX" sz="2200" b="1" i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JURISDICCIONAL</a:t>
            </a: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PY" sz="2000" i="1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487508"/>
              </p:ext>
            </p:extLst>
          </p:nvPr>
        </p:nvGraphicFramePr>
        <p:xfrm>
          <a:off x="4" y="1586915"/>
          <a:ext cx="12191997" cy="50773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5466">
                  <a:extLst>
                    <a:ext uri="{9D8B030D-6E8A-4147-A177-3AD203B41FA5}">
                      <a16:colId xmlns:a16="http://schemas.microsoft.com/office/drawing/2014/main" val="1799524331"/>
                    </a:ext>
                  </a:extLst>
                </a:gridCol>
                <a:gridCol w="930278">
                  <a:extLst>
                    <a:ext uri="{9D8B030D-6E8A-4147-A177-3AD203B41FA5}">
                      <a16:colId xmlns:a16="http://schemas.microsoft.com/office/drawing/2014/main" val="1952665214"/>
                    </a:ext>
                  </a:extLst>
                </a:gridCol>
                <a:gridCol w="799084">
                  <a:extLst>
                    <a:ext uri="{9D8B030D-6E8A-4147-A177-3AD203B41FA5}">
                      <a16:colId xmlns:a16="http://schemas.microsoft.com/office/drawing/2014/main" val="171920994"/>
                    </a:ext>
                  </a:extLst>
                </a:gridCol>
                <a:gridCol w="811011">
                  <a:extLst>
                    <a:ext uri="{9D8B030D-6E8A-4147-A177-3AD203B41FA5}">
                      <a16:colId xmlns:a16="http://schemas.microsoft.com/office/drawing/2014/main" val="321791011"/>
                    </a:ext>
                  </a:extLst>
                </a:gridCol>
                <a:gridCol w="811011">
                  <a:extLst>
                    <a:ext uri="{9D8B030D-6E8A-4147-A177-3AD203B41FA5}">
                      <a16:colId xmlns:a16="http://schemas.microsoft.com/office/drawing/2014/main" val="1794236331"/>
                    </a:ext>
                  </a:extLst>
                </a:gridCol>
                <a:gridCol w="799084">
                  <a:extLst>
                    <a:ext uri="{9D8B030D-6E8A-4147-A177-3AD203B41FA5}">
                      <a16:colId xmlns:a16="http://schemas.microsoft.com/office/drawing/2014/main" val="1366957218"/>
                    </a:ext>
                  </a:extLst>
                </a:gridCol>
                <a:gridCol w="1001836">
                  <a:extLst>
                    <a:ext uri="{9D8B030D-6E8A-4147-A177-3AD203B41FA5}">
                      <a16:colId xmlns:a16="http://schemas.microsoft.com/office/drawing/2014/main" val="1007480108"/>
                    </a:ext>
                  </a:extLst>
                </a:gridCol>
                <a:gridCol w="858718">
                  <a:extLst>
                    <a:ext uri="{9D8B030D-6E8A-4147-A177-3AD203B41FA5}">
                      <a16:colId xmlns:a16="http://schemas.microsoft.com/office/drawing/2014/main" val="3559741415"/>
                    </a:ext>
                  </a:extLst>
                </a:gridCol>
                <a:gridCol w="715597">
                  <a:extLst>
                    <a:ext uri="{9D8B030D-6E8A-4147-A177-3AD203B41FA5}">
                      <a16:colId xmlns:a16="http://schemas.microsoft.com/office/drawing/2014/main" val="1054798207"/>
                    </a:ext>
                  </a:extLst>
                </a:gridCol>
                <a:gridCol w="715597">
                  <a:extLst>
                    <a:ext uri="{9D8B030D-6E8A-4147-A177-3AD203B41FA5}">
                      <a16:colId xmlns:a16="http://schemas.microsoft.com/office/drawing/2014/main" val="3076623243"/>
                    </a:ext>
                  </a:extLst>
                </a:gridCol>
                <a:gridCol w="715597">
                  <a:extLst>
                    <a:ext uri="{9D8B030D-6E8A-4147-A177-3AD203B41FA5}">
                      <a16:colId xmlns:a16="http://schemas.microsoft.com/office/drawing/2014/main" val="1261219730"/>
                    </a:ext>
                  </a:extLst>
                </a:gridCol>
                <a:gridCol w="858718">
                  <a:extLst>
                    <a:ext uri="{9D8B030D-6E8A-4147-A177-3AD203B41FA5}">
                      <a16:colId xmlns:a16="http://schemas.microsoft.com/office/drawing/2014/main" val="131053329"/>
                    </a:ext>
                  </a:extLst>
                </a:gridCol>
              </a:tblGrid>
              <a:tr h="116760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     IMPUTABLE A </a:t>
                      </a:r>
                      <a:endParaRPr lang="es-MX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JUZGADO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M. PUBLICO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DEF. PUBLICA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DEF. PRIVADA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IMPUTADO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INST. PENALES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DENUNCIANTE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QUERELLA</a:t>
                      </a:r>
                      <a:endParaRPr lang="es-MX" sz="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POLICIA NACIONAL</a:t>
                      </a:r>
                      <a:endParaRPr lang="es-MX" sz="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LAS PARTES</a:t>
                      </a:r>
                      <a:endParaRPr lang="es-MX" sz="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TOTALES</a:t>
                      </a:r>
                      <a:endParaRPr lang="es-MX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7" marR="7717" marT="7717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861645"/>
                  </a:ext>
                </a:extLst>
              </a:tr>
              <a:tr h="99069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FALTA </a:t>
                      </a:r>
                      <a:r>
                        <a:rPr lang="es-MX" sz="1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s-MX" sz="1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ABOGADO DEFENSOR</a:t>
                      </a:r>
                      <a:endParaRPr lang="es-MX" sz="18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594713"/>
                  </a:ext>
                </a:extLst>
              </a:tr>
              <a:tr h="7297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FALTA </a:t>
                      </a:r>
                      <a:r>
                        <a:rPr lang="es-MX" sz="1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NOTIFICACION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717" marR="7717" marT="7717" marB="0" anchor="ctr"/>
                </a:tc>
                <a:extLst>
                  <a:ext uri="{0D108BD9-81ED-4DB2-BD59-A6C34878D82A}">
                    <a16:rowId xmlns:a16="http://schemas.microsoft.com/office/drawing/2014/main" val="3600682049"/>
                  </a:ext>
                </a:extLst>
              </a:tr>
              <a:tr h="7297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INCOMPARECENCIA</a:t>
                      </a:r>
                      <a:endParaRPr lang="es-MX" sz="18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810153"/>
                  </a:ext>
                </a:extLst>
              </a:tr>
              <a:tr h="7297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INTERPOSICION </a:t>
                      </a:r>
                      <a:r>
                        <a:rPr lang="es-MX" sz="1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RECURSO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717" marR="7717" marT="7717" marB="0" anchor="ctr"/>
                </a:tc>
                <a:extLst>
                  <a:ext uri="{0D108BD9-81ED-4DB2-BD59-A6C34878D82A}">
                    <a16:rowId xmlns:a16="http://schemas.microsoft.com/office/drawing/2014/main" val="1911321774"/>
                  </a:ext>
                </a:extLst>
              </a:tr>
              <a:tr h="7297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1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PEDIDO </a:t>
                      </a:r>
                      <a:r>
                        <a:rPr lang="es-MX" sz="18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SUSPENSION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MX" sz="15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s-MX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MX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7717" marR="7717" marT="7717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564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631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0"/>
            <a:ext cx="12203888" cy="860994"/>
          </a:xfrm>
          <a:prstGeom prst="rect">
            <a:avLst/>
          </a:prstGeom>
          <a:solidFill>
            <a:srgbClr val="4B69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39697"/>
            <a:ext cx="12203887" cy="218303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463281" y="166679"/>
            <a:ext cx="8052318" cy="4665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GESTIÓN JURISDICCIONAL</a:t>
            </a:r>
            <a:endParaRPr lang="es-PY" sz="2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1" name="Tab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868845"/>
              </p:ext>
            </p:extLst>
          </p:nvPr>
        </p:nvGraphicFramePr>
        <p:xfrm>
          <a:off x="0" y="860989"/>
          <a:ext cx="12192000" cy="5778707"/>
        </p:xfrm>
        <a:graphic>
          <a:graphicData uri="http://schemas.openxmlformats.org/drawingml/2006/table">
            <a:tbl>
              <a:tblPr/>
              <a:tblGrid>
                <a:gridCol w="5788204">
                  <a:extLst>
                    <a:ext uri="{9D8B030D-6E8A-4147-A177-3AD203B41FA5}">
                      <a16:colId xmlns:a16="http://schemas.microsoft.com/office/drawing/2014/main" val="5403286"/>
                    </a:ext>
                  </a:extLst>
                </a:gridCol>
                <a:gridCol w="2086632">
                  <a:extLst>
                    <a:ext uri="{9D8B030D-6E8A-4147-A177-3AD203B41FA5}">
                      <a16:colId xmlns:a16="http://schemas.microsoft.com/office/drawing/2014/main" val="2463677614"/>
                    </a:ext>
                  </a:extLst>
                </a:gridCol>
                <a:gridCol w="2398425">
                  <a:extLst>
                    <a:ext uri="{9D8B030D-6E8A-4147-A177-3AD203B41FA5}">
                      <a16:colId xmlns:a16="http://schemas.microsoft.com/office/drawing/2014/main" val="2947588923"/>
                    </a:ext>
                  </a:extLst>
                </a:gridCol>
                <a:gridCol w="1918739">
                  <a:extLst>
                    <a:ext uri="{9D8B030D-6E8A-4147-A177-3AD203B41FA5}">
                      <a16:colId xmlns:a16="http://schemas.microsoft.com/office/drawing/2014/main" val="1115756774"/>
                    </a:ext>
                  </a:extLst>
                </a:gridCol>
              </a:tblGrid>
              <a:tr h="23518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JUZGADOS PENALES DE GARANTÏAS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Realizadas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Suspendidas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430216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Penal de Garantias N° 1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57177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Penal de Garantias N° 2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199635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Penal de Garantias N° 3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238640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Penal de Garantias N° 4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10501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Penal de Garantias N° 5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119359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Penal de Garantias N° 6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147115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Penal de Garantias N° 7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017920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 Penal de Garantias N° 8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516591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 Penal de Garantias N° 9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502647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 Penal de Garantias N° 10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765150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 Penal de Garantias N° 11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1548452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 Penal de Garantias N° 12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972297"/>
                  </a:ext>
                </a:extLst>
              </a:tr>
              <a:tr h="405405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 Penal de Garantias Delitos Economicos N° 1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430838"/>
                  </a:ext>
                </a:extLst>
              </a:tr>
              <a:tr h="405405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 Penal de Garantias Delitos Economicos N° 2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840132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 Penal de la Adolescencia N° 1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753814"/>
                  </a:ext>
                </a:extLst>
              </a:tr>
              <a:tr h="235180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 Penal de la Adolescencia N° 2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253919"/>
                  </a:ext>
                </a:extLst>
              </a:tr>
              <a:tr h="405405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 Penal Espec. Crimen Organizado N° 1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500437"/>
                  </a:ext>
                </a:extLst>
              </a:tr>
              <a:tr h="405405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 Penal Espec. Crimen Organizado N° 2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706456"/>
                  </a:ext>
                </a:extLst>
              </a:tr>
              <a:tr h="405405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juzgado Penal Espec. Crimen Organizado N° 3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646544"/>
                  </a:ext>
                </a:extLst>
              </a:tr>
              <a:tr h="223982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DE AUDIENCIAS EN LA SEMANA</a:t>
                      </a:r>
                    </a:p>
                  </a:txBody>
                  <a:tcPr marL="8433" marR="8433" marT="84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</a:p>
                  </a:txBody>
                  <a:tcPr marL="8433" marR="8433" marT="84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</a:t>
                      </a:r>
                    </a:p>
                  </a:txBody>
                  <a:tcPr marL="8433" marR="8433" marT="84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336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722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-1" y="-20565"/>
            <a:ext cx="12192000" cy="822960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99" y="76230"/>
            <a:ext cx="1676401" cy="7383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" y="-13685"/>
            <a:ext cx="2246812" cy="828245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" y="6664411"/>
            <a:ext cx="12191999" cy="193589"/>
          </a:xfrm>
          <a:prstGeom prst="rect">
            <a:avLst/>
          </a:prstGeom>
          <a:solidFill>
            <a:srgbClr val="4B69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2463281" y="124350"/>
            <a:ext cx="8052318" cy="4924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200" b="1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GESTIÓN JURISDICCIONAL</a:t>
            </a:r>
            <a:endParaRPr lang="es-PY" sz="2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8448931"/>
              </p:ext>
            </p:extLst>
          </p:nvPr>
        </p:nvGraphicFramePr>
        <p:xfrm>
          <a:off x="-1" y="2097270"/>
          <a:ext cx="12192000" cy="4554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2463281" y="1253134"/>
            <a:ext cx="644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Y" b="1" dirty="0"/>
              <a:t>COMPARATIVO DE AUDIENCIAS PRELIMINARES POR JUZGADOS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6478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34212</TotalTime>
  <Words>567</Words>
  <Application>Microsoft Office PowerPoint</Application>
  <PresentationFormat>Panorámica</PresentationFormat>
  <Paragraphs>215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Apple Chancery</vt:lpstr>
      <vt:lpstr>Arial</vt:lpstr>
      <vt:lpstr>Calibri</vt:lpstr>
      <vt:lpstr>Calibri Light</vt:lpstr>
      <vt:lpstr>Tema de Office</vt:lpstr>
      <vt:lpstr>Presentación de PowerPoint</vt:lpstr>
      <vt:lpstr>JUZGADOS PENALES     DE  GARANTÍAS DE LA CAPITAL</vt:lpstr>
      <vt:lpstr>Seguimiento de Audiencias Programadas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Abog. Osvaldo Javier Vera R.</dc:creator>
  <cp:lastModifiedBy>Limpia Cristina Nuñez Rivarola</cp:lastModifiedBy>
  <cp:revision>1607</cp:revision>
  <cp:lastPrinted>2019-06-12T17:00:27Z</cp:lastPrinted>
  <dcterms:created xsi:type="dcterms:W3CDTF">2016-03-12T00:22:24Z</dcterms:created>
  <dcterms:modified xsi:type="dcterms:W3CDTF">2026-10-01T15:48:07Z</dcterms:modified>
</cp:coreProperties>
</file>