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20\Noviembre\Control%20de%20Audiencias%20Semana%2032%20(del%2016%20al%2020%20de%20Noviembre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600" b="1"/>
              <a:t>COMPARATIVO DE AUDIENCIAS TRIMESTRALES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53%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9 al 13 de Noviembre</c:v>
                </c:pt>
                <c:pt idx="1">
                  <c:v>Semana de 16 al 20 de Noviembre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85</c:v>
                </c:pt>
                <c:pt idx="1">
                  <c:v>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47%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 9 al 13 de Noviembre</c:v>
                </c:pt>
                <c:pt idx="1">
                  <c:v>Semana de 16 al 20 de Noviembre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83</c:v>
                </c:pt>
                <c:pt idx="1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9739472"/>
        <c:axId val="169353768"/>
        <c:axId val="0"/>
      </c:bar3DChart>
      <c:catAx>
        <c:axId val="24973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169353768"/>
        <c:crosses val="autoZero"/>
        <c:auto val="1"/>
        <c:lblAlgn val="ctr"/>
        <c:lblOffset val="100"/>
        <c:noMultiLvlLbl val="0"/>
      </c:catAx>
      <c:valAx>
        <c:axId val="1693537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49739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443611477939706"/>
          <c:y val="8.8970374470530869E-2"/>
          <c:w val="0.33177796570580909"/>
          <c:h val="3.9685213181071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 dirty="0" smtClean="0"/>
              <a:t>COMPARATIVO </a:t>
            </a:r>
            <a:r>
              <a:rPr lang="es-PY" sz="2400" b="1" dirty="0"/>
              <a:t>DE </a:t>
            </a:r>
            <a:r>
              <a:rPr lang="es-PY" sz="2400" b="1" dirty="0" smtClean="0"/>
              <a:t>AUDIENCIAS PRELIMINARES </a:t>
            </a:r>
            <a:r>
              <a:rPr lang="es-PY" sz="2400" b="1" dirty="0"/>
              <a:t>POR JUZGADOS</a:t>
            </a:r>
          </a:p>
        </c:rich>
      </c:tx>
      <c:layout>
        <c:manualLayout>
          <c:xMode val="edge"/>
          <c:yMode val="edge"/>
          <c:x val="0.17396860022708335"/>
          <c:y val="2.7536953167769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'[Control de Audiencias Semana 32 (del 16 al 20 de Noviembre).xlsx]JUZGADOS'!$C$1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32 (del 16 al 20 de Noviembre).xlsx]JUZGADOS'!$B$2:$B$17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32 (del 16 al 20 de Noviembre).xlsx]JUZGADOS'!$C$2:$C$17</c:f>
              <c:numCache>
                <c:formatCode>General</c:formatCode>
                <c:ptCount val="16"/>
                <c:pt idx="0">
                  <c:v>9</c:v>
                </c:pt>
                <c:pt idx="1">
                  <c:v>2</c:v>
                </c:pt>
                <c:pt idx="2">
                  <c:v>9</c:v>
                </c:pt>
                <c:pt idx="3">
                  <c:v>10</c:v>
                </c:pt>
                <c:pt idx="4">
                  <c:v>7</c:v>
                </c:pt>
                <c:pt idx="5">
                  <c:v>5</c:v>
                </c:pt>
                <c:pt idx="6">
                  <c:v>3</c:v>
                </c:pt>
                <c:pt idx="7">
                  <c:v>5</c:v>
                </c:pt>
                <c:pt idx="8">
                  <c:v>6</c:v>
                </c:pt>
                <c:pt idx="9">
                  <c:v>5</c:v>
                </c:pt>
                <c:pt idx="10">
                  <c:v>8</c:v>
                </c:pt>
                <c:pt idx="11">
                  <c:v>10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'[Control de Audiencias Semana 32 (del 16 al 20 de Noviembre).xlsx]JUZGADOS'!$D$1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'[Control de Audiencias Semana 32 (del 16 al 20 de Noviembre).xlsx]JUZGADOS'!$B$2:$B$17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1</c:v>
                </c:pt>
                <c:pt idx="13">
                  <c:v>Juzgado Penal de Garantias Delitos Economicos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'[Control de Audiencias Semana 32 (del 16 al 20 de Noviembre).xlsx]JUZGADOS'!$D$2:$D$17</c:f>
              <c:numCache>
                <c:formatCode>General</c:formatCode>
                <c:ptCount val="16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2</c:v>
                </c:pt>
                <c:pt idx="4">
                  <c:v>9</c:v>
                </c:pt>
                <c:pt idx="5">
                  <c:v>7</c:v>
                </c:pt>
                <c:pt idx="6">
                  <c:v>9</c:v>
                </c:pt>
                <c:pt idx="7">
                  <c:v>5</c:v>
                </c:pt>
                <c:pt idx="8">
                  <c:v>1</c:v>
                </c:pt>
                <c:pt idx="9">
                  <c:v>3</c:v>
                </c:pt>
                <c:pt idx="10">
                  <c:v>7</c:v>
                </c:pt>
                <c:pt idx="11">
                  <c:v>4</c:v>
                </c:pt>
                <c:pt idx="12">
                  <c:v>0</c:v>
                </c:pt>
                <c:pt idx="13">
                  <c:v>2</c:v>
                </c:pt>
                <c:pt idx="14">
                  <c:v>4</c:v>
                </c:pt>
                <c:pt idx="15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0479768"/>
        <c:axId val="320478984"/>
        <c:axId val="0"/>
      </c:bar3DChart>
      <c:catAx>
        <c:axId val="320479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20478984"/>
        <c:crosses val="autoZero"/>
        <c:auto val="1"/>
        <c:lblAlgn val="ctr"/>
        <c:lblOffset val="100"/>
        <c:noMultiLvlLbl val="0"/>
      </c:catAx>
      <c:valAx>
        <c:axId val="32047898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0479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179801605954858"/>
          <c:y val="9.7255926607939761E-2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790834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AUDITORIA DE 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1194486" y="4377883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Noviembre del 2020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7" y="1334530"/>
            <a:ext cx="11112842" cy="2508765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6" y="3720528"/>
            <a:ext cx="9931983" cy="1628655"/>
          </a:xfrm>
        </p:spPr>
        <p:txBody>
          <a:bodyPr>
            <a:normAutofit fontScale="92500" lnSpcReduction="10000"/>
          </a:bodyPr>
          <a:lstStyle/>
          <a:p>
            <a:endParaRPr lang="es-MX" sz="4400" dirty="0" smtClean="0"/>
          </a:p>
          <a:p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3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3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47894" y="1216689"/>
            <a:ext cx="9637604" cy="1191793"/>
          </a:xfrm>
        </p:spPr>
        <p:txBody>
          <a:bodyPr>
            <a:normAutofit/>
          </a:bodyPr>
          <a:lstStyle/>
          <a:p>
            <a:r>
              <a:rPr lang="es-PY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es-PY" sz="2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Noviembre del 2020</a:t>
            </a:r>
            <a: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(Sostenibilidad de la base de datos)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891222"/>
              </p:ext>
            </p:extLst>
          </p:nvPr>
        </p:nvGraphicFramePr>
        <p:xfrm>
          <a:off x="287382" y="2883244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51 %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49 %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2" algn="just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4566" y="158445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6858677"/>
              </p:ext>
            </p:extLst>
          </p:nvPr>
        </p:nvGraphicFramePr>
        <p:xfrm>
          <a:off x="301228" y="666276"/>
          <a:ext cx="11589543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41188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216292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  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  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smtClean="0"/>
                        <a:t>  Renuncia</a:t>
                      </a:r>
                      <a:r>
                        <a:rPr lang="es-PY" sz="2800" dirty="0" smtClean="0"/>
                        <a:t>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171174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87180" y="1105688"/>
            <a:ext cx="11362787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PY" sz="28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Imputables a:</a:t>
            </a:r>
            <a:endParaRPr lang="es-PY" sz="28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767827"/>
              </p:ext>
            </p:extLst>
          </p:nvPr>
        </p:nvGraphicFramePr>
        <p:xfrm>
          <a:off x="387180" y="1995232"/>
          <a:ext cx="11277600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003"/>
                <a:gridCol w="1286566"/>
                <a:gridCol w="1134584"/>
                <a:gridCol w="1211361"/>
                <a:gridCol w="1134584"/>
                <a:gridCol w="1245484"/>
                <a:gridCol w="1768018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 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Defensa Pública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800" u="none" strike="noStrike" dirty="0" smtClean="0">
                          <a:effectLst/>
                        </a:rPr>
                        <a:t>Otros /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Ley de Emergencia Sanitaria</a:t>
                      </a:r>
                      <a:endParaRPr lang="es-PY" sz="15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Total </a:t>
                      </a: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8" y="38034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1" y="147872"/>
            <a:ext cx="8052318" cy="568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272772"/>
              </p:ext>
            </p:extLst>
          </p:nvPr>
        </p:nvGraphicFramePr>
        <p:xfrm>
          <a:off x="11888" y="907428"/>
          <a:ext cx="12180112" cy="5659234"/>
        </p:xfrm>
        <a:graphic>
          <a:graphicData uri="http://schemas.openxmlformats.org/drawingml/2006/table">
            <a:tbl>
              <a:tblPr/>
              <a:tblGrid>
                <a:gridCol w="57532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937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393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TOTAL </a:t>
                      </a:r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</a:t>
                      </a:r>
                      <a:r>
                        <a:rPr lang="es-PY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AUDIENCIAS</a:t>
                      </a:r>
                      <a:endParaRPr lang="es-P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140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029556"/>
              </p:ext>
            </p:extLst>
          </p:nvPr>
        </p:nvGraphicFramePr>
        <p:xfrm>
          <a:off x="98854" y="763398"/>
          <a:ext cx="12191999" cy="5960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17440</TotalTime>
  <Words>378</Words>
  <Application>Microsoft Office PowerPoint</Application>
  <PresentationFormat>Panorámica</PresentationFormat>
  <Paragraphs>166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Semana del 16 al 20 de Noviembre del 2020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785</cp:revision>
  <cp:lastPrinted>2019-06-12T17:00:27Z</cp:lastPrinted>
  <dcterms:created xsi:type="dcterms:W3CDTF">2016-03-12T00:22:24Z</dcterms:created>
  <dcterms:modified xsi:type="dcterms:W3CDTF">2020-11-26T21:30:30Z</dcterms:modified>
</cp:coreProperties>
</file>