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l_martinez.CSJ\Desktop\Presentaci&#243;n%20Juzgados%20Penales%202016%20-%202019\2019\Julio\Semana%2021%20Control%20de%20Audiencias%2001%20al%2005%20de%20julio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18E-2"/>
                  <c:y val="-5.2805269550111576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6530989324063319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24 al 28 de Junio </c:v>
                </c:pt>
                <c:pt idx="1">
                  <c:v>Semana del 1 al 5 de Julio 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70</c:v>
                </c:pt>
                <c:pt idx="1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24 al 28 de Junio </c:v>
                </c:pt>
                <c:pt idx="1">
                  <c:v>Semana del 1 al 5 de Julio 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76</c:v>
                </c:pt>
                <c:pt idx="1">
                  <c:v>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6713488"/>
        <c:axId val="176712312"/>
        <c:axId val="0"/>
      </c:bar3DChart>
      <c:catAx>
        <c:axId val="17671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6712312"/>
        <c:crosses val="autoZero"/>
        <c:auto val="1"/>
        <c:lblAlgn val="ctr"/>
        <c:lblOffset val="100"/>
        <c:noMultiLvlLbl val="0"/>
      </c:catAx>
      <c:valAx>
        <c:axId val="176712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671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JUZGADOS!$C$1</c:f>
              <c:strCache>
                <c:ptCount val="1"/>
                <c:pt idx="0">
                  <c:v>Realizadas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/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JUZGADOS!$C$2:$C$17</c:f>
              <c:numCache>
                <c:formatCode>General</c:formatCode>
                <c:ptCount val="16"/>
                <c:pt idx="0">
                  <c:v>6</c:v>
                </c:pt>
                <c:pt idx="1">
                  <c:v>7</c:v>
                </c:pt>
                <c:pt idx="2">
                  <c:v>6</c:v>
                </c:pt>
                <c:pt idx="3">
                  <c:v>4</c:v>
                </c:pt>
                <c:pt idx="4">
                  <c:v>1</c:v>
                </c:pt>
                <c:pt idx="5">
                  <c:v>3</c:v>
                </c:pt>
                <c:pt idx="6">
                  <c:v>5</c:v>
                </c:pt>
                <c:pt idx="7">
                  <c:v>6</c:v>
                </c:pt>
                <c:pt idx="8">
                  <c:v>3</c:v>
                </c:pt>
                <c:pt idx="9">
                  <c:v>2</c:v>
                </c:pt>
                <c:pt idx="10">
                  <c:v>6</c:v>
                </c:pt>
                <c:pt idx="11">
                  <c:v>9</c:v>
                </c:pt>
                <c:pt idx="12">
                  <c:v>4</c:v>
                </c:pt>
                <c:pt idx="13">
                  <c:v>2</c:v>
                </c:pt>
                <c:pt idx="14">
                  <c:v>0</c:v>
                </c:pt>
                <c:pt idx="1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3E-44B7-8B50-6EFDC2ABFCC3}"/>
            </c:ext>
          </c:extLst>
        </c:ser>
        <c:ser>
          <c:idx val="1"/>
          <c:order val="1"/>
          <c:tx>
            <c:strRef>
              <c:f>JUZGADOS!$D$1</c:f>
              <c:strCache>
                <c:ptCount val="1"/>
                <c:pt idx="0">
                  <c:v>Suspendidas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/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JUZGADOS!$D$2:$D$17</c:f>
              <c:numCache>
                <c:formatCode>General</c:formatCode>
                <c:ptCount val="16"/>
                <c:pt idx="0">
                  <c:v>5</c:v>
                </c:pt>
                <c:pt idx="1">
                  <c:v>2</c:v>
                </c:pt>
                <c:pt idx="2">
                  <c:v>5</c:v>
                </c:pt>
                <c:pt idx="3">
                  <c:v>1</c:v>
                </c:pt>
                <c:pt idx="4">
                  <c:v>14</c:v>
                </c:pt>
                <c:pt idx="5">
                  <c:v>2</c:v>
                </c:pt>
                <c:pt idx="6">
                  <c:v>9</c:v>
                </c:pt>
                <c:pt idx="7">
                  <c:v>7</c:v>
                </c:pt>
                <c:pt idx="8">
                  <c:v>10</c:v>
                </c:pt>
                <c:pt idx="9">
                  <c:v>6</c:v>
                </c:pt>
                <c:pt idx="10">
                  <c:v>5</c:v>
                </c:pt>
                <c:pt idx="11">
                  <c:v>5</c:v>
                </c:pt>
                <c:pt idx="12">
                  <c:v>3</c:v>
                </c:pt>
                <c:pt idx="13">
                  <c:v>4</c:v>
                </c:pt>
                <c:pt idx="14">
                  <c:v>0</c:v>
                </c:pt>
                <c:pt idx="1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23E-44B7-8B50-6EFDC2ABFC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5395592"/>
        <c:axId val="175395984"/>
      </c:barChart>
      <c:catAx>
        <c:axId val="1753955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ES" sz="800" b="0"/>
            </a:pPr>
            <a:endParaRPr lang="es-PY"/>
          </a:p>
        </c:txPr>
        <c:crossAx val="175395984"/>
        <c:crosses val="autoZero"/>
        <c:auto val="1"/>
        <c:lblAlgn val="ctr"/>
        <c:lblOffset val="100"/>
        <c:noMultiLvlLbl val="0"/>
      </c:catAx>
      <c:valAx>
        <c:axId val="175395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39559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8938579592668604"/>
          <c:y val="5.5909477457454261E-2"/>
          <c:w val="0.19404692297695311"/>
          <c:h val="4.6710180821472255E-2"/>
        </c:manualLayout>
      </c:layout>
      <c:overlay val="0"/>
      <c:txPr>
        <a:bodyPr/>
        <a:lstStyle/>
        <a:p>
          <a:pPr>
            <a:defRPr lang="es-ES" sz="1300" b="1"/>
          </a:pPr>
          <a:endParaRPr lang="es-P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7/9/2019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65903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17554" y="2958566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3974229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7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846544" y="1319688"/>
            <a:ext cx="9144000" cy="2387600"/>
          </a:xfrm>
        </p:spPr>
        <p:txBody>
          <a:bodyPr>
            <a:normAutofit/>
          </a:bodyPr>
          <a:lstStyle/>
          <a:p>
            <a:r>
              <a:rPr lang="es-MX" sz="54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4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411986"/>
            <a:ext cx="9144000" cy="1420227"/>
          </a:xfrm>
        </p:spPr>
        <p:txBody>
          <a:bodyPr>
            <a:normAutofit/>
          </a:bodyPr>
          <a:lstStyle/>
          <a:p>
            <a:endParaRPr lang="es-MX" sz="40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846544" y="5015113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3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1 al 5 de Julio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249706"/>
              </p:ext>
            </p:extLst>
          </p:nvPr>
        </p:nvGraphicFramePr>
        <p:xfrm>
          <a:off x="1410788" y="3111166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(24 al 28 de Junio)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70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48 %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52 %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 al 5 de Julio)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46 %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54 %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091802"/>
              </p:ext>
            </p:extLst>
          </p:nvPr>
        </p:nvGraphicFramePr>
        <p:xfrm>
          <a:off x="303326" y="761501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9312377"/>
              </p:ext>
            </p:extLst>
          </p:nvPr>
        </p:nvGraphicFramePr>
        <p:xfrm>
          <a:off x="287382" y="887231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400" dirty="0" smtClean="0"/>
                        <a:t>Motivos de suspensión</a:t>
                      </a:r>
                      <a:endParaRPr lang="es-PY" sz="34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400" dirty="0" smtClean="0"/>
                        <a:t>Semana actual</a:t>
                      </a:r>
                      <a:endParaRPr lang="es-PY" sz="34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264849" y="1241692"/>
            <a:ext cx="7949683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962490"/>
              </p:ext>
            </p:extLst>
          </p:nvPr>
        </p:nvGraphicFramePr>
        <p:xfrm>
          <a:off x="430452" y="2226304"/>
          <a:ext cx="11618478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140937"/>
                <a:gridCol w="1090000"/>
                <a:gridCol w="1149347"/>
                <a:gridCol w="1147666"/>
                <a:gridCol w="1147665"/>
                <a:gridCol w="2565917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Semana 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Sub-totales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723736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Gráfico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974670"/>
              </p:ext>
            </p:extLst>
          </p:nvPr>
        </p:nvGraphicFramePr>
        <p:xfrm>
          <a:off x="180699" y="772060"/>
          <a:ext cx="12011301" cy="5903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8438</TotalTime>
  <Words>388</Words>
  <Application>Microsoft Office PowerPoint</Application>
  <PresentationFormat>Panorámica</PresentationFormat>
  <Paragraphs>164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1 al 5 de Julio de 2019   Sostenibilidad de la base de datos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498</cp:revision>
  <cp:lastPrinted>2019-06-12T17:00:27Z</cp:lastPrinted>
  <dcterms:created xsi:type="dcterms:W3CDTF">2016-03-12T00:22:24Z</dcterms:created>
  <dcterms:modified xsi:type="dcterms:W3CDTF">2019-07-09T13:39:37Z</dcterms:modified>
</cp:coreProperties>
</file>