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20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20\Febrero\Control%20de%20Audiencias%20Febrero%202020%20semana%201%20(3%20al%207%20febrero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000" b="1"/>
              <a:t>COMPARATIVO DE AUDIENCIAS SEMANALES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330272097554964E-2"/>
                  <c:y val="-5.2805231423379881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50 %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B9B-4B1B-9F38-CABA74493802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9840611341059303E-2"/>
                  <c:y val="-6.3366277708055849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52 %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ultima de Diciembre 2019</c:v>
                </c:pt>
                <c:pt idx="1">
                  <c:v>Semana del 3 al 7 Febrero 2020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82</c:v>
                </c:pt>
                <c:pt idx="1">
                  <c:v>66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50 %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48 %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ultima de Diciembre 2019</c:v>
                </c:pt>
                <c:pt idx="1">
                  <c:v>Semana del 3 al 7 Febrero 2020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81</c:v>
                </c:pt>
                <c:pt idx="1">
                  <c:v>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B9B-4B1B-9F38-CABA74493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5371728"/>
        <c:axId val="195361976"/>
        <c:axId val="0"/>
      </c:bar3DChart>
      <c:catAx>
        <c:axId val="195371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95361976"/>
        <c:crosses val="autoZero"/>
        <c:auto val="1"/>
        <c:lblAlgn val="ctr"/>
        <c:lblOffset val="100"/>
        <c:noMultiLvlLbl val="0"/>
      </c:catAx>
      <c:valAx>
        <c:axId val="195361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95371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848435945601892"/>
          <c:y val="8.897043445431578E-2"/>
          <c:w val="0.35818493972872301"/>
          <c:h val="4.4554758025049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400" b="1" dirty="0" smtClean="0"/>
              <a:t>COMPARATIVO </a:t>
            </a:r>
            <a:r>
              <a:rPr lang="es-PY" sz="2400" b="1" dirty="0"/>
              <a:t>DE </a:t>
            </a:r>
            <a:r>
              <a:rPr lang="es-PY" sz="2400" b="1" dirty="0" smtClean="0"/>
              <a:t>AUDIENCIAS PRELIMINARES </a:t>
            </a:r>
            <a:r>
              <a:rPr lang="es-PY" sz="2400" b="1" dirty="0"/>
              <a:t>POR JUZGADOS</a:t>
            </a:r>
          </a:p>
        </c:rich>
      </c:tx>
      <c:layout>
        <c:manualLayout>
          <c:xMode val="edge"/>
          <c:yMode val="edge"/>
          <c:x val="0.1698019471459887"/>
          <c:y val="1.70026045554836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JUZGADOS!$C$1</c:f>
              <c:strCache>
                <c:ptCount val="1"/>
                <c:pt idx="0">
                  <c:v>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JUZGADOS!$B$2:$B$17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</c:v>
                </c:pt>
                <c:pt idx="13">
                  <c:v>Juzgado Penal de Garantias Delitos Economicos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JUZGADOS!$C$2:$C$17</c:f>
              <c:numCache>
                <c:formatCode>General</c:formatCode>
                <c:ptCount val="16"/>
                <c:pt idx="0">
                  <c:v>8</c:v>
                </c:pt>
                <c:pt idx="1">
                  <c:v>5</c:v>
                </c:pt>
                <c:pt idx="2">
                  <c:v>8</c:v>
                </c:pt>
                <c:pt idx="3">
                  <c:v>5</c:v>
                </c:pt>
                <c:pt idx="4">
                  <c:v>0</c:v>
                </c:pt>
                <c:pt idx="5">
                  <c:v>7</c:v>
                </c:pt>
                <c:pt idx="6">
                  <c:v>3</c:v>
                </c:pt>
                <c:pt idx="7">
                  <c:v>6</c:v>
                </c:pt>
                <c:pt idx="8">
                  <c:v>2</c:v>
                </c:pt>
                <c:pt idx="9">
                  <c:v>0</c:v>
                </c:pt>
                <c:pt idx="10">
                  <c:v>3</c:v>
                </c:pt>
                <c:pt idx="11">
                  <c:v>0</c:v>
                </c:pt>
                <c:pt idx="12">
                  <c:v>8</c:v>
                </c:pt>
                <c:pt idx="13">
                  <c:v>2</c:v>
                </c:pt>
                <c:pt idx="14">
                  <c:v>7</c:v>
                </c:pt>
                <c:pt idx="15">
                  <c:v>2</c:v>
                </c:pt>
              </c:numCache>
            </c:numRef>
          </c:val>
        </c:ser>
        <c:ser>
          <c:idx val="1"/>
          <c:order val="1"/>
          <c:tx>
            <c:strRef>
              <c:f>JUZGADOS!$D$1</c:f>
              <c:strCache>
                <c:ptCount val="1"/>
                <c:pt idx="0">
                  <c:v>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JUZGADOS!$B$2:$B$17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</c:v>
                </c:pt>
                <c:pt idx="13">
                  <c:v>Juzgado Penal de Garantias Delitos Economicos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JUZGADOS!$D$2:$D$17</c:f>
              <c:numCache>
                <c:formatCode>General</c:formatCode>
                <c:ptCount val="16"/>
                <c:pt idx="0">
                  <c:v>6</c:v>
                </c:pt>
                <c:pt idx="1">
                  <c:v>4</c:v>
                </c:pt>
                <c:pt idx="2">
                  <c:v>7</c:v>
                </c:pt>
                <c:pt idx="3">
                  <c:v>3</c:v>
                </c:pt>
                <c:pt idx="4">
                  <c:v>2</c:v>
                </c:pt>
                <c:pt idx="5">
                  <c:v>3</c:v>
                </c:pt>
                <c:pt idx="6">
                  <c:v>12</c:v>
                </c:pt>
                <c:pt idx="7">
                  <c:v>3</c:v>
                </c:pt>
                <c:pt idx="8">
                  <c:v>5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4</c:v>
                </c:pt>
                <c:pt idx="14">
                  <c:v>5</c:v>
                </c:pt>
                <c:pt idx="1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5040560"/>
        <c:axId val="125037032"/>
        <c:axId val="0"/>
      </c:bar3DChart>
      <c:catAx>
        <c:axId val="125040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8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25037032"/>
        <c:crosses val="autoZero"/>
        <c:auto val="1"/>
        <c:lblAlgn val="ctr"/>
        <c:lblOffset val="100"/>
        <c:noMultiLvlLbl val="0"/>
      </c:catAx>
      <c:valAx>
        <c:axId val="125037032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5040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283971667318181"/>
          <c:y val="0.10146966605285422"/>
          <c:w val="0.17475746178857132"/>
          <c:h val="3.582828223218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2/13/2020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790834" y="329144"/>
            <a:ext cx="10766854" cy="3585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5232" y="3409512"/>
            <a:ext cx="953544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AUDITORIA DE 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807310" y="4311980"/>
            <a:ext cx="105569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ESTADÍSTICAS DE AUDIENCIAS </a:t>
            </a:r>
          </a:p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al 7 de Febrero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en-US" sz="33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33169" y="1244540"/>
            <a:ext cx="11112842" cy="2220613"/>
          </a:xfrm>
        </p:spPr>
        <p:txBody>
          <a:bodyPr>
            <a:noAutofit/>
          </a:bodyPr>
          <a:lstStyle/>
          <a:p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</a:t>
            </a: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GARANTÍAS </a:t>
            </a:r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LA CAPITAL</a:t>
            </a:r>
            <a:endParaRPr lang="en-US" sz="5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23598" y="3597761"/>
            <a:ext cx="9931983" cy="1628655"/>
          </a:xfrm>
        </p:spPr>
        <p:txBody>
          <a:bodyPr>
            <a:normAutofit fontScale="92500" lnSpcReduction="10000"/>
          </a:bodyPr>
          <a:lstStyle/>
          <a:p>
            <a:endParaRPr lang="es-MX" sz="4400" dirty="0" smtClean="0"/>
          </a:p>
          <a:p>
            <a:r>
              <a:rPr lang="es-MX" sz="39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3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39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PRELIMINARES </a:t>
            </a:r>
            <a:endParaRPr lang="en-US" sz="39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97362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056738" y="5226416"/>
            <a:ext cx="10078523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2639686" y="246402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23181" y="1690465"/>
            <a:ext cx="9637604" cy="1096100"/>
          </a:xfrm>
        </p:spPr>
        <p:txBody>
          <a:bodyPr>
            <a:normAutofit fontScale="90000"/>
          </a:bodyPr>
          <a:lstStyle/>
          <a:p>
            <a:r>
              <a:rPr lang="es-PY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al 7 de Febrero de 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PY" sz="27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Sostenibilidad de la base de datos)</a:t>
            </a:r>
            <a:endParaRPr lang="en-US" sz="3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9124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388419"/>
              </p:ext>
            </p:extLst>
          </p:nvPr>
        </p:nvGraphicFramePr>
        <p:xfrm>
          <a:off x="287382" y="3006811"/>
          <a:ext cx="11509202" cy="339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7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80466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848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1763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1713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ANTERIOR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(Diciembre 2019)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82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41713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50 %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50 %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58641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 al 7 de Febrero)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66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5570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52 %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48 %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3" name="Rectángulo 22"/>
          <p:cNvSpPr/>
          <p:nvPr/>
        </p:nvSpPr>
        <p:spPr>
          <a:xfrm>
            <a:off x="2639686" y="24516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6590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-65901"/>
            <a:ext cx="1676401" cy="79808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71351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0887"/>
            <a:ext cx="12191999" cy="1725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599154" y="249227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4119103"/>
              </p:ext>
            </p:extLst>
          </p:nvPr>
        </p:nvGraphicFramePr>
        <p:xfrm>
          <a:off x="2" y="785486"/>
          <a:ext cx="12191998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40046"/>
            <a:ext cx="12191999" cy="21178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7645598"/>
              </p:ext>
            </p:extLst>
          </p:nvPr>
        </p:nvGraphicFramePr>
        <p:xfrm>
          <a:off x="1" y="890790"/>
          <a:ext cx="12191999" cy="574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639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05560">
                <a:tc>
                  <a:txBody>
                    <a:bodyPr/>
                    <a:lstStyle/>
                    <a:p>
                      <a:r>
                        <a:rPr lang="es-PY" sz="3000" dirty="0" smtClean="0"/>
                        <a:t>Motivos de suspensión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000" dirty="0" smtClean="0"/>
                        <a:t>Semana actual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15896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dirty="0" smtClean="0"/>
                        <a:t>Renuncia/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1" y="5875065"/>
            <a:ext cx="12191999" cy="4794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2639686" y="306728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72649"/>
            <a:ext cx="12191999" cy="185351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87382" y="1229081"/>
            <a:ext cx="11715148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Audiencias Preliminares </a:t>
            </a:r>
          </a:p>
          <a:p>
            <a:r>
              <a:rPr lang="es-PY" sz="32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Imputables a:</a:t>
            </a:r>
            <a:endParaRPr lang="es-PY" sz="32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467260"/>
              </p:ext>
            </p:extLst>
          </p:nvPr>
        </p:nvGraphicFramePr>
        <p:xfrm>
          <a:off x="403655" y="2085850"/>
          <a:ext cx="11362787" cy="4199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8251"/>
                <a:gridCol w="1264951"/>
                <a:gridCol w="1115522"/>
                <a:gridCol w="1191009"/>
                <a:gridCol w="1115522"/>
                <a:gridCol w="1224559"/>
                <a:gridCol w="2012973"/>
              </a:tblGrid>
              <a:tr h="12685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</a:t>
                      </a:r>
                      <a:r>
                        <a:rPr lang="es-PY" sz="2400" u="none" strike="noStrike" baseline="0" dirty="0" smtClean="0">
                          <a:effectLst/>
                        </a:rPr>
                        <a:t> de suspensión</a:t>
                      </a:r>
                      <a:r>
                        <a:rPr lang="es-PY" sz="2400" u="none" strike="noStrike" dirty="0" smtClean="0">
                          <a:effectLst/>
                        </a:rPr>
                        <a:t> imputables a: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Defensa Pública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Otros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Semana </a:t>
                      </a:r>
                      <a:r>
                        <a:rPr lang="es-PY" sz="1500" u="none" strike="noStrike" dirty="0">
                          <a:effectLst/>
                        </a:rPr>
                        <a:t>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10381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</a:tr>
              <a:tr h="9156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/>
                </a:tc>
              </a:tr>
              <a:tr h="97727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886" y="26722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39697"/>
            <a:ext cx="12191999" cy="218303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63280" y="125248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377391"/>
              </p:ext>
            </p:extLst>
          </p:nvPr>
        </p:nvGraphicFramePr>
        <p:xfrm>
          <a:off x="287383" y="907428"/>
          <a:ext cx="11641007" cy="5659234"/>
        </p:xfrm>
        <a:graphic>
          <a:graphicData uri="http://schemas.openxmlformats.org/drawingml/2006/table">
            <a:tbl>
              <a:tblPr/>
              <a:tblGrid>
                <a:gridCol w="549856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922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922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5790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40739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Penal de Garantías Delitos Económicos 1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 2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AUDIENCIAS EN LA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SEMANA  (Del 3 al 7 de Febrero)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0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64411"/>
            <a:ext cx="12191999" cy="193589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3715679"/>
              </p:ext>
            </p:extLst>
          </p:nvPr>
        </p:nvGraphicFramePr>
        <p:xfrm>
          <a:off x="2" y="822960"/>
          <a:ext cx="12191998" cy="602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10407</TotalTime>
  <Words>393</Words>
  <Application>Microsoft Office PowerPoint</Application>
  <PresentationFormat>Panorámica</PresentationFormat>
  <Paragraphs>167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    DE  GARANTÍAS DE LA CAPITAL</vt:lpstr>
      <vt:lpstr>Seguimiento de Audiencias Programadas  Semana del 3 al 7 de Febrero de 2020 (Sostenibilidad de la base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Larissa Benitez</cp:lastModifiedBy>
  <cp:revision>611</cp:revision>
  <cp:lastPrinted>2019-06-12T17:00:27Z</cp:lastPrinted>
  <dcterms:created xsi:type="dcterms:W3CDTF">2016-03-12T00:22:24Z</dcterms:created>
  <dcterms:modified xsi:type="dcterms:W3CDTF">2020-02-13T12:41:38Z</dcterms:modified>
</cp:coreProperties>
</file>