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Junio\Control%20de%20Audiencias%20semana%208%20(01%20al%2005%20%20Junio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/>
              <a:t>COMPARATIVO DE AUDIENCIAS TRIMESTRAL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44 %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51%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25 al 29 de Mayo 2020</c:v>
                </c:pt>
                <c:pt idx="1">
                  <c:v>Semana del 1 al 5 de Junio 2020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41</c:v>
                </c:pt>
                <c:pt idx="1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56 %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49%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25 al 29 de Mayo 2020</c:v>
                </c:pt>
                <c:pt idx="1">
                  <c:v>Semana del 1 al 5 de Junio 2020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52</c:v>
                </c:pt>
                <c:pt idx="1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0074384"/>
        <c:axId val="188144480"/>
        <c:axId val="0"/>
      </c:bar3DChart>
      <c:catAx>
        <c:axId val="19007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88144480"/>
        <c:crosses val="autoZero"/>
        <c:auto val="1"/>
        <c:lblAlgn val="ctr"/>
        <c:lblOffset val="100"/>
        <c:noMultiLvlLbl val="0"/>
      </c:catAx>
      <c:valAx>
        <c:axId val="1881444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007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43611477939706"/>
          <c:y val="8.8970374470530869E-2"/>
          <c:w val="0.33177796570580909"/>
          <c:h val="3.9685213181071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7396860022708335"/>
          <c:y val="1.70026045554836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'[Control de Audiencias semana 8 (01 al 05  Junio).xlsx]JUZGADOS'!$C$1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'[Control de Audiencias semana 8 (01 al 05  Junio).xlsx]JUZGADOS'!$B$2:$B$17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8 (01 al 05  Junio).xlsx]JUZGADOS'!$C$2:$C$17</c:f>
              <c:numCache>
                <c:formatCode>General</c:formatCode>
                <c:ptCount val="16"/>
                <c:pt idx="0">
                  <c:v>6</c:v>
                </c:pt>
                <c:pt idx="1">
                  <c:v>3</c:v>
                </c:pt>
                <c:pt idx="2">
                  <c:v>2</c:v>
                </c:pt>
                <c:pt idx="3">
                  <c:v>6</c:v>
                </c:pt>
                <c:pt idx="4">
                  <c:v>9</c:v>
                </c:pt>
                <c:pt idx="5">
                  <c:v>0</c:v>
                </c:pt>
                <c:pt idx="6">
                  <c:v>3</c:v>
                </c:pt>
                <c:pt idx="7">
                  <c:v>7</c:v>
                </c:pt>
                <c:pt idx="8">
                  <c:v>5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  <c:pt idx="12">
                  <c:v>5</c:v>
                </c:pt>
                <c:pt idx="13">
                  <c:v>2</c:v>
                </c:pt>
                <c:pt idx="14">
                  <c:v>3</c:v>
                </c:pt>
                <c:pt idx="15">
                  <c:v>0</c:v>
                </c:pt>
              </c:numCache>
            </c:numRef>
          </c:val>
        </c:ser>
        <c:ser>
          <c:idx val="1"/>
          <c:order val="1"/>
          <c:tx>
            <c:strRef>
              <c:f>'[Control de Audiencias semana 8 (01 al 05  Junio).xlsx]JUZGADOS'!$D$1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'[Control de Audiencias semana 8 (01 al 05  Junio).xlsx]JUZGADOS'!$B$2:$B$17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8 (01 al 05  Junio).xlsx]JUZGADOS'!$D$2:$D$17</c:f>
              <c:numCache>
                <c:formatCode>General</c:formatCode>
                <c:ptCount val="16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7</c:v>
                </c:pt>
                <c:pt idx="4">
                  <c:v>6</c:v>
                </c:pt>
                <c:pt idx="5">
                  <c:v>0</c:v>
                </c:pt>
                <c:pt idx="6">
                  <c:v>5</c:v>
                </c:pt>
                <c:pt idx="7">
                  <c:v>1</c:v>
                </c:pt>
                <c:pt idx="8">
                  <c:v>5</c:v>
                </c:pt>
                <c:pt idx="9">
                  <c:v>4</c:v>
                </c:pt>
                <c:pt idx="10">
                  <c:v>0</c:v>
                </c:pt>
                <c:pt idx="11">
                  <c:v>2</c:v>
                </c:pt>
                <c:pt idx="12">
                  <c:v>3</c:v>
                </c:pt>
                <c:pt idx="13">
                  <c:v>1</c:v>
                </c:pt>
                <c:pt idx="14">
                  <c:v>4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8380576"/>
        <c:axId val="188380968"/>
        <c:axId val="0"/>
      </c:bar3DChart>
      <c:catAx>
        <c:axId val="18838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88380968"/>
        <c:crosses val="autoZero"/>
        <c:auto val="1"/>
        <c:lblAlgn val="ctr"/>
        <c:lblOffset val="100"/>
        <c:noMultiLvlLbl val="0"/>
      </c:catAx>
      <c:valAx>
        <c:axId val="18838096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8380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83971667318181"/>
          <c:y val="0.1014696660528542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807310" y="4311980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al 5 de Junio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8" y="1508466"/>
            <a:ext cx="11112842" cy="2220613"/>
          </a:xfrm>
        </p:spPr>
        <p:txBody>
          <a:bodyPr>
            <a:noAutofit/>
          </a:bodyPr>
          <a:lstStyle/>
          <a:p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8" y="3597761"/>
            <a:ext cx="9931983" cy="1628655"/>
          </a:xfrm>
        </p:spPr>
        <p:txBody>
          <a:bodyPr>
            <a:normAutofit fontScale="92500" lnSpcReduction="10000"/>
          </a:bodyPr>
          <a:lstStyle/>
          <a:p>
            <a:endParaRPr lang="es-MX" sz="4400" dirty="0" smtClean="0"/>
          </a:p>
          <a:p>
            <a:r>
              <a:rPr lang="es-MX" sz="39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9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39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23181" y="1690465"/>
            <a:ext cx="9637604" cy="1096100"/>
          </a:xfrm>
        </p:spPr>
        <p:txBody>
          <a:bodyPr>
            <a:normAutofit fontScale="90000"/>
          </a:bodyPr>
          <a:lstStyle/>
          <a:p>
            <a:r>
              <a:rPr lang="es-PY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1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Y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s-PY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 </a:t>
            </a:r>
            <a:r>
              <a:rPr lang="es-PY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datos)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353255"/>
              </p:ext>
            </p:extLst>
          </p:nvPr>
        </p:nvGraphicFramePr>
        <p:xfrm>
          <a:off x="287382" y="3006811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(25 al 29 de Mayo)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44 %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56 %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(1 al 5 de Junio)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51 %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49 %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4566" y="224348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217207"/>
              </p:ext>
            </p:extLst>
          </p:nvPr>
        </p:nvGraphicFramePr>
        <p:xfrm>
          <a:off x="1" y="727959"/>
          <a:ext cx="12191999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977367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306728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87382" y="1229081"/>
            <a:ext cx="11715148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</a:t>
            </a:r>
          </a:p>
          <a:p>
            <a:r>
              <a:rPr lang="es-PY" sz="32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Imputables a:</a:t>
            </a:r>
            <a:endParaRPr lang="es-PY" sz="32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340280"/>
              </p:ext>
            </p:extLst>
          </p:nvPr>
        </p:nvGraphicFramePr>
        <p:xfrm>
          <a:off x="387180" y="2110563"/>
          <a:ext cx="11362787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8251"/>
                <a:gridCol w="1264951"/>
                <a:gridCol w="1115522"/>
                <a:gridCol w="1191009"/>
                <a:gridCol w="1115522"/>
                <a:gridCol w="1224559"/>
                <a:gridCol w="2012973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800" u="none" strike="noStrike" dirty="0" smtClean="0">
                          <a:effectLst/>
                        </a:rPr>
                        <a:t>Otros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Ley de Emergencia Sanitaria</a:t>
                      </a:r>
                      <a:endParaRPr lang="es-PY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PY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PY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6" y="26722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0" y="125248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05318"/>
              </p:ext>
            </p:extLst>
          </p:nvPr>
        </p:nvGraphicFramePr>
        <p:xfrm>
          <a:off x="11888" y="907428"/>
          <a:ext cx="12180112" cy="5659234"/>
        </p:xfrm>
        <a:graphic>
          <a:graphicData uri="http://schemas.openxmlformats.org/drawingml/2006/table">
            <a:tbl>
              <a:tblPr/>
              <a:tblGrid>
                <a:gridCol w="57532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93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AUDIENCIAS EN LA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 (Del 22 al 25 de Mayo)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4928560"/>
              </p:ext>
            </p:extLst>
          </p:nvPr>
        </p:nvGraphicFramePr>
        <p:xfrm>
          <a:off x="1" y="830100"/>
          <a:ext cx="12191999" cy="602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10836</TotalTime>
  <Words>402</Words>
  <Application>Microsoft Office PowerPoint</Application>
  <PresentationFormat>Panorámica</PresentationFormat>
  <Paragraphs>169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 Semana del 1 al 5 de Junio de 2020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Larissa Benitez</cp:lastModifiedBy>
  <cp:revision>660</cp:revision>
  <cp:lastPrinted>2019-06-12T17:00:27Z</cp:lastPrinted>
  <dcterms:created xsi:type="dcterms:W3CDTF">2016-03-12T00:22:24Z</dcterms:created>
  <dcterms:modified xsi:type="dcterms:W3CDTF">2020-06-09T16:37:39Z</dcterms:modified>
</cp:coreProperties>
</file>