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6" r:id="rId3"/>
    <p:sldId id="281" r:id="rId4"/>
    <p:sldId id="277" r:id="rId5"/>
    <p:sldId id="285" r:id="rId6"/>
    <p:sldId id="278" r:id="rId7"/>
    <p:sldId id="279" r:id="rId8"/>
    <p:sldId id="280" r:id="rId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69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3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_martinez.CSJ\Desktop\Presentaci&#243;n%20Juzgados%20Penales%202016%20-%202019\2019\RESUMEN%20PARA%20GRAFICO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rl_martinez.CSJ\Desktop\Presentaci&#243;n%20Juzgados%20Penales%202016%20-%202019\2019\Junio\Semana%2020%20Control%20de%20Audiencias%2024%20al%2028%20de%20junio%202019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PY" sz="2000" b="1"/>
              <a:t>COMPARATIVO DE AUDIENCIAS SEMANALES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7919341377908341E-2"/>
          <c:y val="0.14619409138139"/>
          <c:w val="0.9520806465268844"/>
          <c:h val="0.7953854502364419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'HOJA 1'!$B$3</c:f>
              <c:strCache>
                <c:ptCount val="1"/>
                <c:pt idx="0">
                  <c:v>AUDIENCIAS REALIZADAS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3.036577279641918E-2"/>
                  <c:y val="-5.2805269550111576E-2"/>
                </c:manualLayout>
              </c:layout>
              <c:tx>
                <c:rich>
                  <a:bodyPr/>
                  <a:lstStyle/>
                  <a:p>
                    <a:fld id="{2F3E9A75-1F60-4355-830E-CA1A715DA6BC}" type="VALUE">
                      <a:rPr lang="en-US"/>
                      <a:pPr/>
                      <a:t>[VALOR]</a:t>
                    </a:fld>
                    <a:r>
                      <a:rPr lang="en-US"/>
                      <a:t>  </a:t>
                    </a:r>
                  </a:p>
                  <a:p>
                    <a:r>
                      <a:rPr lang="en-US"/>
                      <a:t>    51 %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3B9B-4B1B-9F38-CABA7449380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2.6530989324063319E-2"/>
                  <c:y val="-6.3366323460133891E-2"/>
                </c:manualLayout>
              </c:layout>
              <c:tx>
                <c:rich>
                  <a:bodyPr/>
                  <a:lstStyle/>
                  <a:p>
                    <a:fld id="{F1C13C00-D2D1-46F4-83BD-91E63ACDF99D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  48 %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3B9B-4B1B-9F38-CABA7449380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'HOJA 1'!$A$4:$A$5</c:f>
              <c:strCache>
                <c:ptCount val="2"/>
                <c:pt idx="0">
                  <c:v>Semana del 18 al 21 de Junio </c:v>
                </c:pt>
                <c:pt idx="1">
                  <c:v>Semana del 24 al 28 de Junio </c:v>
                </c:pt>
              </c:strCache>
            </c:strRef>
          </c:cat>
          <c:val>
            <c:numRef>
              <c:f>'HOJA 1'!$B$4:$B$5</c:f>
              <c:numCache>
                <c:formatCode>General</c:formatCode>
                <c:ptCount val="2"/>
                <c:pt idx="0">
                  <c:v>67</c:v>
                </c:pt>
                <c:pt idx="1">
                  <c:v>70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B9B-4B1B-9F38-CABA74493802}"/>
            </c:ext>
          </c:extLst>
        </c:ser>
        <c:ser>
          <c:idx val="1"/>
          <c:order val="1"/>
          <c:tx>
            <c:strRef>
              <c:f>'HOJA 1'!$D$3</c:f>
              <c:strCache>
                <c:ptCount val="1"/>
                <c:pt idx="0">
                  <c:v>AUDIENCIAS SUSPENDIDAS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3.0365772796419228E-2"/>
                  <c:y val="-6.3366323460133891E-2"/>
                </c:manualLayout>
              </c:layout>
              <c:tx>
                <c:rich>
                  <a:bodyPr/>
                  <a:lstStyle/>
                  <a:p>
                    <a:fld id="{7B7B9091-715D-4432-90D3-CF44999977F9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  49 %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3B9B-4B1B-9F38-CABA7449380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2.8985510396581992E-2"/>
                  <c:y val="-6.3366323460133891E-2"/>
                </c:manualLayout>
              </c:layout>
              <c:tx>
                <c:rich>
                  <a:bodyPr/>
                  <a:lstStyle/>
                  <a:p>
                    <a:fld id="{E2FB09E3-870B-4862-8AA4-78359E1D6B38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  52 %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3B9B-4B1B-9F38-CABA7449380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'HOJA 1'!$A$4:$A$5</c:f>
              <c:strCache>
                <c:ptCount val="2"/>
                <c:pt idx="0">
                  <c:v>Semana del 18 al 21 de Junio </c:v>
                </c:pt>
                <c:pt idx="1">
                  <c:v>Semana del 24 al 28 de Junio </c:v>
                </c:pt>
              </c:strCache>
            </c:strRef>
          </c:cat>
          <c:val>
            <c:numRef>
              <c:f>'HOJA 1'!$D$4:$D$5</c:f>
              <c:numCache>
                <c:formatCode>General</c:formatCode>
                <c:ptCount val="2"/>
                <c:pt idx="0">
                  <c:v>65</c:v>
                </c:pt>
                <c:pt idx="1">
                  <c:v>76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3B9B-4B1B-9F38-CABA744938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39401960"/>
        <c:axId val="339399608"/>
        <c:axId val="0"/>
      </c:bar3DChart>
      <c:catAx>
        <c:axId val="339401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339399608"/>
        <c:crosses val="autoZero"/>
        <c:auto val="1"/>
        <c:lblAlgn val="ctr"/>
        <c:lblOffset val="100"/>
        <c:noMultiLvlLbl val="0"/>
      </c:catAx>
      <c:valAx>
        <c:axId val="3393996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3394019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9848435945601892"/>
          <c:y val="8.897043445431578E-2"/>
          <c:w val="0.35818493972872301"/>
          <c:h val="4.455475802504966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Y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'[Semana 20 Control de Audiencias 24 al 28 de junio 2019.xlsx]JUZGADOS'!$C$1</c:f>
              <c:strCache>
                <c:ptCount val="1"/>
                <c:pt idx="0">
                  <c:v>Realizadas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s-ES"/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'[Semana 20 Control de Audiencias 24 al 28 de junio 2019.xlsx]JUZGADOS'!$B$2:$B$17</c:f>
              <c:strCache>
                <c:ptCount val="16"/>
                <c:pt idx="0">
                  <c:v>Juzgado Penal de Garantias 1</c:v>
                </c:pt>
                <c:pt idx="1">
                  <c:v>Juzgado Penal de Garantias 2</c:v>
                </c:pt>
                <c:pt idx="2">
                  <c:v>Juzgado Penal de Garantias 3</c:v>
                </c:pt>
                <c:pt idx="3">
                  <c:v>Juzgado Penal de Garantias 4</c:v>
                </c:pt>
                <c:pt idx="4">
                  <c:v>Juzgado Penal de Garantias 5</c:v>
                </c:pt>
                <c:pt idx="5">
                  <c:v>Juzgado Penal de Garantias 6</c:v>
                </c:pt>
                <c:pt idx="6">
                  <c:v>Juzgado Penal de Garantias 7</c:v>
                </c:pt>
                <c:pt idx="7">
                  <c:v>Juzgado Penal de Garantias 8</c:v>
                </c:pt>
                <c:pt idx="8">
                  <c:v>Juzgado Penal de Garantias 9</c:v>
                </c:pt>
                <c:pt idx="9">
                  <c:v>Juzgado Penal de Garantias 10</c:v>
                </c:pt>
                <c:pt idx="10">
                  <c:v>Juzgado Penal de Garantias 11</c:v>
                </c:pt>
                <c:pt idx="11">
                  <c:v>Juzgado Penal de Garantias 12</c:v>
                </c:pt>
                <c:pt idx="12">
                  <c:v>Juzgado Penal de Garantias Delitos Economicos</c:v>
                </c:pt>
                <c:pt idx="13">
                  <c:v>Juzgado Penal de Garantias Delitos Economicos</c:v>
                </c:pt>
                <c:pt idx="14">
                  <c:v>Juzgado Penal de la Adolescencia 1er turno</c:v>
                </c:pt>
                <c:pt idx="15">
                  <c:v>Juzgado Penal de la Adolescencia 2do turno</c:v>
                </c:pt>
              </c:strCache>
            </c:strRef>
          </c:cat>
          <c:val>
            <c:numRef>
              <c:f>'[Semana 20 Control de Audiencias 24 al 28 de junio 2019.xlsx]JUZGADOS'!$C$2:$C$17</c:f>
              <c:numCache>
                <c:formatCode>General</c:formatCode>
                <c:ptCount val="16"/>
                <c:pt idx="0">
                  <c:v>4</c:v>
                </c:pt>
                <c:pt idx="1">
                  <c:v>6</c:v>
                </c:pt>
                <c:pt idx="2">
                  <c:v>0</c:v>
                </c:pt>
                <c:pt idx="3">
                  <c:v>11</c:v>
                </c:pt>
                <c:pt idx="4">
                  <c:v>5</c:v>
                </c:pt>
                <c:pt idx="5">
                  <c:v>4</c:v>
                </c:pt>
                <c:pt idx="6">
                  <c:v>4</c:v>
                </c:pt>
                <c:pt idx="7">
                  <c:v>8</c:v>
                </c:pt>
                <c:pt idx="8">
                  <c:v>5</c:v>
                </c:pt>
                <c:pt idx="9">
                  <c:v>2</c:v>
                </c:pt>
                <c:pt idx="10">
                  <c:v>3</c:v>
                </c:pt>
                <c:pt idx="11">
                  <c:v>11</c:v>
                </c:pt>
                <c:pt idx="12">
                  <c:v>2</c:v>
                </c:pt>
                <c:pt idx="13">
                  <c:v>0</c:v>
                </c:pt>
                <c:pt idx="14">
                  <c:v>0</c:v>
                </c:pt>
                <c:pt idx="15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23E-44B7-8B50-6EFDC2ABFCC3}"/>
            </c:ext>
          </c:extLst>
        </c:ser>
        <c:ser>
          <c:idx val="1"/>
          <c:order val="1"/>
          <c:tx>
            <c:strRef>
              <c:f>'[Semana 20 Control de Audiencias 24 al 28 de junio 2019.xlsx]JUZGADOS'!$D$1</c:f>
              <c:strCache>
                <c:ptCount val="1"/>
                <c:pt idx="0">
                  <c:v>Suspendidas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s-ES"/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'[Semana 20 Control de Audiencias 24 al 28 de junio 2019.xlsx]JUZGADOS'!$B$2:$B$17</c:f>
              <c:strCache>
                <c:ptCount val="16"/>
                <c:pt idx="0">
                  <c:v>Juzgado Penal de Garantias 1</c:v>
                </c:pt>
                <c:pt idx="1">
                  <c:v>Juzgado Penal de Garantias 2</c:v>
                </c:pt>
                <c:pt idx="2">
                  <c:v>Juzgado Penal de Garantias 3</c:v>
                </c:pt>
                <c:pt idx="3">
                  <c:v>Juzgado Penal de Garantias 4</c:v>
                </c:pt>
                <c:pt idx="4">
                  <c:v>Juzgado Penal de Garantias 5</c:v>
                </c:pt>
                <c:pt idx="5">
                  <c:v>Juzgado Penal de Garantias 6</c:v>
                </c:pt>
                <c:pt idx="6">
                  <c:v>Juzgado Penal de Garantias 7</c:v>
                </c:pt>
                <c:pt idx="7">
                  <c:v>Juzgado Penal de Garantias 8</c:v>
                </c:pt>
                <c:pt idx="8">
                  <c:v>Juzgado Penal de Garantias 9</c:v>
                </c:pt>
                <c:pt idx="9">
                  <c:v>Juzgado Penal de Garantias 10</c:v>
                </c:pt>
                <c:pt idx="10">
                  <c:v>Juzgado Penal de Garantias 11</c:v>
                </c:pt>
                <c:pt idx="11">
                  <c:v>Juzgado Penal de Garantias 12</c:v>
                </c:pt>
                <c:pt idx="12">
                  <c:v>Juzgado Penal de Garantias Delitos Economicos</c:v>
                </c:pt>
                <c:pt idx="13">
                  <c:v>Juzgado Penal de Garantias Delitos Economicos</c:v>
                </c:pt>
                <c:pt idx="14">
                  <c:v>Juzgado Penal de la Adolescencia 1er turno</c:v>
                </c:pt>
                <c:pt idx="15">
                  <c:v>Juzgado Penal de la Adolescencia 2do turno</c:v>
                </c:pt>
              </c:strCache>
            </c:strRef>
          </c:cat>
          <c:val>
            <c:numRef>
              <c:f>'[Semana 20 Control de Audiencias 24 al 28 de junio 2019.xlsx]JUZGADOS'!$D$2:$D$17</c:f>
              <c:numCache>
                <c:formatCode>General</c:formatCode>
                <c:ptCount val="16"/>
                <c:pt idx="0">
                  <c:v>5</c:v>
                </c:pt>
                <c:pt idx="1">
                  <c:v>4</c:v>
                </c:pt>
                <c:pt idx="2">
                  <c:v>4</c:v>
                </c:pt>
                <c:pt idx="3">
                  <c:v>3</c:v>
                </c:pt>
                <c:pt idx="4">
                  <c:v>7</c:v>
                </c:pt>
                <c:pt idx="5">
                  <c:v>1</c:v>
                </c:pt>
                <c:pt idx="6">
                  <c:v>13</c:v>
                </c:pt>
                <c:pt idx="7">
                  <c:v>3</c:v>
                </c:pt>
                <c:pt idx="8">
                  <c:v>8</c:v>
                </c:pt>
                <c:pt idx="9">
                  <c:v>4</c:v>
                </c:pt>
                <c:pt idx="10">
                  <c:v>9</c:v>
                </c:pt>
                <c:pt idx="11">
                  <c:v>4</c:v>
                </c:pt>
                <c:pt idx="12">
                  <c:v>3</c:v>
                </c:pt>
                <c:pt idx="13">
                  <c:v>3</c:v>
                </c:pt>
                <c:pt idx="14">
                  <c:v>0</c:v>
                </c:pt>
                <c:pt idx="15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23E-44B7-8B50-6EFDC2ABFCC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43657880"/>
        <c:axId val="343658664"/>
      </c:barChart>
      <c:catAx>
        <c:axId val="34365788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lang="es-ES" sz="800" b="0"/>
            </a:pPr>
            <a:endParaRPr lang="es-PY"/>
          </a:p>
        </c:txPr>
        <c:crossAx val="343658664"/>
        <c:crosses val="autoZero"/>
        <c:auto val="1"/>
        <c:lblAlgn val="ctr"/>
        <c:lblOffset val="100"/>
        <c:noMultiLvlLbl val="0"/>
      </c:catAx>
      <c:valAx>
        <c:axId val="34365866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43657880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.38938579592668604"/>
          <c:y val="5.5909477457454261E-2"/>
          <c:w val="0.19404692297695311"/>
          <c:h val="4.6710180821472255E-2"/>
        </c:manualLayout>
      </c:layout>
      <c:overlay val="0"/>
      <c:txPr>
        <a:bodyPr/>
        <a:lstStyle/>
        <a:p>
          <a:pPr>
            <a:defRPr lang="es-ES" sz="1300" b="1"/>
          </a:pPr>
          <a:endParaRPr lang="es-PY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7/2/2019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017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7/2/2019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183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7/2/2019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314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7/2/2019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246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7/2/2019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096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7/2/2019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343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7/2/2019</a:t>
            </a:fld>
            <a:endParaRPr lang="en-U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644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7/2/2019</a:t>
            </a:fld>
            <a:endParaRPr lang="en-U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106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7/2/2019</a:t>
            </a:fld>
            <a:endParaRPr lang="en-U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840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7/2/2019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611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7/2/2019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268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117CE-A70D-466B-A13F-23A5FDB69223}" type="datetimeFigureOut">
              <a:rPr lang="en-US" smtClean="0"/>
              <a:pPr/>
              <a:t>7/2/2019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381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581" t="32557" b="32576"/>
          <a:stretch/>
        </p:blipFill>
        <p:spPr>
          <a:xfrm>
            <a:off x="1293340" y="65903"/>
            <a:ext cx="9947332" cy="340049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CuadroTexto 2"/>
          <p:cNvSpPr txBox="1"/>
          <p:nvPr/>
        </p:nvSpPr>
        <p:spPr>
          <a:xfrm>
            <a:off x="2624466" y="5442755"/>
            <a:ext cx="9439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Y" dirty="0" smtClean="0">
                <a:solidFill>
                  <a:schemeClr val="bg1"/>
                </a:solidFill>
                <a:latin typeface="Apple Chancery" panose="03020702040506060504" pitchFamily="66" charset="0"/>
              </a:rPr>
              <a:t> </a:t>
            </a:r>
            <a:endParaRPr lang="es-PY" sz="3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2817554" y="2958566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  <p:sp>
        <p:nvSpPr>
          <p:cNvPr id="7" name="Título 3"/>
          <p:cNvSpPr txBox="1">
            <a:spLocks/>
          </p:cNvSpPr>
          <p:nvPr/>
        </p:nvSpPr>
        <p:spPr>
          <a:xfrm>
            <a:off x="1293340" y="3974229"/>
            <a:ext cx="9947332" cy="1897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37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ESTADÍSTICAS DE AUDIENCIAS PRELIMINARES</a:t>
            </a:r>
            <a:r>
              <a:rPr lang="es-MX" sz="4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s-MX" sz="4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PY" sz="3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Semana del </a:t>
            </a:r>
            <a:r>
              <a:rPr lang="es-PY" sz="3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 </a:t>
            </a:r>
            <a:r>
              <a:rPr lang="es-PY" sz="3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 </a:t>
            </a:r>
            <a:r>
              <a:rPr lang="es-PY" sz="3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 </a:t>
            </a:r>
            <a:r>
              <a:rPr lang="es-PY" sz="3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PY" sz="3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Junio </a:t>
            </a:r>
            <a:r>
              <a:rPr lang="es-PY" sz="3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2019</a:t>
            </a:r>
            <a:endParaRPr lang="en-US" sz="3800" b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104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846544" y="1319688"/>
            <a:ext cx="9144000" cy="2387600"/>
          </a:xfrm>
        </p:spPr>
        <p:txBody>
          <a:bodyPr>
            <a:normAutofit/>
          </a:bodyPr>
          <a:lstStyle/>
          <a:p>
            <a:r>
              <a:rPr lang="es-MX" sz="5400" b="1" i="1" dirty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JUZGADOS PENALES DE GARANTÍAS DE LA CAPITAL</a:t>
            </a:r>
            <a:endParaRPr lang="en-US" sz="5400" b="1" i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1949518" y="3411986"/>
            <a:ext cx="9144000" cy="1420227"/>
          </a:xfrm>
        </p:spPr>
        <p:txBody>
          <a:bodyPr>
            <a:normAutofit/>
          </a:bodyPr>
          <a:lstStyle/>
          <a:p>
            <a:endParaRPr lang="es-MX" sz="4000" dirty="0" smtClean="0"/>
          </a:p>
          <a:p>
            <a: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SEGUIMIENTO </a:t>
            </a:r>
            <a:r>
              <a:rPr lang="es-MX" sz="3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 AUDIENCIAS </a:t>
            </a:r>
            <a:endParaRPr lang="en-US" sz="3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287383" y="1"/>
            <a:ext cx="11904617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10885" y="1091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ángulo 10"/>
          <p:cNvSpPr/>
          <p:nvPr/>
        </p:nvSpPr>
        <p:spPr>
          <a:xfrm>
            <a:off x="10884" y="65210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ángulo 11"/>
          <p:cNvSpPr/>
          <p:nvPr/>
        </p:nvSpPr>
        <p:spPr>
          <a:xfrm>
            <a:off x="10885" y="1325909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ángulo 12"/>
          <p:cNvSpPr/>
          <p:nvPr/>
        </p:nvSpPr>
        <p:spPr>
          <a:xfrm>
            <a:off x="10884" y="1967094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ángulo 13"/>
          <p:cNvSpPr/>
          <p:nvPr/>
        </p:nvSpPr>
        <p:spPr>
          <a:xfrm>
            <a:off x="10884" y="2640903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ángulo 14"/>
          <p:cNvSpPr/>
          <p:nvPr/>
        </p:nvSpPr>
        <p:spPr>
          <a:xfrm>
            <a:off x="10883" y="3282088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ángulo 15"/>
          <p:cNvSpPr/>
          <p:nvPr/>
        </p:nvSpPr>
        <p:spPr>
          <a:xfrm>
            <a:off x="10884" y="3955897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ángulo 16"/>
          <p:cNvSpPr/>
          <p:nvPr/>
        </p:nvSpPr>
        <p:spPr>
          <a:xfrm>
            <a:off x="10883" y="4597082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ángulo 17"/>
          <p:cNvSpPr/>
          <p:nvPr/>
        </p:nvSpPr>
        <p:spPr>
          <a:xfrm>
            <a:off x="10883" y="523388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ángulo 18"/>
          <p:cNvSpPr/>
          <p:nvPr/>
        </p:nvSpPr>
        <p:spPr>
          <a:xfrm>
            <a:off x="10882" y="587506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ángulo 21"/>
          <p:cNvSpPr/>
          <p:nvPr/>
        </p:nvSpPr>
        <p:spPr>
          <a:xfrm>
            <a:off x="287383" y="6675120"/>
            <a:ext cx="11904617" cy="167696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ángulo 19"/>
          <p:cNvSpPr/>
          <p:nvPr/>
        </p:nvSpPr>
        <p:spPr>
          <a:xfrm>
            <a:off x="10882" y="6511863"/>
            <a:ext cx="169817" cy="346137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ítulo 3"/>
          <p:cNvSpPr txBox="1">
            <a:spLocks/>
          </p:cNvSpPr>
          <p:nvPr/>
        </p:nvSpPr>
        <p:spPr>
          <a:xfrm>
            <a:off x="1846544" y="5015113"/>
            <a:ext cx="9144000" cy="11103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 el marco del Acuerdo de Solución Amistosa </a:t>
            </a:r>
          </a:p>
          <a:p>
            <a:r>
              <a:rPr lang="es-MX" sz="3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Jorge Patiño Palacios – C.I.D.H.</a:t>
            </a:r>
            <a:endParaRPr lang="en-US" sz="3000" b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3" name="Rectángulo 22"/>
          <p:cNvSpPr/>
          <p:nvPr/>
        </p:nvSpPr>
        <p:spPr>
          <a:xfrm>
            <a:off x="2636308" y="194763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59003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614338" y="1654175"/>
            <a:ext cx="9250704" cy="1096100"/>
          </a:xfrm>
        </p:spPr>
        <p:txBody>
          <a:bodyPr>
            <a:normAutofit fontScale="90000"/>
          </a:bodyPr>
          <a:lstStyle/>
          <a:p>
            <a: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Seguimiento de Audiencias Programadas</a:t>
            </a:r>
            <a:b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Semana del </a:t>
            </a:r>
            <a: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 </a:t>
            </a:r>
            <a: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 </a:t>
            </a:r>
            <a: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 </a:t>
            </a:r>
            <a: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Junio de 2019 </a:t>
            </a:r>
            <a:b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Y" sz="27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Sostenibilidad de la base de datos</a:t>
            </a:r>
            <a:endParaRPr lang="en-US" sz="3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287383" y="1"/>
            <a:ext cx="11904617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10885" y="1091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ángulo 10"/>
          <p:cNvSpPr/>
          <p:nvPr/>
        </p:nvSpPr>
        <p:spPr>
          <a:xfrm>
            <a:off x="10884" y="65210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ángulo 11"/>
          <p:cNvSpPr/>
          <p:nvPr/>
        </p:nvSpPr>
        <p:spPr>
          <a:xfrm>
            <a:off x="10885" y="1325909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ángulo 12"/>
          <p:cNvSpPr/>
          <p:nvPr/>
        </p:nvSpPr>
        <p:spPr>
          <a:xfrm>
            <a:off x="10884" y="1967094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ángulo 13"/>
          <p:cNvSpPr/>
          <p:nvPr/>
        </p:nvSpPr>
        <p:spPr>
          <a:xfrm>
            <a:off x="10884" y="2640903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ángulo 14"/>
          <p:cNvSpPr/>
          <p:nvPr/>
        </p:nvSpPr>
        <p:spPr>
          <a:xfrm>
            <a:off x="10883" y="3282088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ángulo 15"/>
          <p:cNvSpPr/>
          <p:nvPr/>
        </p:nvSpPr>
        <p:spPr>
          <a:xfrm>
            <a:off x="10884" y="3955897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ángulo 16"/>
          <p:cNvSpPr/>
          <p:nvPr/>
        </p:nvSpPr>
        <p:spPr>
          <a:xfrm>
            <a:off x="10883" y="4597082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ángulo 17"/>
          <p:cNvSpPr/>
          <p:nvPr/>
        </p:nvSpPr>
        <p:spPr>
          <a:xfrm>
            <a:off x="10883" y="523388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ángulo 18"/>
          <p:cNvSpPr/>
          <p:nvPr/>
        </p:nvSpPr>
        <p:spPr>
          <a:xfrm>
            <a:off x="10882" y="587506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ángulo 21"/>
          <p:cNvSpPr/>
          <p:nvPr/>
        </p:nvSpPr>
        <p:spPr>
          <a:xfrm>
            <a:off x="287383" y="6675120"/>
            <a:ext cx="11904617" cy="167696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5992458"/>
              </p:ext>
            </p:extLst>
          </p:nvPr>
        </p:nvGraphicFramePr>
        <p:xfrm>
          <a:off x="1410788" y="3111166"/>
          <a:ext cx="9652561" cy="31496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3900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19090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92265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10916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COMPARATIVO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Audiencias Realizadas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Audiencias Suspendidas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02722">
                <a:tc rowSpan="2">
                  <a:txBody>
                    <a:bodyPr/>
                    <a:lstStyle/>
                    <a:p>
                      <a:pPr lvl="2" algn="l" rtl="0" fontAlgn="ctr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SEMANA ACTUAL</a:t>
                      </a:r>
                    </a:p>
                    <a:p>
                      <a:pPr lvl="2" algn="l" rtl="0" fontAlgn="ctr"/>
                      <a:r>
                        <a:rPr lang="es-PY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(18 al 21 de Junio)</a:t>
                      </a:r>
                      <a:endParaRPr lang="es-PY" sz="14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67</a:t>
                      </a:r>
                      <a:endParaRPr lang="es-PY" sz="18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65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02722">
                <a:tc v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51 %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49 %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18432">
                <a:tc rowSpan="2">
                  <a:txBody>
                    <a:bodyPr/>
                    <a:lstStyle/>
                    <a:p>
                      <a:pPr lvl="2" algn="l" rtl="0" fontAlgn="ctr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SEMANA ACTUAL</a:t>
                      </a:r>
                    </a:p>
                    <a:p>
                      <a:pPr lvl="2" algn="l" rtl="0" fontAlgn="ctr"/>
                      <a:r>
                        <a:rPr lang="es-PY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(24 </a:t>
                      </a:r>
                      <a:r>
                        <a:rPr lang="es-PY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 </a:t>
                      </a:r>
                      <a:r>
                        <a:rPr lang="es-PY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 </a:t>
                      </a:r>
                      <a:r>
                        <a:rPr lang="es-PY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 Junio)</a:t>
                      </a:r>
                      <a:endParaRPr lang="es-PY" sz="14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</a:t>
                      </a:r>
                      <a:endParaRPr lang="es-PY" sz="18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76</a:t>
                      </a:r>
                      <a:endParaRPr lang="es-PY" sz="1800" b="1" u="none" strike="noStrike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34142">
                <a:tc v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48 </a:t>
                      </a: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52 </a:t>
                      </a: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1" name="Rectángulo 20"/>
          <p:cNvSpPr/>
          <p:nvPr/>
        </p:nvSpPr>
        <p:spPr>
          <a:xfrm>
            <a:off x="10882" y="6511862"/>
            <a:ext cx="169817" cy="346137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ángulo 22"/>
          <p:cNvSpPr/>
          <p:nvPr/>
        </p:nvSpPr>
        <p:spPr>
          <a:xfrm>
            <a:off x="2636308" y="194763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3759063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287383" y="1"/>
            <a:ext cx="11904617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10885" y="1091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10884" y="65210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ángulo 11"/>
          <p:cNvSpPr/>
          <p:nvPr/>
        </p:nvSpPr>
        <p:spPr>
          <a:xfrm>
            <a:off x="10885" y="1325909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ángulo 12"/>
          <p:cNvSpPr/>
          <p:nvPr/>
        </p:nvSpPr>
        <p:spPr>
          <a:xfrm>
            <a:off x="10884" y="1967094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ángulo 13"/>
          <p:cNvSpPr/>
          <p:nvPr/>
        </p:nvSpPr>
        <p:spPr>
          <a:xfrm>
            <a:off x="10884" y="2640903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ángulo 14"/>
          <p:cNvSpPr/>
          <p:nvPr/>
        </p:nvSpPr>
        <p:spPr>
          <a:xfrm>
            <a:off x="10883" y="3282088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ángulo 15"/>
          <p:cNvSpPr/>
          <p:nvPr/>
        </p:nvSpPr>
        <p:spPr>
          <a:xfrm>
            <a:off x="10884" y="3955897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ángulo 16"/>
          <p:cNvSpPr/>
          <p:nvPr/>
        </p:nvSpPr>
        <p:spPr>
          <a:xfrm>
            <a:off x="10883" y="4597082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ángulo 17"/>
          <p:cNvSpPr/>
          <p:nvPr/>
        </p:nvSpPr>
        <p:spPr>
          <a:xfrm>
            <a:off x="10883" y="523388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ángulo 18"/>
          <p:cNvSpPr/>
          <p:nvPr/>
        </p:nvSpPr>
        <p:spPr>
          <a:xfrm>
            <a:off x="10882" y="587506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ángulo 21"/>
          <p:cNvSpPr/>
          <p:nvPr/>
        </p:nvSpPr>
        <p:spPr>
          <a:xfrm>
            <a:off x="287383" y="6675120"/>
            <a:ext cx="11904617" cy="167696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ángulo 19"/>
          <p:cNvSpPr/>
          <p:nvPr/>
        </p:nvSpPr>
        <p:spPr>
          <a:xfrm>
            <a:off x="10881" y="6511863"/>
            <a:ext cx="169818" cy="346137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ángulo 24"/>
          <p:cNvSpPr/>
          <p:nvPr/>
        </p:nvSpPr>
        <p:spPr>
          <a:xfrm>
            <a:off x="2622552" y="184559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  <p:graphicFrame>
        <p:nvGraphicFramePr>
          <p:cNvPr id="23" name="Gráfico 2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7772180"/>
              </p:ext>
            </p:extLst>
          </p:nvPr>
        </p:nvGraphicFramePr>
        <p:xfrm>
          <a:off x="544932" y="761501"/>
          <a:ext cx="11389518" cy="59816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8084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287383" y="1"/>
            <a:ext cx="11904617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10885" y="1091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ángulo 10"/>
          <p:cNvSpPr/>
          <p:nvPr/>
        </p:nvSpPr>
        <p:spPr>
          <a:xfrm>
            <a:off x="10884" y="65210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ángulo 11"/>
          <p:cNvSpPr/>
          <p:nvPr/>
        </p:nvSpPr>
        <p:spPr>
          <a:xfrm>
            <a:off x="10885" y="1325909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ángulo 12"/>
          <p:cNvSpPr/>
          <p:nvPr/>
        </p:nvSpPr>
        <p:spPr>
          <a:xfrm>
            <a:off x="10884" y="1967094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ángulo 13"/>
          <p:cNvSpPr/>
          <p:nvPr/>
        </p:nvSpPr>
        <p:spPr>
          <a:xfrm>
            <a:off x="10884" y="2640903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ángulo 14"/>
          <p:cNvSpPr/>
          <p:nvPr/>
        </p:nvSpPr>
        <p:spPr>
          <a:xfrm>
            <a:off x="10883" y="3282088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ángulo 15"/>
          <p:cNvSpPr/>
          <p:nvPr/>
        </p:nvSpPr>
        <p:spPr>
          <a:xfrm>
            <a:off x="10884" y="3955897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ángulo 16"/>
          <p:cNvSpPr/>
          <p:nvPr/>
        </p:nvSpPr>
        <p:spPr>
          <a:xfrm>
            <a:off x="10883" y="4597082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ángulo 17"/>
          <p:cNvSpPr/>
          <p:nvPr/>
        </p:nvSpPr>
        <p:spPr>
          <a:xfrm>
            <a:off x="10883" y="523388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ángulo 18"/>
          <p:cNvSpPr/>
          <p:nvPr/>
        </p:nvSpPr>
        <p:spPr>
          <a:xfrm>
            <a:off x="10882" y="587506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ángulo 21"/>
          <p:cNvSpPr/>
          <p:nvPr/>
        </p:nvSpPr>
        <p:spPr>
          <a:xfrm>
            <a:off x="287383" y="6675120"/>
            <a:ext cx="11904617" cy="167696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1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8411711"/>
              </p:ext>
            </p:extLst>
          </p:nvPr>
        </p:nvGraphicFramePr>
        <p:xfrm>
          <a:off x="287382" y="887231"/>
          <a:ext cx="11904618" cy="5722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3641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96820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02239">
                <a:tc>
                  <a:txBody>
                    <a:bodyPr/>
                    <a:lstStyle/>
                    <a:p>
                      <a:r>
                        <a:rPr lang="es-PY" sz="3400" dirty="0" smtClean="0"/>
                        <a:t>Motivos de suspensión</a:t>
                      </a:r>
                      <a:endParaRPr lang="es-PY" sz="3400" dirty="0"/>
                    </a:p>
                  </a:txBody>
                  <a:tcPr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3400" dirty="0" smtClean="0"/>
                        <a:t>Semana actual</a:t>
                      </a:r>
                      <a:endParaRPr lang="es-PY" sz="3400" dirty="0"/>
                    </a:p>
                  </a:txBody>
                  <a:tcPr anchor="ctr"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02239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Incomparecencia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  <a:endParaRPr lang="es-PY" sz="28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02239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Pedidos de Suspensión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02239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Falta </a:t>
                      </a:r>
                      <a:r>
                        <a:rPr lang="es-PY" sz="2800" baseline="0" dirty="0" smtClean="0"/>
                        <a:t>de notificación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02239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Falta de traslado</a:t>
                      </a:r>
                      <a:r>
                        <a:rPr lang="es-PY" sz="2800" baseline="0" dirty="0" smtClean="0"/>
                        <a:t> de penitenciaria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s-PY" sz="28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02239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Planteos procesales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500849">
                <a:tc>
                  <a:txBody>
                    <a:bodyPr/>
                    <a:lstStyle/>
                    <a:p>
                      <a:endParaRPr lang="es-PY" sz="700" dirty="0" smtClean="0"/>
                    </a:p>
                    <a:p>
                      <a:r>
                        <a:rPr lang="es-PY" sz="2800" dirty="0" smtClean="0"/>
                        <a:t>Renuncia/ Cambio de la Defensa</a:t>
                      </a:r>
                      <a:r>
                        <a:rPr lang="es-PY" sz="2800" baseline="0" dirty="0" smtClean="0"/>
                        <a:t> </a:t>
                      </a:r>
                    </a:p>
                    <a:p>
                      <a:endParaRPr lang="es-PY" sz="2800" baseline="0" dirty="0" smtClean="0"/>
                    </a:p>
                    <a:p>
                      <a:pPr algn="ctr"/>
                      <a:r>
                        <a:rPr lang="es-PY" sz="3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28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  <a:p>
                      <a:pPr algn="ctr"/>
                      <a:endParaRPr lang="es-PY" sz="28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PY" sz="2800" b="1" dirty="0" smtClean="0">
                          <a:solidFill>
                            <a:schemeClr val="tx1"/>
                          </a:solidFill>
                        </a:rPr>
                        <a:t>76</a:t>
                      </a:r>
                      <a:endParaRPr lang="es-PY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cxnSp>
        <p:nvCxnSpPr>
          <p:cNvPr id="24" name="Conector recto 23"/>
          <p:cNvCxnSpPr/>
          <p:nvPr/>
        </p:nvCxnSpPr>
        <p:spPr>
          <a:xfrm flipV="1">
            <a:off x="287382" y="5875065"/>
            <a:ext cx="11904618" cy="32952"/>
          </a:xfrm>
          <a:prstGeom prst="line">
            <a:avLst/>
          </a:prstGeom>
          <a:ln w="222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ángulo 19"/>
          <p:cNvSpPr/>
          <p:nvPr/>
        </p:nvSpPr>
        <p:spPr>
          <a:xfrm>
            <a:off x="10882" y="6511863"/>
            <a:ext cx="169817" cy="346137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ángulo 24"/>
          <p:cNvSpPr/>
          <p:nvPr/>
        </p:nvSpPr>
        <p:spPr>
          <a:xfrm>
            <a:off x="2636308" y="194763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198324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287383" y="1"/>
            <a:ext cx="11904617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10885" y="1091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ángulo 10"/>
          <p:cNvSpPr/>
          <p:nvPr/>
        </p:nvSpPr>
        <p:spPr>
          <a:xfrm>
            <a:off x="10884" y="65210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ángulo 11"/>
          <p:cNvSpPr/>
          <p:nvPr/>
        </p:nvSpPr>
        <p:spPr>
          <a:xfrm>
            <a:off x="10885" y="1325909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ángulo 12"/>
          <p:cNvSpPr/>
          <p:nvPr/>
        </p:nvSpPr>
        <p:spPr>
          <a:xfrm>
            <a:off x="10884" y="1967094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ángulo 13"/>
          <p:cNvSpPr/>
          <p:nvPr/>
        </p:nvSpPr>
        <p:spPr>
          <a:xfrm>
            <a:off x="10884" y="2640903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ángulo 14"/>
          <p:cNvSpPr/>
          <p:nvPr/>
        </p:nvSpPr>
        <p:spPr>
          <a:xfrm>
            <a:off x="10883" y="3282088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ángulo 15"/>
          <p:cNvSpPr/>
          <p:nvPr/>
        </p:nvSpPr>
        <p:spPr>
          <a:xfrm>
            <a:off x="10884" y="3955897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ángulo 16"/>
          <p:cNvSpPr/>
          <p:nvPr/>
        </p:nvSpPr>
        <p:spPr>
          <a:xfrm>
            <a:off x="10883" y="4597082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ángulo 17"/>
          <p:cNvSpPr/>
          <p:nvPr/>
        </p:nvSpPr>
        <p:spPr>
          <a:xfrm>
            <a:off x="10883" y="523388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ángulo 18"/>
          <p:cNvSpPr/>
          <p:nvPr/>
        </p:nvSpPr>
        <p:spPr>
          <a:xfrm>
            <a:off x="10882" y="587506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ángulo 21"/>
          <p:cNvSpPr/>
          <p:nvPr/>
        </p:nvSpPr>
        <p:spPr>
          <a:xfrm>
            <a:off x="287383" y="6675120"/>
            <a:ext cx="11904617" cy="167696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2264849" y="1241692"/>
            <a:ext cx="7949683" cy="63869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Y" sz="2800" b="1" i="1" dirty="0" smtClean="0">
                <a:solidFill>
                  <a:srgbClr val="4B697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Motivos de suspensión de Audiencias Preliminares Imputables a:</a:t>
            </a:r>
            <a:endParaRPr lang="es-PY" sz="2800" b="1" i="1" dirty="0">
              <a:solidFill>
                <a:srgbClr val="4B697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" name="Rectángulo 19"/>
          <p:cNvSpPr/>
          <p:nvPr/>
        </p:nvSpPr>
        <p:spPr>
          <a:xfrm>
            <a:off x="10882" y="6511863"/>
            <a:ext cx="169817" cy="346137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5812707"/>
              </p:ext>
            </p:extLst>
          </p:nvPr>
        </p:nvGraphicFramePr>
        <p:xfrm>
          <a:off x="430452" y="2226304"/>
          <a:ext cx="11618478" cy="39294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76946"/>
                <a:gridCol w="1140937"/>
                <a:gridCol w="1090000"/>
                <a:gridCol w="1149347"/>
                <a:gridCol w="1147666"/>
                <a:gridCol w="1147665"/>
                <a:gridCol w="2565917"/>
              </a:tblGrid>
              <a:tr h="118696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400" u="none" strike="noStrike" dirty="0" smtClean="0">
                          <a:effectLst/>
                        </a:rPr>
                        <a:t>Motivos</a:t>
                      </a:r>
                      <a:r>
                        <a:rPr lang="es-PY" sz="2400" u="none" strike="noStrike" baseline="0" dirty="0" smtClean="0">
                          <a:effectLst/>
                        </a:rPr>
                        <a:t> de suspensión</a:t>
                      </a:r>
                      <a:r>
                        <a:rPr lang="es-PY" sz="2400" u="none" strike="noStrike" dirty="0" smtClean="0">
                          <a:effectLst/>
                        </a:rPr>
                        <a:t> imputables a:</a:t>
                      </a:r>
                      <a:endParaRPr lang="es-PY" sz="2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Ministerio Público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Defensoría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>
                          <a:effectLst/>
                        </a:rPr>
                        <a:t>Defensa Privada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Imputado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>
                          <a:effectLst/>
                        </a:rPr>
                        <a:t>Otros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>
                          <a:effectLst/>
                        </a:rPr>
                        <a:t>Semana actual </a:t>
                      </a:r>
                      <a:endParaRPr lang="es-PY" sz="1500" u="none" strike="noStrike" dirty="0" smtClean="0">
                        <a:effectLst/>
                      </a:endParaRPr>
                    </a:p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Sub-totales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</a:tr>
              <a:tr h="971351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Incomparecencia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ctr"/>
                </a:tc>
              </a:tr>
              <a:tr h="856735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Pedidos de Suspensión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/>
                </a:tc>
              </a:tr>
              <a:tr h="9144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Planteos procesales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1" name="Rectángulo 20"/>
          <p:cNvSpPr/>
          <p:nvPr/>
        </p:nvSpPr>
        <p:spPr>
          <a:xfrm>
            <a:off x="2636308" y="194763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56631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287383" y="1"/>
            <a:ext cx="11904617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10885" y="1091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ángulo 10"/>
          <p:cNvSpPr/>
          <p:nvPr/>
        </p:nvSpPr>
        <p:spPr>
          <a:xfrm>
            <a:off x="10884" y="65210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ángulo 11"/>
          <p:cNvSpPr/>
          <p:nvPr/>
        </p:nvSpPr>
        <p:spPr>
          <a:xfrm>
            <a:off x="10885" y="1325909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ángulo 12"/>
          <p:cNvSpPr/>
          <p:nvPr/>
        </p:nvSpPr>
        <p:spPr>
          <a:xfrm>
            <a:off x="10884" y="1967094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ángulo 13"/>
          <p:cNvSpPr/>
          <p:nvPr/>
        </p:nvSpPr>
        <p:spPr>
          <a:xfrm>
            <a:off x="10884" y="2640903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ángulo 14"/>
          <p:cNvSpPr/>
          <p:nvPr/>
        </p:nvSpPr>
        <p:spPr>
          <a:xfrm>
            <a:off x="10883" y="3282088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ángulo 15"/>
          <p:cNvSpPr/>
          <p:nvPr/>
        </p:nvSpPr>
        <p:spPr>
          <a:xfrm>
            <a:off x="10884" y="3955897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ángulo 16"/>
          <p:cNvSpPr/>
          <p:nvPr/>
        </p:nvSpPr>
        <p:spPr>
          <a:xfrm>
            <a:off x="10883" y="4597082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ángulo 17"/>
          <p:cNvSpPr/>
          <p:nvPr/>
        </p:nvSpPr>
        <p:spPr>
          <a:xfrm>
            <a:off x="10883" y="523388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ángulo 18"/>
          <p:cNvSpPr/>
          <p:nvPr/>
        </p:nvSpPr>
        <p:spPr>
          <a:xfrm>
            <a:off x="10882" y="587506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ángulo 21"/>
          <p:cNvSpPr/>
          <p:nvPr/>
        </p:nvSpPr>
        <p:spPr>
          <a:xfrm>
            <a:off x="287383" y="6675120"/>
            <a:ext cx="11904617" cy="167696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2453951" y="102633"/>
            <a:ext cx="8052318" cy="6666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Y" sz="34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Audiencias Preliminares por Juzgados</a:t>
            </a:r>
            <a:endParaRPr lang="es-PY" sz="34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26" name="Tabla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6349940"/>
              </p:ext>
            </p:extLst>
          </p:nvPr>
        </p:nvGraphicFramePr>
        <p:xfrm>
          <a:off x="757881" y="980299"/>
          <a:ext cx="10865707" cy="5569797"/>
        </p:xfrm>
        <a:graphic>
          <a:graphicData uri="http://schemas.openxmlformats.org/drawingml/2006/table">
            <a:tbl>
              <a:tblPr/>
              <a:tblGrid>
                <a:gridCol w="513235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4626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4626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64082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32194">
                <a:tc>
                  <a:txBody>
                    <a:bodyPr/>
                    <a:lstStyle/>
                    <a:p>
                      <a:pPr algn="ctr" fontAlgn="b"/>
                      <a:r>
                        <a:rPr lang="es-PY" sz="2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Juzgados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Realizadas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Suspendidas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Delitos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Económicos</a:t>
                      </a:r>
                      <a:endParaRPr lang="es-PY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la Adolescencia 1er turno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29143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la Adolescencia 2do turno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29143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PY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29143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DE AUDIENCIAS EN LA </a:t>
                      </a:r>
                      <a:r>
                        <a:rPr lang="es-PY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SEMANA  (del </a:t>
                      </a:r>
                      <a:r>
                        <a:rPr lang="es-PY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  <a:r>
                        <a:rPr lang="es-PY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</a:t>
                      </a:r>
                      <a:r>
                        <a:rPr lang="es-PY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</a:t>
                      </a:r>
                      <a:r>
                        <a:rPr lang="es-PY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Junio)</a:t>
                      </a:r>
                      <a:endParaRPr lang="es-PY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</a:tbl>
          </a:graphicData>
        </a:graphic>
      </p:graphicFrame>
      <p:sp>
        <p:nvSpPr>
          <p:cNvPr id="20" name="Rectángulo 19"/>
          <p:cNvSpPr/>
          <p:nvPr/>
        </p:nvSpPr>
        <p:spPr>
          <a:xfrm>
            <a:off x="10882" y="6511863"/>
            <a:ext cx="169817" cy="346137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41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287383" y="1"/>
            <a:ext cx="11904617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10885" y="1091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ángulo 10"/>
          <p:cNvSpPr/>
          <p:nvPr/>
        </p:nvSpPr>
        <p:spPr>
          <a:xfrm>
            <a:off x="10884" y="65210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ángulo 11"/>
          <p:cNvSpPr/>
          <p:nvPr/>
        </p:nvSpPr>
        <p:spPr>
          <a:xfrm>
            <a:off x="10885" y="1325909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ángulo 12"/>
          <p:cNvSpPr/>
          <p:nvPr/>
        </p:nvSpPr>
        <p:spPr>
          <a:xfrm>
            <a:off x="10884" y="1967094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ángulo 13"/>
          <p:cNvSpPr/>
          <p:nvPr/>
        </p:nvSpPr>
        <p:spPr>
          <a:xfrm>
            <a:off x="10884" y="2640903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ángulo 14"/>
          <p:cNvSpPr/>
          <p:nvPr/>
        </p:nvSpPr>
        <p:spPr>
          <a:xfrm>
            <a:off x="10883" y="3282088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ángulo 15"/>
          <p:cNvSpPr/>
          <p:nvPr/>
        </p:nvSpPr>
        <p:spPr>
          <a:xfrm>
            <a:off x="10884" y="3955897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ángulo 16"/>
          <p:cNvSpPr/>
          <p:nvPr/>
        </p:nvSpPr>
        <p:spPr>
          <a:xfrm>
            <a:off x="10883" y="4597082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ángulo 17"/>
          <p:cNvSpPr/>
          <p:nvPr/>
        </p:nvSpPr>
        <p:spPr>
          <a:xfrm>
            <a:off x="10883" y="523388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ángulo 18"/>
          <p:cNvSpPr/>
          <p:nvPr/>
        </p:nvSpPr>
        <p:spPr>
          <a:xfrm>
            <a:off x="10882" y="587506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ángulo 21"/>
          <p:cNvSpPr/>
          <p:nvPr/>
        </p:nvSpPr>
        <p:spPr>
          <a:xfrm>
            <a:off x="287383" y="6675120"/>
            <a:ext cx="11904617" cy="167696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2453951" y="102633"/>
            <a:ext cx="8052318" cy="6666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Y" sz="34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Audiencias Preliminares por Juzgados</a:t>
            </a:r>
            <a:endParaRPr lang="es-PY" sz="34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" name="Rectángulo 19"/>
          <p:cNvSpPr/>
          <p:nvPr/>
        </p:nvSpPr>
        <p:spPr>
          <a:xfrm>
            <a:off x="10882" y="6511863"/>
            <a:ext cx="169817" cy="346137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4" name="3 Gráfico">
            <a:extLst>
              <a:ext uri="{FF2B5EF4-FFF2-40B4-BE49-F238E27FC236}">
                <a16:creationId xmlns:a16="http://schemas.microsoft.com/office/drawing/2014/main" xmlns:xdr="http://schemas.openxmlformats.org/drawingml/2006/spreadsheetDrawing" xmlns="" xmlns:lc="http://schemas.openxmlformats.org/drawingml/2006/lockedCanvas" id="{00000000-0008-0000-01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4192885"/>
              </p:ext>
            </p:extLst>
          </p:nvPr>
        </p:nvGraphicFramePr>
        <p:xfrm>
          <a:off x="287381" y="763659"/>
          <a:ext cx="12011301" cy="59030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6478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8388</TotalTime>
  <Words>388</Words>
  <Application>Microsoft Office PowerPoint</Application>
  <PresentationFormat>Panorámica</PresentationFormat>
  <Paragraphs>164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Apple Chancery</vt:lpstr>
      <vt:lpstr>Arial</vt:lpstr>
      <vt:lpstr>Calibri</vt:lpstr>
      <vt:lpstr>Calibri Light</vt:lpstr>
      <vt:lpstr>Tema de Office</vt:lpstr>
      <vt:lpstr>Presentación de PowerPoint</vt:lpstr>
      <vt:lpstr>JUZGADOS PENALES DE GARANTÍAS DE LA CAPITAL</vt:lpstr>
      <vt:lpstr>Seguimiento de Audiencias Programadas   Semana del 24 al 28 de Junio de 2019   Sostenibilidad de la base de datos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Miguel David Ortiz Mendez</dc:creator>
  <cp:lastModifiedBy>Orlando Rubens Martinez</cp:lastModifiedBy>
  <cp:revision>493</cp:revision>
  <cp:lastPrinted>2019-06-12T17:00:27Z</cp:lastPrinted>
  <dcterms:created xsi:type="dcterms:W3CDTF">2016-03-12T00:22:24Z</dcterms:created>
  <dcterms:modified xsi:type="dcterms:W3CDTF">2019-07-02T12:39:32Z</dcterms:modified>
</cp:coreProperties>
</file>