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59" r:id="rId3"/>
    <p:sldId id="260" r:id="rId4"/>
    <p:sldId id="261" r:id="rId5"/>
    <p:sldId id="263" r:id="rId6"/>
    <p:sldId id="284" r:id="rId7"/>
    <p:sldId id="285" r:id="rId8"/>
    <p:sldId id="290" r:id="rId9"/>
    <p:sldId id="265" r:id="rId10"/>
    <p:sldId id="273" r:id="rId11"/>
    <p:sldId id="282" r:id="rId12"/>
    <p:sldId id="274" r:id="rId13"/>
    <p:sldId id="289" r:id="rId14"/>
    <p:sldId id="283" r:id="rId15"/>
  </p:sldIdLst>
  <p:sldSz cx="12192000" cy="6858000"/>
  <p:notesSz cx="6858000" cy="9144000"/>
  <p:defaultTextStyle>
    <a:defPPr>
      <a:defRPr lang="es-P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AÑO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Hoja1!$A$2:$A$12</c:f>
              <c:strCache>
                <c:ptCount val="11"/>
                <c:pt idx="0">
                  <c:v>Febrero</c:v>
                </c:pt>
                <c:pt idx="1">
                  <c:v>Marzo</c:v>
                </c:pt>
                <c:pt idx="2">
                  <c:v>Abril</c:v>
                </c:pt>
                <c:pt idx="3">
                  <c:v>Mayo</c:v>
                </c:pt>
                <c:pt idx="4">
                  <c:v>Junio</c:v>
                </c:pt>
                <c:pt idx="5">
                  <c:v>Julio</c:v>
                </c:pt>
                <c:pt idx="6">
                  <c:v>Agosto</c:v>
                </c:pt>
                <c:pt idx="7">
                  <c:v>Septiembre</c:v>
                </c:pt>
                <c:pt idx="8">
                  <c:v>Octubre</c:v>
                </c:pt>
                <c:pt idx="9">
                  <c:v>Noviembre</c:v>
                </c:pt>
                <c:pt idx="10">
                  <c:v>Diciembre</c:v>
                </c:pt>
              </c:strCache>
            </c:strRef>
          </c:cat>
          <c:val>
            <c:numRef>
              <c:f>Hoja1!$B$2:$B$12</c:f>
              <c:numCache>
                <c:formatCode>General</c:formatCode>
                <c:ptCount val="11"/>
                <c:pt idx="0">
                  <c:v>108</c:v>
                </c:pt>
                <c:pt idx="1">
                  <c:v>124</c:v>
                </c:pt>
                <c:pt idx="2">
                  <c:v>146</c:v>
                </c:pt>
                <c:pt idx="3">
                  <c:v>97</c:v>
                </c:pt>
                <c:pt idx="4">
                  <c:v>111</c:v>
                </c:pt>
                <c:pt idx="5">
                  <c:v>126</c:v>
                </c:pt>
                <c:pt idx="6">
                  <c:v>116</c:v>
                </c:pt>
                <c:pt idx="7">
                  <c:v>104</c:v>
                </c:pt>
                <c:pt idx="8">
                  <c:v>127</c:v>
                </c:pt>
                <c:pt idx="9">
                  <c:v>84</c:v>
                </c:pt>
                <c:pt idx="10">
                  <c:v>143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298-406C-87F3-4EE8CDE516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44829992"/>
        <c:axId val="143842024"/>
      </c:lineChart>
      <c:catAx>
        <c:axId val="144829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43842024"/>
        <c:crosses val="autoZero"/>
        <c:auto val="1"/>
        <c:lblAlgn val="ctr"/>
        <c:lblOffset val="100"/>
        <c:noMultiLvlLbl val="0"/>
      </c:catAx>
      <c:valAx>
        <c:axId val="143842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44829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AÑO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Hoja1!$A$2:$A$12</c:f>
              <c:strCache>
                <c:ptCount val="11"/>
                <c:pt idx="0">
                  <c:v>Febrero</c:v>
                </c:pt>
                <c:pt idx="1">
                  <c:v>Marzo</c:v>
                </c:pt>
                <c:pt idx="2">
                  <c:v>Abril</c:v>
                </c:pt>
                <c:pt idx="3">
                  <c:v>Mayo</c:v>
                </c:pt>
                <c:pt idx="4">
                  <c:v>Junio</c:v>
                </c:pt>
                <c:pt idx="5">
                  <c:v>Julio</c:v>
                </c:pt>
                <c:pt idx="6">
                  <c:v>Agosto</c:v>
                </c:pt>
                <c:pt idx="7">
                  <c:v>Septiembre</c:v>
                </c:pt>
                <c:pt idx="8">
                  <c:v>Octubre</c:v>
                </c:pt>
                <c:pt idx="9">
                  <c:v>Noviembre</c:v>
                </c:pt>
                <c:pt idx="10">
                  <c:v>Diciembre</c:v>
                </c:pt>
              </c:strCache>
            </c:strRef>
          </c:cat>
          <c:val>
            <c:numRef>
              <c:f>Hoja1!$B$2:$B$12</c:f>
              <c:numCache>
                <c:formatCode>General</c:formatCode>
                <c:ptCount val="11"/>
                <c:pt idx="0">
                  <c:v>84</c:v>
                </c:pt>
                <c:pt idx="1">
                  <c:v>60</c:v>
                </c:pt>
                <c:pt idx="2">
                  <c:v>0</c:v>
                </c:pt>
                <c:pt idx="3">
                  <c:v>60</c:v>
                </c:pt>
                <c:pt idx="4">
                  <c:v>119</c:v>
                </c:pt>
                <c:pt idx="5">
                  <c:v>122</c:v>
                </c:pt>
                <c:pt idx="6">
                  <c:v>88</c:v>
                </c:pt>
                <c:pt idx="7">
                  <c:v>54</c:v>
                </c:pt>
                <c:pt idx="8">
                  <c:v>194</c:v>
                </c:pt>
                <c:pt idx="9">
                  <c:v>154</c:v>
                </c:pt>
                <c:pt idx="10">
                  <c:v>107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0F4-4F3C-90D8-FE98844B1DE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43800304"/>
        <c:axId val="144373800"/>
      </c:lineChart>
      <c:catAx>
        <c:axId val="14380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44373800"/>
        <c:crosses val="autoZero"/>
        <c:auto val="1"/>
        <c:lblAlgn val="ctr"/>
        <c:lblOffset val="100"/>
        <c:noMultiLvlLbl val="0"/>
      </c:catAx>
      <c:valAx>
        <c:axId val="144373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4380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PY"/>
              <a:t>iNGRESOS 2019 vs.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Año 2019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Hoja1!$A$2:$A$12</c:f>
              <c:strCache>
                <c:ptCount val="11"/>
                <c:pt idx="0">
                  <c:v>Febrero</c:v>
                </c:pt>
                <c:pt idx="1">
                  <c:v>Marzo</c:v>
                </c:pt>
                <c:pt idx="2">
                  <c:v>Abril</c:v>
                </c:pt>
                <c:pt idx="3">
                  <c:v>Mayo</c:v>
                </c:pt>
                <c:pt idx="4">
                  <c:v>Junio</c:v>
                </c:pt>
                <c:pt idx="5">
                  <c:v>Julio</c:v>
                </c:pt>
                <c:pt idx="6">
                  <c:v>Agosto</c:v>
                </c:pt>
                <c:pt idx="7">
                  <c:v>Setiembre</c:v>
                </c:pt>
                <c:pt idx="8">
                  <c:v>Octubre</c:v>
                </c:pt>
                <c:pt idx="9">
                  <c:v>Noviembre</c:v>
                </c:pt>
                <c:pt idx="10">
                  <c:v>Diciembre</c:v>
                </c:pt>
              </c:strCache>
            </c:strRef>
          </c:cat>
          <c:val>
            <c:numRef>
              <c:f>Hoja1!$B$2:$B$12</c:f>
              <c:numCache>
                <c:formatCode>General</c:formatCode>
                <c:ptCount val="11"/>
                <c:pt idx="0">
                  <c:v>108</c:v>
                </c:pt>
                <c:pt idx="1">
                  <c:v>124</c:v>
                </c:pt>
                <c:pt idx="2">
                  <c:v>146</c:v>
                </c:pt>
                <c:pt idx="3">
                  <c:v>97</c:v>
                </c:pt>
                <c:pt idx="4">
                  <c:v>111</c:v>
                </c:pt>
                <c:pt idx="5">
                  <c:v>126</c:v>
                </c:pt>
                <c:pt idx="6">
                  <c:v>116</c:v>
                </c:pt>
                <c:pt idx="7">
                  <c:v>104</c:v>
                </c:pt>
                <c:pt idx="8">
                  <c:v>127</c:v>
                </c:pt>
                <c:pt idx="9">
                  <c:v>84</c:v>
                </c:pt>
                <c:pt idx="10">
                  <c:v>143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255-49BB-A681-B8453860132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Año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Hoja1!$A$2:$A$12</c:f>
              <c:strCache>
                <c:ptCount val="11"/>
                <c:pt idx="0">
                  <c:v>Febrero</c:v>
                </c:pt>
                <c:pt idx="1">
                  <c:v>Marzo</c:v>
                </c:pt>
                <c:pt idx="2">
                  <c:v>Abril</c:v>
                </c:pt>
                <c:pt idx="3">
                  <c:v>Mayo</c:v>
                </c:pt>
                <c:pt idx="4">
                  <c:v>Junio</c:v>
                </c:pt>
                <c:pt idx="5">
                  <c:v>Julio</c:v>
                </c:pt>
                <c:pt idx="6">
                  <c:v>Agosto</c:v>
                </c:pt>
                <c:pt idx="7">
                  <c:v>Setiembre</c:v>
                </c:pt>
                <c:pt idx="8">
                  <c:v>Octubre</c:v>
                </c:pt>
                <c:pt idx="9">
                  <c:v>Noviembre</c:v>
                </c:pt>
                <c:pt idx="10">
                  <c:v>Diciembre</c:v>
                </c:pt>
              </c:strCache>
            </c:strRef>
          </c:cat>
          <c:val>
            <c:numRef>
              <c:f>Hoja1!$C$2:$C$12</c:f>
              <c:numCache>
                <c:formatCode>General</c:formatCode>
                <c:ptCount val="11"/>
                <c:pt idx="0">
                  <c:v>84</c:v>
                </c:pt>
                <c:pt idx="1">
                  <c:v>60</c:v>
                </c:pt>
                <c:pt idx="2">
                  <c:v>0</c:v>
                </c:pt>
                <c:pt idx="3">
                  <c:v>60</c:v>
                </c:pt>
                <c:pt idx="4">
                  <c:v>119</c:v>
                </c:pt>
                <c:pt idx="5">
                  <c:v>122</c:v>
                </c:pt>
                <c:pt idx="6">
                  <c:v>88</c:v>
                </c:pt>
                <c:pt idx="7">
                  <c:v>54</c:v>
                </c:pt>
                <c:pt idx="8">
                  <c:v>194</c:v>
                </c:pt>
                <c:pt idx="9">
                  <c:v>154</c:v>
                </c:pt>
                <c:pt idx="10">
                  <c:v>107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255-49BB-A681-B845386013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3938624"/>
        <c:axId val="143444512"/>
      </c:lineChart>
      <c:catAx>
        <c:axId val="143938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43444512"/>
        <c:crosses val="autoZero"/>
        <c:auto val="1"/>
        <c:lblAlgn val="ctr"/>
        <c:lblOffset val="100"/>
        <c:noMultiLvlLbl val="0"/>
      </c:catAx>
      <c:valAx>
        <c:axId val="143444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43938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/>
              <a:t>Ingresos</a:t>
            </a:r>
            <a:r>
              <a:rPr lang="es-PY" baseline="0"/>
              <a:t> 2020</a:t>
            </a:r>
            <a:endParaRPr lang="es-PY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Tipo de juicios ingresados 2020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Hoja1!$A$2:$A$11</c:f>
              <c:strCache>
                <c:ptCount val="10"/>
                <c:pt idx="0">
                  <c:v>Contienda de comp.</c:v>
                </c:pt>
                <c:pt idx="1">
                  <c:v>Recusación</c:v>
                </c:pt>
                <c:pt idx="2">
                  <c:v>Impugnación de inhib.</c:v>
                </c:pt>
                <c:pt idx="3">
                  <c:v>Queja por apel deneg</c:v>
                </c:pt>
                <c:pt idx="4">
                  <c:v>Queja por retardo</c:v>
                </c:pt>
                <c:pt idx="5">
                  <c:v>Apelación c/ A.I.</c:v>
                </c:pt>
                <c:pt idx="6">
                  <c:v>Apelación c/ Ac. y Sent</c:v>
                </c:pt>
                <c:pt idx="7">
                  <c:v>RHP 3ra. Inst.</c:v>
                </c:pt>
                <c:pt idx="8">
                  <c:v>Cartas de Nat.</c:v>
                </c:pt>
                <c:pt idx="9">
                  <c:v>Renuncias a la Nac. </c:v>
                </c:pt>
              </c:strCache>
            </c:strRef>
          </c:cat>
          <c:val>
            <c:numRef>
              <c:f>Hoja1!$B$2:$B$11</c:f>
              <c:numCache>
                <c:formatCode>General</c:formatCode>
                <c:ptCount val="10"/>
                <c:pt idx="0">
                  <c:v>102</c:v>
                </c:pt>
                <c:pt idx="1">
                  <c:v>208</c:v>
                </c:pt>
                <c:pt idx="2">
                  <c:v>117</c:v>
                </c:pt>
                <c:pt idx="3">
                  <c:v>57</c:v>
                </c:pt>
                <c:pt idx="4">
                  <c:v>91</c:v>
                </c:pt>
                <c:pt idx="5">
                  <c:v>213</c:v>
                </c:pt>
                <c:pt idx="6">
                  <c:v>125</c:v>
                </c:pt>
                <c:pt idx="7">
                  <c:v>63</c:v>
                </c:pt>
                <c:pt idx="8">
                  <c:v>42</c:v>
                </c:pt>
                <c:pt idx="9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D52-445F-863C-EBDFDB4DE41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Hoja1!$A$2:$A$11</c:f>
              <c:strCache>
                <c:ptCount val="10"/>
                <c:pt idx="0">
                  <c:v>Contienda de comp.</c:v>
                </c:pt>
                <c:pt idx="1">
                  <c:v>Recusación</c:v>
                </c:pt>
                <c:pt idx="2">
                  <c:v>Impugnación de inhib.</c:v>
                </c:pt>
                <c:pt idx="3">
                  <c:v>Queja por apel deneg</c:v>
                </c:pt>
                <c:pt idx="4">
                  <c:v>Queja por retardo</c:v>
                </c:pt>
                <c:pt idx="5">
                  <c:v>Apelación c/ A.I.</c:v>
                </c:pt>
                <c:pt idx="6">
                  <c:v>Apelación c/ Ac. y Sent</c:v>
                </c:pt>
                <c:pt idx="7">
                  <c:v>RHP 3ra. Inst.</c:v>
                </c:pt>
                <c:pt idx="8">
                  <c:v>Cartas de Nat.</c:v>
                </c:pt>
                <c:pt idx="9">
                  <c:v>Renuncias a la Nac. </c:v>
                </c:pt>
              </c:strCache>
            </c:strRef>
          </c:cat>
          <c:val>
            <c:numRef>
              <c:f>Hoja1!$C$2:$C$11</c:f>
              <c:numCache>
                <c:formatCode>General</c:formatCode>
                <c:ptCount val="10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D52-445F-863C-EBDFDB4DE41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45203584"/>
        <c:axId val="145230736"/>
      </c:barChart>
      <c:catAx>
        <c:axId val="145203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45230736"/>
        <c:crosses val="autoZero"/>
        <c:auto val="1"/>
        <c:lblAlgn val="ctr"/>
        <c:lblOffset val="100"/>
        <c:noMultiLvlLbl val="0"/>
      </c:catAx>
      <c:valAx>
        <c:axId val="14523073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45203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Exptes</a:t>
            </a:r>
            <a:r>
              <a:rPr lang="en-US" dirty="0"/>
              <a:t>.</a:t>
            </a:r>
            <a:r>
              <a:rPr lang="en-US" baseline="0" dirty="0"/>
              <a:t> </a:t>
            </a:r>
            <a:r>
              <a:rPr lang="en-US" baseline="0" dirty="0" err="1"/>
              <a:t>ingresados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1286</c:v>
                </c:pt>
                <c:pt idx="1">
                  <c:v>1042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FE3-4513-A713-CFB49A41437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44911136"/>
        <c:axId val="143750800"/>
      </c:barChart>
      <c:catAx>
        <c:axId val="144911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43750800"/>
        <c:crosses val="autoZero"/>
        <c:auto val="1"/>
        <c:lblAlgn val="ctr"/>
        <c:lblOffset val="100"/>
        <c:noMultiLvlLbl val="0"/>
      </c:catAx>
      <c:valAx>
        <c:axId val="14375080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4491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Resoluciones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836-480D-BF10-0B20451AB369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836-480D-BF10-0B20451AB369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836-480D-BF10-0B20451AB36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Hoja1!$A$2:$A$4</c:f>
              <c:strCache>
                <c:ptCount val="3"/>
                <c:pt idx="0">
                  <c:v>Providencias</c:v>
                </c:pt>
                <c:pt idx="1">
                  <c:v>A.I.</c:v>
                </c:pt>
                <c:pt idx="2">
                  <c:v>Ac. y Sent.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2244</c:v>
                </c:pt>
                <c:pt idx="1">
                  <c:v>1054</c:v>
                </c:pt>
                <c:pt idx="2">
                  <c:v>125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836-480D-BF10-0B20451AB36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Resoluciones 2020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Hoja1!$A$2:$A$14</c:f>
              <c:strCache>
                <c:ptCount val="13"/>
                <c:pt idx="0">
                  <c:v>QUEJA POR APEL.DENEGADA</c:v>
                </c:pt>
                <c:pt idx="1">
                  <c:v>QUEJA POR RETARDO</c:v>
                </c:pt>
                <c:pt idx="2">
                  <c:v>REPOSICIÓN</c:v>
                </c:pt>
                <c:pt idx="3">
                  <c:v>RHP TERCERA INSTANCIA</c:v>
                </c:pt>
                <c:pt idx="4">
                  <c:v>APELACIÓN A.I.</c:v>
                </c:pt>
                <c:pt idx="5">
                  <c:v>APELACIÓN R.H.P</c:v>
                </c:pt>
                <c:pt idx="6">
                  <c:v>DE TRÁMITE</c:v>
                </c:pt>
                <c:pt idx="7">
                  <c:v>ACLARATORIA</c:v>
                </c:pt>
                <c:pt idx="8">
                  <c:v>IMPGUNACIÓN</c:v>
                </c:pt>
                <c:pt idx="9">
                  <c:v>RECUSACIÓN </c:v>
                </c:pt>
                <c:pt idx="10">
                  <c:v>CUESTIÓN DE COMPETENCIA</c:v>
                </c:pt>
                <c:pt idx="11">
                  <c:v>ACUERDOS Y SENTENCIAS</c:v>
                </c:pt>
                <c:pt idx="12">
                  <c:v>CARTAS DE NAT. Y RENUNCIAS A LA NAC.</c:v>
                </c:pt>
              </c:strCache>
            </c:strRef>
          </c:cat>
          <c:val>
            <c:numRef>
              <c:f>Hoja1!$B$2:$B$14</c:f>
              <c:numCache>
                <c:formatCode>General</c:formatCode>
                <c:ptCount val="13"/>
                <c:pt idx="0">
                  <c:v>58</c:v>
                </c:pt>
                <c:pt idx="1">
                  <c:v>74</c:v>
                </c:pt>
                <c:pt idx="2">
                  <c:v>23</c:v>
                </c:pt>
                <c:pt idx="3">
                  <c:v>70</c:v>
                </c:pt>
                <c:pt idx="4">
                  <c:v>174</c:v>
                </c:pt>
                <c:pt idx="5">
                  <c:v>100</c:v>
                </c:pt>
                <c:pt idx="6">
                  <c:v>100</c:v>
                </c:pt>
                <c:pt idx="7">
                  <c:v>27</c:v>
                </c:pt>
                <c:pt idx="8">
                  <c:v>69</c:v>
                </c:pt>
                <c:pt idx="9">
                  <c:v>283</c:v>
                </c:pt>
                <c:pt idx="10">
                  <c:v>64</c:v>
                </c:pt>
                <c:pt idx="11">
                  <c:v>125</c:v>
                </c:pt>
                <c:pt idx="12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F7-47B4-B68E-2753A6DA853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43751976"/>
        <c:axId val="143752760"/>
      </c:barChart>
      <c:catAx>
        <c:axId val="143751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PY"/>
          </a:p>
        </c:txPr>
        <c:crossAx val="143752760"/>
        <c:crosses val="autoZero"/>
        <c:auto val="1"/>
        <c:lblAlgn val="ctr"/>
        <c:lblOffset val="100"/>
        <c:noMultiLvlLbl val="0"/>
      </c:catAx>
      <c:valAx>
        <c:axId val="1437527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3751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PY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Resoluciones 2020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gradFill>
                <a:gsLst>
                  <a:gs pos="100000">
                    <a:schemeClr val="accent1">
                      <a:lumMod val="60000"/>
                      <a:lumMod val="60000"/>
                      <a:lumOff val="40000"/>
                    </a:schemeClr>
                  </a:gs>
                  <a:gs pos="0">
                    <a:schemeClr val="accent1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gradFill>
                <a:gsLst>
                  <a:gs pos="100000">
                    <a:schemeClr val="accent2">
                      <a:lumMod val="60000"/>
                      <a:lumMod val="60000"/>
                      <a:lumOff val="40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gradFill>
                <a:gsLst>
                  <a:gs pos="100000">
                    <a:schemeClr val="accent3">
                      <a:lumMod val="60000"/>
                      <a:lumMod val="60000"/>
                      <a:lumOff val="40000"/>
                    </a:schemeClr>
                  </a:gs>
                  <a:gs pos="0">
                    <a:schemeClr val="accent3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gradFill>
                <a:gsLst>
                  <a:gs pos="100000">
                    <a:schemeClr val="accent4">
                      <a:lumMod val="60000"/>
                      <a:lumMod val="60000"/>
                      <a:lumOff val="40000"/>
                    </a:schemeClr>
                  </a:gs>
                  <a:gs pos="0">
                    <a:schemeClr val="accent4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gradFill>
                <a:gsLst>
                  <a:gs pos="100000">
                    <a:schemeClr val="accent5">
                      <a:lumMod val="60000"/>
                      <a:lumMod val="60000"/>
                      <a:lumOff val="40000"/>
                    </a:schemeClr>
                  </a:gs>
                  <a:gs pos="0">
                    <a:schemeClr val="accent5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gradFill>
                <a:gsLst>
                  <a:gs pos="100000">
                    <a:schemeClr val="accent6">
                      <a:lumMod val="60000"/>
                      <a:lumMod val="60000"/>
                      <a:lumOff val="40000"/>
                    </a:schemeClr>
                  </a:gs>
                  <a:gs pos="0">
                    <a:schemeClr val="accent6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gradFill>
                <a:gsLst>
                  <a:gs pos="100000">
                    <a:schemeClr val="accent1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1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1.5118205333029024E-2"/>
                  <c:y val="0.1152326020180459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1.6394594697401954E-2"/>
                  <c:y val="4.847037853644096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Hoja1!$A$2:$A$14</c:f>
              <c:strCache>
                <c:ptCount val="13"/>
                <c:pt idx="0">
                  <c:v>QUEJA POR APEL.DENEGADA</c:v>
                </c:pt>
                <c:pt idx="1">
                  <c:v>QUEJA POR RETARDO</c:v>
                </c:pt>
                <c:pt idx="2">
                  <c:v>REPOSICIÓN</c:v>
                </c:pt>
                <c:pt idx="3">
                  <c:v>RHP TERCERA INSTANCIA</c:v>
                </c:pt>
                <c:pt idx="4">
                  <c:v>APELACIÓN A.I.</c:v>
                </c:pt>
                <c:pt idx="5">
                  <c:v>APELACIÓN R.H.P</c:v>
                </c:pt>
                <c:pt idx="6">
                  <c:v>DE TRÁMITE</c:v>
                </c:pt>
                <c:pt idx="7">
                  <c:v>ACLARATORIA</c:v>
                </c:pt>
                <c:pt idx="8">
                  <c:v>IMPGUNACIÓN</c:v>
                </c:pt>
                <c:pt idx="9">
                  <c:v>RECUSACIÓN </c:v>
                </c:pt>
                <c:pt idx="10">
                  <c:v>CUESTIÓN DE COMPETENCIA</c:v>
                </c:pt>
                <c:pt idx="11">
                  <c:v>ACUERDOS Y SENTENCIAS</c:v>
                </c:pt>
                <c:pt idx="12">
                  <c:v>CARTAS DE NAT. Y RENUNCIAS A LA NAC.</c:v>
                </c:pt>
              </c:strCache>
            </c:strRef>
          </c:cat>
          <c:val>
            <c:numRef>
              <c:f>Hoja1!$B$2:$B$14</c:f>
              <c:numCache>
                <c:formatCode>General</c:formatCode>
                <c:ptCount val="13"/>
                <c:pt idx="0">
                  <c:v>58</c:v>
                </c:pt>
                <c:pt idx="1">
                  <c:v>74</c:v>
                </c:pt>
                <c:pt idx="2">
                  <c:v>23</c:v>
                </c:pt>
                <c:pt idx="3">
                  <c:v>70</c:v>
                </c:pt>
                <c:pt idx="4">
                  <c:v>174</c:v>
                </c:pt>
                <c:pt idx="5">
                  <c:v>100</c:v>
                </c:pt>
                <c:pt idx="6">
                  <c:v>100</c:v>
                </c:pt>
                <c:pt idx="7">
                  <c:v>27</c:v>
                </c:pt>
                <c:pt idx="8">
                  <c:v>69</c:v>
                </c:pt>
                <c:pt idx="9">
                  <c:v>283</c:v>
                </c:pt>
                <c:pt idx="10">
                  <c:v>64</c:v>
                </c:pt>
                <c:pt idx="11">
                  <c:v>125</c:v>
                </c:pt>
                <c:pt idx="12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F7-47B4-B68E-2753A6DA853A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Ingresos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2"/>
                <c:pt idx="0">
                  <c:v>Ingresos</c:v>
                </c:pt>
                <c:pt idx="1">
                  <c:v>Resoluciones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1032</c:v>
                </c:pt>
                <c:pt idx="1">
                  <c:v>1179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98E-4D15-A28B-DEABC72954D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7764736"/>
        <c:axId val="227765128"/>
      </c:barChart>
      <c:catAx>
        <c:axId val="227764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27765128"/>
        <c:crosses val="autoZero"/>
        <c:auto val="1"/>
        <c:lblAlgn val="ctr"/>
        <c:lblOffset val="100"/>
        <c:noMultiLvlLbl val="0"/>
      </c:catAx>
      <c:valAx>
        <c:axId val="227765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27764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2422-5DD0-4FAA-A80E-25CFBBD2FC44}" type="datetimeFigureOut">
              <a:rPr lang="es-PY" smtClean="0"/>
              <a:t>31/12/2020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CD0A-880E-446C-8FB3-3A7D1C0303A0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891717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2422-5DD0-4FAA-A80E-25CFBBD2FC44}" type="datetimeFigureOut">
              <a:rPr lang="es-PY" smtClean="0"/>
              <a:t>31/12/2020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CD0A-880E-446C-8FB3-3A7D1C0303A0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272764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2422-5DD0-4FAA-A80E-25CFBBD2FC44}" type="datetimeFigureOut">
              <a:rPr lang="es-PY" smtClean="0"/>
              <a:t>31/12/2020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CD0A-880E-446C-8FB3-3A7D1C0303A0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693191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2422-5DD0-4FAA-A80E-25CFBBD2FC44}" type="datetimeFigureOut">
              <a:rPr lang="es-PY" smtClean="0"/>
              <a:t>31/12/2020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CD0A-880E-446C-8FB3-3A7D1C0303A0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169072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2422-5DD0-4FAA-A80E-25CFBBD2FC44}" type="datetimeFigureOut">
              <a:rPr lang="es-PY" smtClean="0"/>
              <a:t>31/12/2020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CD0A-880E-446C-8FB3-3A7D1C0303A0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06310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2422-5DD0-4FAA-A80E-25CFBBD2FC44}" type="datetimeFigureOut">
              <a:rPr lang="es-PY" smtClean="0"/>
              <a:t>31/12/2020</a:t>
            </a:fld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CD0A-880E-446C-8FB3-3A7D1C0303A0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54881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2422-5DD0-4FAA-A80E-25CFBBD2FC44}" type="datetimeFigureOut">
              <a:rPr lang="es-PY" smtClean="0"/>
              <a:t>31/12/2020</a:t>
            </a:fld>
            <a:endParaRPr lang="es-P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CD0A-880E-446C-8FB3-3A7D1C0303A0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27354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2422-5DD0-4FAA-A80E-25CFBBD2FC44}" type="datetimeFigureOut">
              <a:rPr lang="es-PY" smtClean="0"/>
              <a:t>31/12/2020</a:t>
            </a:fld>
            <a:endParaRPr lang="es-P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CD0A-880E-446C-8FB3-3A7D1C0303A0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535961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2422-5DD0-4FAA-A80E-25CFBBD2FC44}" type="datetimeFigureOut">
              <a:rPr lang="es-PY" smtClean="0"/>
              <a:t>31/12/2020</a:t>
            </a:fld>
            <a:endParaRPr lang="es-P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CD0A-880E-446C-8FB3-3A7D1C0303A0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1927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2422-5DD0-4FAA-A80E-25CFBBD2FC44}" type="datetimeFigureOut">
              <a:rPr lang="es-PY" smtClean="0"/>
              <a:t>31/12/2020</a:t>
            </a:fld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CD0A-880E-446C-8FB3-3A7D1C0303A0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04150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2422-5DD0-4FAA-A80E-25CFBBD2FC44}" type="datetimeFigureOut">
              <a:rPr lang="es-PY" smtClean="0"/>
              <a:t>31/12/2020</a:t>
            </a:fld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CD0A-880E-446C-8FB3-3A7D1C0303A0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60845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F2422-5DD0-4FAA-A80E-25CFBBD2FC44}" type="datetimeFigureOut">
              <a:rPr lang="es-PY" smtClean="0"/>
              <a:t>31/12/2020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FCD0A-880E-446C-8FB3-3A7D1C0303A0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35822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6CBBE46-97C5-430C-8D80-FC370561D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Y"/>
          </a:p>
        </p:txBody>
      </p:sp>
      <p:pic>
        <p:nvPicPr>
          <p:cNvPr id="5" name="Marcador de contenido 4">
            <a:extLst>
              <a:ext uri="{FF2B5EF4-FFF2-40B4-BE49-F238E27FC236}">
                <a16:creationId xmlns="" xmlns:a16="http://schemas.microsoft.com/office/drawing/2014/main" id="{5D55320F-A5F5-4BA5-8469-33F4F5540C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3522" cy="6858000"/>
          </a:xfrm>
        </p:spPr>
      </p:pic>
    </p:spTree>
    <p:extLst>
      <p:ext uri="{BB962C8B-B14F-4D97-AF65-F5344CB8AC3E}">
        <p14:creationId xmlns:p14="http://schemas.microsoft.com/office/powerpoint/2010/main" val="3657326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DA69585-B84C-4C32-A5AF-6EFA4CC25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TOTAL DE RESOLUCIONES DICTADAS-2020</a:t>
            </a:r>
            <a:br>
              <a:rPr lang="es-MX" dirty="0"/>
            </a:br>
            <a:r>
              <a:rPr lang="es-MX" sz="3200" dirty="0"/>
              <a:t>(al 28/dic/2020)</a:t>
            </a:r>
            <a:endParaRPr lang="es-PY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86EA138-0DAD-4E2E-B3CF-50B23726F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PY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Providencias: 			</a:t>
            </a:r>
            <a:r>
              <a:rPr lang="es-MX" sz="4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2.244</a:t>
            </a:r>
            <a:endParaRPr lang="es-MX" sz="4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Autos Interlocutorios:  	</a:t>
            </a:r>
            <a:r>
              <a:rPr lang="es-MX" sz="4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1.054</a:t>
            </a:r>
            <a:endParaRPr lang="es-PY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Acuerdos y Sentencias: 	   </a:t>
            </a:r>
            <a:r>
              <a:rPr lang="es-MX" sz="4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125</a:t>
            </a:r>
            <a:endParaRPr lang="es-PY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4287442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Y" dirty="0" smtClean="0"/>
              <a:t> Distintos tipos de resoluciones dictadas durante el </a:t>
            </a:r>
            <a:r>
              <a:rPr lang="es-PY" dirty="0"/>
              <a:t>2020</a:t>
            </a:r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3410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2818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6120410-2F87-4EDF-9F30-78AD3F2FE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Composición de las resoluciones dictadas durante el 2020</a:t>
            </a:r>
            <a:r>
              <a:rPr lang="es-PY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PY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PY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PY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PY" sz="3200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F9E9920C-3C45-4F05-BE37-0111D8141E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779374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6603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6120410-2F87-4EDF-9F30-78AD3F2FE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Composición de las resoluciones dictadas durante el </a:t>
            </a:r>
            <a:r>
              <a:rPr lang="es-MX" sz="3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 (con porcentajes)</a:t>
            </a:r>
            <a:r>
              <a:rPr lang="es-PY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PY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PY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PY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PY" sz="3200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F9E9920C-3C45-4F05-BE37-0111D8141E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69979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8021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Y" dirty="0"/>
              <a:t>Comparativo: </a:t>
            </a:r>
            <a:r>
              <a:rPr lang="es-PY" dirty="0" err="1"/>
              <a:t>Exptes</a:t>
            </a:r>
            <a:r>
              <a:rPr lang="es-PY" dirty="0"/>
              <a:t>. ingresados Vs. Resoluciones dictadas</a:t>
            </a:r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323846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4751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42B3D2C-DA70-48B4-9172-5014F96E8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Y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Ingreso de Expedientes durante el 2019  </a:t>
            </a:r>
            <a:endParaRPr lang="es-PY" sz="2400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263715B2-490C-4281-A4C0-E22B2093A9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442477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3495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9D180B6-0963-4A13-94C1-446CC8BAE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Y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Ingreso de expedientes durante el </a:t>
            </a:r>
            <a:r>
              <a:rPr lang="es-PY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</a:t>
            </a:r>
            <a:endParaRPr lang="es-PY" sz="2800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C9E874BC-D621-4543-9524-690030E58B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25684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054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ECE1948-8DFA-432E-9042-A7E10AF08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PY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PY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PY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Comparativo del flujo de ingreso de expedientes</a:t>
            </a:r>
            <a:r>
              <a:rPr lang="es-PY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PY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PY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2019-2020</a:t>
            </a:r>
            <a:r>
              <a:rPr lang="es-PY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PY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PY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2FC16F6C-CB69-499E-9984-E212995CE7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566524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7193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F19371B-78FF-43D5-B852-91839A6D6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/>
              <a:t>Ingresos de expedientes por tipo de </a:t>
            </a:r>
            <a:r>
              <a:rPr lang="es-MX" b="1" dirty="0" smtClean="0"/>
              <a:t>procedimiento- </a:t>
            </a:r>
            <a:r>
              <a:rPr lang="es-MX" b="1" dirty="0"/>
              <a:t>2020</a:t>
            </a:r>
            <a:endParaRPr lang="es-PY" b="1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5CCBC72A-19DF-4D7E-B881-F9D932A2B4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99404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7101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Y" dirty="0"/>
              <a:t>Comparativo del total de </a:t>
            </a:r>
            <a:r>
              <a:rPr lang="es-PY" dirty="0" err="1"/>
              <a:t>exptes</a:t>
            </a:r>
            <a:r>
              <a:rPr lang="es-PY" dirty="0"/>
              <a:t>. ingresados </a:t>
            </a:r>
            <a:r>
              <a:rPr lang="es-PY" dirty="0" smtClean="0"/>
              <a:t>(2019-2020)</a:t>
            </a:r>
            <a:r>
              <a:rPr lang="es-PY" dirty="0"/>
              <a:t/>
            </a:r>
            <a:br>
              <a:rPr lang="es-PY" dirty="0"/>
            </a:br>
            <a:r>
              <a:rPr lang="es-PY" dirty="0"/>
              <a:t>								</a:t>
            </a:r>
            <a:r>
              <a:rPr lang="es-PY" sz="2800" dirty="0" smtClean="0"/>
              <a:t> </a:t>
            </a:r>
            <a:endParaRPr lang="es-PY" sz="2800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510243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1481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CDF3AE3-7A9D-4830-A2A4-5D196A6B6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Y" dirty="0"/>
              <a:t>Observación: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45A78B49-2548-4392-BD5D-1B238CDFE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PY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el 2020 ingresaron menor cantidad de expedientes que en el 2019.</a:t>
            </a:r>
          </a:p>
          <a:p>
            <a:pPr marL="0" indent="0">
              <a:buNone/>
            </a:pPr>
            <a:r>
              <a:rPr lang="es-PY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flujo de ingresos fue bastante irregular, atendiendo a la suspensión de plazos ocasionada por la pandemia.</a:t>
            </a:r>
            <a:endParaRPr lang="es-PY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165275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108" y="1524000"/>
            <a:ext cx="7666892" cy="4583723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Y" dirty="0" smtClean="0"/>
              <a:t>Transmisiones públicas del sorteo de Preopinantes </a:t>
            </a:r>
            <a:endParaRPr lang="es-PY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185567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Y" dirty="0" smtClean="0"/>
              <a:t>Sorteos de </a:t>
            </a:r>
            <a:r>
              <a:rPr lang="es-PY" dirty="0"/>
              <a:t>preopinantes -2020</a:t>
            </a: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135259"/>
              </p:ext>
            </p:extLst>
          </p:nvPr>
        </p:nvGraphicFramePr>
        <p:xfrm>
          <a:off x="838200" y="1825623"/>
          <a:ext cx="10515600" cy="3471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94318">
                <a:tc>
                  <a:txBody>
                    <a:bodyPr/>
                    <a:lstStyle/>
                    <a:p>
                      <a:r>
                        <a:rPr lang="es-PY" dirty="0"/>
                        <a:t>Conceptos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dirty="0"/>
                        <a:t>Cantidad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4318">
                <a:tc>
                  <a:txBody>
                    <a:bodyPr/>
                    <a:lstStyle/>
                    <a:p>
                      <a:r>
                        <a:rPr lang="es-PY" dirty="0"/>
                        <a:t>Total</a:t>
                      </a:r>
                      <a:r>
                        <a:rPr lang="es-PY" baseline="0" dirty="0"/>
                        <a:t> de Sorteos en el año</a:t>
                      </a:r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dirty="0" smtClean="0"/>
                        <a:t>21</a:t>
                      </a:r>
                      <a:endParaRPr lang="es-PY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4318">
                <a:tc>
                  <a:txBody>
                    <a:bodyPr/>
                    <a:lstStyle/>
                    <a:p>
                      <a:r>
                        <a:rPr lang="es-PY" dirty="0"/>
                        <a:t>Expedientes</a:t>
                      </a:r>
                      <a:r>
                        <a:rPr lang="es-PY" baseline="0" dirty="0"/>
                        <a:t> sorteados para Ac. y </a:t>
                      </a:r>
                      <a:r>
                        <a:rPr lang="es-PY" baseline="0" dirty="0" err="1"/>
                        <a:t>Sent</a:t>
                      </a:r>
                      <a:r>
                        <a:rPr lang="es-PY" baseline="0" dirty="0"/>
                        <a:t>.</a:t>
                      </a:r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dirty="0" smtClean="0"/>
                        <a:t>66</a:t>
                      </a:r>
                      <a:endParaRPr lang="es-PY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4318">
                <a:tc>
                  <a:txBody>
                    <a:bodyPr/>
                    <a:lstStyle/>
                    <a:p>
                      <a:r>
                        <a:rPr lang="es-PY" dirty="0"/>
                        <a:t>Expedientes sorteados</a:t>
                      </a:r>
                      <a:r>
                        <a:rPr lang="es-PY" baseline="0" dirty="0"/>
                        <a:t> para A.I.</a:t>
                      </a:r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dirty="0" smtClean="0"/>
                        <a:t>538</a:t>
                      </a:r>
                      <a:endParaRPr lang="es-PY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94318">
                <a:tc>
                  <a:txBody>
                    <a:bodyPr/>
                    <a:lstStyle/>
                    <a:p>
                      <a:r>
                        <a:rPr lang="es-PY" dirty="0"/>
                        <a:t>TOTAL</a:t>
                      </a:r>
                      <a:r>
                        <a:rPr lang="es-PY" baseline="0" dirty="0"/>
                        <a:t> DE EXPEDIENTES SORTEADOS</a:t>
                      </a:r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dirty="0" smtClean="0"/>
                        <a:t>604</a:t>
                      </a:r>
                      <a:endParaRPr lang="es-PY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7239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152</Words>
  <Application>Microsoft Office PowerPoint</Application>
  <PresentationFormat>Panorámica</PresentationFormat>
  <Paragraphs>40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Ingreso de Expedientes durante el 2019  </vt:lpstr>
      <vt:lpstr>Ingreso de expedientes durante el 2020</vt:lpstr>
      <vt:lpstr> Comparativo del flujo de ingreso de expedientes 2019-2020 </vt:lpstr>
      <vt:lpstr>Ingresos de expedientes por tipo de procedimiento- 2020</vt:lpstr>
      <vt:lpstr>Comparativo del total de exptes. ingresados (2019-2020)          </vt:lpstr>
      <vt:lpstr>Observación:</vt:lpstr>
      <vt:lpstr>Transmisiones públicas del sorteo de Preopinantes </vt:lpstr>
      <vt:lpstr>Sorteos de preopinantes -2020</vt:lpstr>
      <vt:lpstr>TOTAL DE RESOLUCIONES DICTADAS-2020 (al 28/dic/2020)</vt:lpstr>
      <vt:lpstr> Distintos tipos de resoluciones dictadas durante el 2020</vt:lpstr>
      <vt:lpstr> Composición de las resoluciones dictadas durante el 2020   </vt:lpstr>
      <vt:lpstr> Composición de las resoluciones dictadas durante el 2020 (con porcentajes)   </vt:lpstr>
      <vt:lpstr>Comparativo: Exptes. ingresados Vs. Resoluciones dictadas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gestión</dc:title>
  <dc:creator>Pierina Ozuna Wood</dc:creator>
  <cp:lastModifiedBy>Luis Alberto Ruiz Diaz</cp:lastModifiedBy>
  <cp:revision>25</cp:revision>
  <dcterms:created xsi:type="dcterms:W3CDTF">2020-12-28T15:04:47Z</dcterms:created>
  <dcterms:modified xsi:type="dcterms:W3CDTF">2020-12-31T16:20:24Z</dcterms:modified>
</cp:coreProperties>
</file>