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rl_martinez.CSJ\Desktop\Presentaci&#243;n%20Juzgados%20Penales%202016%20-%202019\2019\Julio\Semana%2022%20Control%20de%20Audiencias%2008%20al%2012%20de%20julio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18E-2"/>
                  <c:y val="-5.2805269550111576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46 %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6530989324063319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 al 5 de Julio </c:v>
                </c:pt>
                <c:pt idx="1">
                  <c:v>Semana del 8 al 12 de Julio 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68</c:v>
                </c:pt>
                <c:pt idx="1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 al 5 de Julio </c:v>
                </c:pt>
                <c:pt idx="1">
                  <c:v>Semana del 8 al 12 de Julio 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81</c:v>
                </c:pt>
                <c:pt idx="1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4355896"/>
        <c:axId val="234358248"/>
        <c:axId val="0"/>
      </c:bar3DChart>
      <c:catAx>
        <c:axId val="23435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34358248"/>
        <c:crosses val="autoZero"/>
        <c:auto val="1"/>
        <c:lblAlgn val="ctr"/>
        <c:lblOffset val="100"/>
        <c:noMultiLvlLbl val="0"/>
      </c:catAx>
      <c:valAx>
        <c:axId val="234358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34355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'[Semana 22 Control de Audiencias 08 al 12 de julio 2019.xlsx]JUZGADOS'!$C$1</c:f>
              <c:strCache>
                <c:ptCount val="1"/>
                <c:pt idx="0">
                  <c:v>Realizadas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'[Semana 22 Control de Audiencias 08 al 12 de julio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22 Control de Audiencias 08 al 12 de julio 2019.xlsx]JUZGADOS'!$C$2:$C$17</c:f>
              <c:numCache>
                <c:formatCode>General</c:formatCode>
                <c:ptCount val="16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8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5</c:v>
                </c:pt>
                <c:pt idx="8">
                  <c:v>1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  <c:pt idx="13">
                  <c:v>2</c:v>
                </c:pt>
                <c:pt idx="14">
                  <c:v>5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3E-44B7-8B50-6EFDC2ABFCC3}"/>
            </c:ext>
          </c:extLst>
        </c:ser>
        <c:ser>
          <c:idx val="1"/>
          <c:order val="1"/>
          <c:tx>
            <c:strRef>
              <c:f>'[Semana 22 Control de Audiencias 08 al 12 de julio 2019.xlsx]JUZGADOS'!$D$1</c:f>
              <c:strCache>
                <c:ptCount val="1"/>
                <c:pt idx="0">
                  <c:v>Suspendidas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'[Semana 22 Control de Audiencias 08 al 12 de julio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</c:v>
                </c:pt>
                <c:pt idx="13">
                  <c:v>Juzgado Penal de Garantias Delitos Economicos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22 Control de Audiencias 08 al 12 de julio 2019.xlsx]JUZGADOS'!$D$2:$D$17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8</c:v>
                </c:pt>
                <c:pt idx="5">
                  <c:v>2</c:v>
                </c:pt>
                <c:pt idx="6">
                  <c:v>9</c:v>
                </c:pt>
                <c:pt idx="7">
                  <c:v>5</c:v>
                </c:pt>
                <c:pt idx="8">
                  <c:v>4</c:v>
                </c:pt>
                <c:pt idx="9">
                  <c:v>6</c:v>
                </c:pt>
                <c:pt idx="10">
                  <c:v>4</c:v>
                </c:pt>
                <c:pt idx="11">
                  <c:v>7</c:v>
                </c:pt>
                <c:pt idx="12">
                  <c:v>1</c:v>
                </c:pt>
                <c:pt idx="13">
                  <c:v>2</c:v>
                </c:pt>
                <c:pt idx="14">
                  <c:v>5</c:v>
                </c:pt>
                <c:pt idx="15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23E-44B7-8B50-6EFDC2ABFC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6450720"/>
        <c:axId val="336453856"/>
      </c:barChart>
      <c:catAx>
        <c:axId val="336450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ES" sz="800" b="0"/>
            </a:pPr>
            <a:endParaRPr lang="es-PY"/>
          </a:p>
        </c:txPr>
        <c:crossAx val="336453856"/>
        <c:crosses val="autoZero"/>
        <c:auto val="1"/>
        <c:lblAlgn val="ctr"/>
        <c:lblOffset val="100"/>
        <c:noMultiLvlLbl val="0"/>
      </c:catAx>
      <c:valAx>
        <c:axId val="336453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64507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8938579592668604"/>
          <c:y val="5.5909477457454261E-2"/>
          <c:w val="0.19404692297695311"/>
          <c:h val="4.6710180821472255E-2"/>
        </c:manualLayout>
      </c:layout>
      <c:overlay val="0"/>
      <c:txPr>
        <a:bodyPr/>
        <a:lstStyle/>
        <a:p>
          <a:pPr>
            <a:defRPr lang="es-ES" sz="1300" b="1"/>
          </a:pPr>
          <a:endParaRPr lang="es-P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7/16/2019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1293340" y="65903"/>
            <a:ext cx="9947332" cy="3400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17554" y="2958566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293340" y="3974229"/>
            <a:ext cx="99473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7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Y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Y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846544" y="1319688"/>
            <a:ext cx="9144000" cy="2387600"/>
          </a:xfrm>
        </p:spPr>
        <p:txBody>
          <a:bodyPr>
            <a:normAutofit/>
          </a:bodyPr>
          <a:lstStyle/>
          <a:p>
            <a:r>
              <a:rPr lang="es-MX" sz="54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DE GARANTÍAS DE LA CAPITAL</a:t>
            </a:r>
            <a:endParaRPr lang="en-US" sz="54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49518" y="3411986"/>
            <a:ext cx="9144000" cy="1420227"/>
          </a:xfrm>
        </p:spPr>
        <p:txBody>
          <a:bodyPr>
            <a:normAutofit/>
          </a:bodyPr>
          <a:lstStyle/>
          <a:p>
            <a:endParaRPr lang="es-MX" sz="40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846544" y="5015113"/>
            <a:ext cx="9144000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3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14338" y="1654175"/>
            <a:ext cx="9250704" cy="1096100"/>
          </a:xfrm>
        </p:spPr>
        <p:txBody>
          <a:bodyPr>
            <a:normAutofit fontScale="90000"/>
          </a:bodyPr>
          <a:lstStyle/>
          <a:p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Julio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971"/>
              </p:ext>
            </p:extLst>
          </p:nvPr>
        </p:nvGraphicFramePr>
        <p:xfrm>
          <a:off x="1410788" y="3111166"/>
          <a:ext cx="9652561" cy="3149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909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2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916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72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al 5 de Julio)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72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46 %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54 %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432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Julio)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142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10882" y="6511862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ángulo 22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ángulo 19"/>
          <p:cNvSpPr/>
          <p:nvPr/>
        </p:nvSpPr>
        <p:spPr>
          <a:xfrm>
            <a:off x="10881" y="6511863"/>
            <a:ext cx="169818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22552" y="18455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23" name="Gráfico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5493154"/>
              </p:ext>
            </p:extLst>
          </p:nvPr>
        </p:nvGraphicFramePr>
        <p:xfrm>
          <a:off x="544932" y="801468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550494"/>
              </p:ext>
            </p:extLst>
          </p:nvPr>
        </p:nvGraphicFramePr>
        <p:xfrm>
          <a:off x="287382" y="887231"/>
          <a:ext cx="11904618" cy="5722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6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68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2239">
                <a:tc>
                  <a:txBody>
                    <a:bodyPr/>
                    <a:lstStyle/>
                    <a:p>
                      <a:r>
                        <a:rPr lang="es-PY" sz="3400" dirty="0" smtClean="0"/>
                        <a:t>Motivos de suspensión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400" dirty="0" smtClean="0"/>
                        <a:t>Semana actual</a:t>
                      </a:r>
                      <a:endParaRPr lang="es-PY" sz="34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2239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00849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287382" y="5875065"/>
            <a:ext cx="11904618" cy="32952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264849" y="1241692"/>
            <a:ext cx="7949683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415197"/>
              </p:ext>
            </p:extLst>
          </p:nvPr>
        </p:nvGraphicFramePr>
        <p:xfrm>
          <a:off x="430452" y="2226304"/>
          <a:ext cx="11618478" cy="392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6946"/>
                <a:gridCol w="1140937"/>
                <a:gridCol w="1090000"/>
                <a:gridCol w="1149347"/>
                <a:gridCol w="1147666"/>
                <a:gridCol w="1147665"/>
                <a:gridCol w="2565917"/>
              </a:tblGrid>
              <a:tr h="11869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Semana 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Sub-totales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971351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</a:tr>
              <a:tr h="856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</a:tr>
              <a:tr h="9144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931694"/>
              </p:ext>
            </p:extLst>
          </p:nvPr>
        </p:nvGraphicFramePr>
        <p:xfrm>
          <a:off x="757881" y="980299"/>
          <a:ext cx="10865707" cy="5569797"/>
        </p:xfrm>
        <a:graphic>
          <a:graphicData uri="http://schemas.openxmlformats.org/drawingml/2006/table">
            <a:tbl>
              <a:tblPr/>
              <a:tblGrid>
                <a:gridCol w="5132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0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2194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75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143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Julio)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7383" y="1"/>
            <a:ext cx="11904617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0885" y="1091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ángulo 10"/>
          <p:cNvSpPr/>
          <p:nvPr/>
        </p:nvSpPr>
        <p:spPr>
          <a:xfrm>
            <a:off x="10884" y="65210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ángulo 11"/>
          <p:cNvSpPr/>
          <p:nvPr/>
        </p:nvSpPr>
        <p:spPr>
          <a:xfrm>
            <a:off x="10885" y="1325909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10884" y="1967094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884" y="2640903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0883" y="3282088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ángulo 15"/>
          <p:cNvSpPr/>
          <p:nvPr/>
        </p:nvSpPr>
        <p:spPr>
          <a:xfrm>
            <a:off x="10884" y="3955897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ángulo 16"/>
          <p:cNvSpPr/>
          <p:nvPr/>
        </p:nvSpPr>
        <p:spPr>
          <a:xfrm>
            <a:off x="10883" y="4597082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ángulo 17"/>
          <p:cNvSpPr/>
          <p:nvPr/>
        </p:nvSpPr>
        <p:spPr>
          <a:xfrm>
            <a:off x="10883" y="5233880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ángulo 18"/>
          <p:cNvSpPr/>
          <p:nvPr/>
        </p:nvSpPr>
        <p:spPr>
          <a:xfrm>
            <a:off x="10882" y="5875065"/>
            <a:ext cx="169817" cy="470263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 21"/>
          <p:cNvSpPr/>
          <p:nvPr/>
        </p:nvSpPr>
        <p:spPr>
          <a:xfrm>
            <a:off x="287383" y="6675120"/>
            <a:ext cx="11904617" cy="1676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10882" y="6511863"/>
            <a:ext cx="169817" cy="346137"/>
          </a:xfrm>
          <a:prstGeom prst="rect">
            <a:avLst/>
          </a:prstGeom>
          <a:solidFill>
            <a:srgbClr val="4B697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4" name="3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1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056692"/>
              </p:ext>
            </p:extLst>
          </p:nvPr>
        </p:nvGraphicFramePr>
        <p:xfrm>
          <a:off x="234040" y="608803"/>
          <a:ext cx="12011301" cy="590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8455</TotalTime>
  <Words>388</Words>
  <Application>Microsoft Office PowerPoint</Application>
  <PresentationFormat>Panorámica</PresentationFormat>
  <Paragraphs>164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DE GARANTÍAS DE LA CAPITAL</vt:lpstr>
      <vt:lpstr>Seguimiento de Audiencias Programadas   Semana del 8 al 12 de Julio de 2019   Sostenibilidad de la base de datos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500</cp:revision>
  <cp:lastPrinted>2019-06-12T17:00:27Z</cp:lastPrinted>
  <dcterms:created xsi:type="dcterms:W3CDTF">2016-03-12T00:22:24Z</dcterms:created>
  <dcterms:modified xsi:type="dcterms:W3CDTF">2019-07-16T14:34:39Z</dcterms:modified>
</cp:coreProperties>
</file>