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76" r:id="rId3"/>
    <p:sldId id="281" r:id="rId4"/>
    <p:sldId id="277" r:id="rId5"/>
    <p:sldId id="285" r:id="rId6"/>
    <p:sldId id="278" r:id="rId7"/>
    <p:sldId id="279" r:id="rId8"/>
    <p:sldId id="280" r:id="rId9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B69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35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orl_martinez.CSJ\Desktop\Presentaci&#243;n%20Juzgados%20Penales%202016%20-%202021\2021\RESUMEN%20PARA%20GRAFICO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orl_martinez.CSJ\Desktop\Presentaci&#243;n%20Juzgados%20Penales%202016%20-%202021\2021\Abril\Control%20de%20Audiencias%20Semana%2017%20(del%2026%20al%2030%20de%20ABRIL%20%202021)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6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PY" sz="2600" b="1"/>
              <a:t>COMPARATIVO DE AUDIENCIAS TRIMESTRALES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6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PY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4.7919341377908341E-2"/>
          <c:y val="0.14619409138139"/>
          <c:w val="0.9520806465268844"/>
          <c:h val="0.79538545023644192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'HOJA 1'!$B$3</c:f>
              <c:strCache>
                <c:ptCount val="1"/>
                <c:pt idx="0">
                  <c:v>AUDIENCIAS REALIZADAS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2.0330272097554964E-2"/>
                  <c:y val="-5.2805231423379881E-2"/>
                </c:manualLayout>
              </c:layout>
              <c:tx>
                <c:rich>
                  <a:bodyPr/>
                  <a:lstStyle/>
                  <a:p>
                    <a:fld id="{2F3E9A75-1F60-4355-830E-CA1A715DA6BC}" type="VALUE">
                      <a:rPr lang="en-US"/>
                      <a:pPr/>
                      <a:t>[VALOR]</a:t>
                    </a:fld>
                    <a:r>
                      <a:rPr lang="en-US"/>
                      <a:t>  </a:t>
                    </a:r>
                  </a:p>
                  <a:p>
                    <a:r>
                      <a:rPr lang="en-US"/>
                      <a:t>    34 %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1"/>
              <c:layout>
                <c:manualLayout>
                  <c:x val="1.9840611341059303E-2"/>
                  <c:y val="-6.3366277708055849E-2"/>
                </c:manualLayout>
              </c:layout>
              <c:tx>
                <c:rich>
                  <a:bodyPr/>
                  <a:lstStyle/>
                  <a:p>
                    <a:fld id="{F1C13C00-D2D1-46F4-83BD-91E63ACDF99D}" type="VALUE">
                      <a:rPr lang="en-US"/>
                      <a:pPr/>
                      <a:t>[VALOR]</a:t>
                    </a:fld>
                    <a:endParaRPr lang="en-US"/>
                  </a:p>
                  <a:p>
                    <a:r>
                      <a:rPr lang="en-US"/>
                      <a:t>   40 %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'HOJA 1'!$A$4:$A$5</c:f>
              <c:strCache>
                <c:ptCount val="2"/>
                <c:pt idx="0">
                  <c:v>Semana del 19 al 23 de abril</c:v>
                </c:pt>
                <c:pt idx="1">
                  <c:v>Semana del 26 al 30 de abril</c:v>
                </c:pt>
              </c:strCache>
            </c:strRef>
          </c:cat>
          <c:val>
            <c:numRef>
              <c:f>'HOJA 1'!$B$4:$B$5</c:f>
              <c:numCache>
                <c:formatCode>General</c:formatCode>
                <c:ptCount val="2"/>
                <c:pt idx="0">
                  <c:v>60</c:v>
                </c:pt>
                <c:pt idx="1">
                  <c:v>72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3B9B-4B1B-9F38-CABA74493802}"/>
            </c:ext>
          </c:extLst>
        </c:ser>
        <c:ser>
          <c:idx val="1"/>
          <c:order val="1"/>
          <c:tx>
            <c:strRef>
              <c:f>'HOJA 1'!$D$3</c:f>
              <c:strCache>
                <c:ptCount val="1"/>
                <c:pt idx="0">
                  <c:v>AUDIENCIAS SUSPENDIDAS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3.0365772796419228E-2"/>
                  <c:y val="-6.3366323460133891E-2"/>
                </c:manualLayout>
              </c:layout>
              <c:tx>
                <c:rich>
                  <a:bodyPr/>
                  <a:lstStyle/>
                  <a:p>
                    <a:fld id="{7B7B9091-715D-4432-90D3-CF44999977F9}" type="VALUE">
                      <a:rPr lang="en-US"/>
                      <a:pPr/>
                      <a:t>[VALOR]</a:t>
                    </a:fld>
                    <a:endParaRPr lang="en-US"/>
                  </a:p>
                  <a:p>
                    <a:r>
                      <a:rPr lang="en-US"/>
                      <a:t>   66 %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1"/>
              <c:layout>
                <c:manualLayout>
                  <c:x val="2.8985510396581992E-2"/>
                  <c:y val="-6.3366323460133891E-2"/>
                </c:manualLayout>
              </c:layout>
              <c:tx>
                <c:rich>
                  <a:bodyPr/>
                  <a:lstStyle/>
                  <a:p>
                    <a:fld id="{E2FB09E3-870B-4862-8AA4-78359E1D6B38}" type="VALUE">
                      <a:rPr lang="en-US"/>
                      <a:pPr/>
                      <a:t>[VALOR]</a:t>
                    </a:fld>
                    <a:endParaRPr lang="en-US"/>
                  </a:p>
                  <a:p>
                    <a:r>
                      <a:rPr lang="en-US"/>
                      <a:t>   60 %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3B9B-4B1B-9F38-CABA74493802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'HOJA 1'!$A$4:$A$5</c:f>
              <c:strCache>
                <c:ptCount val="2"/>
                <c:pt idx="0">
                  <c:v>Semana del 19 al 23 de abril</c:v>
                </c:pt>
                <c:pt idx="1">
                  <c:v>Semana del 26 al 30 de abril</c:v>
                </c:pt>
              </c:strCache>
            </c:strRef>
          </c:cat>
          <c:val>
            <c:numRef>
              <c:f>'HOJA 1'!$D$4:$D$5</c:f>
              <c:numCache>
                <c:formatCode>General</c:formatCode>
                <c:ptCount val="2"/>
                <c:pt idx="0">
                  <c:v>116</c:v>
                </c:pt>
                <c:pt idx="1">
                  <c:v>109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10878560"/>
        <c:axId val="309965376"/>
        <c:axId val="0"/>
      </c:bar3DChart>
      <c:catAx>
        <c:axId val="3108785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PY"/>
          </a:p>
        </c:txPr>
        <c:crossAx val="309965376"/>
        <c:crosses val="autoZero"/>
        <c:auto val="1"/>
        <c:lblAlgn val="ctr"/>
        <c:lblOffset val="100"/>
        <c:noMultiLvlLbl val="0"/>
      </c:catAx>
      <c:valAx>
        <c:axId val="309965376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3108785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4443611477939706"/>
          <c:y val="8.8970374470530869E-2"/>
          <c:w val="0.33177796570580909"/>
          <c:h val="3.968521318107113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PY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PY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2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PY" sz="2400" b="1" dirty="0" smtClean="0"/>
              <a:t>COMPARATIVO </a:t>
            </a:r>
            <a:r>
              <a:rPr lang="es-PY" sz="2400" b="1" dirty="0"/>
              <a:t>DE </a:t>
            </a:r>
            <a:r>
              <a:rPr lang="es-PY" sz="2400" b="1" dirty="0" smtClean="0"/>
              <a:t>AUDIENCIAS PRELIMINARES </a:t>
            </a:r>
            <a:r>
              <a:rPr lang="es-PY" sz="2400" b="1" dirty="0"/>
              <a:t>POR JUZGADOS</a:t>
            </a:r>
          </a:p>
        </c:rich>
      </c:tx>
      <c:layout>
        <c:manualLayout>
          <c:xMode val="edge"/>
          <c:yMode val="edge"/>
          <c:x val="0.17396860022708335"/>
          <c:y val="2.75369531677698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>
            <a:defRPr sz="2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PY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4.7919341377908341E-2"/>
          <c:y val="0.14619409138139"/>
          <c:w val="0.9520806465268844"/>
          <c:h val="0.79538545023644192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JUZGADOS!$C$1</c:f>
              <c:strCache>
                <c:ptCount val="1"/>
                <c:pt idx="0">
                  <c:v>Realizadas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JUZGADOS!$B$2:$B$17</c:f>
              <c:strCache>
                <c:ptCount val="16"/>
                <c:pt idx="0">
                  <c:v>Juzgado Penal de Garantias 1</c:v>
                </c:pt>
                <c:pt idx="1">
                  <c:v>Juzgado Penal de Garantias 2</c:v>
                </c:pt>
                <c:pt idx="2">
                  <c:v>Juzgado Penal de Garantias 3</c:v>
                </c:pt>
                <c:pt idx="3">
                  <c:v>Juzgado Penal de Garantias 4</c:v>
                </c:pt>
                <c:pt idx="4">
                  <c:v>Juzgado Penal de Garantias 5</c:v>
                </c:pt>
                <c:pt idx="5">
                  <c:v>Juzgado Penal de Garantias 6</c:v>
                </c:pt>
                <c:pt idx="6">
                  <c:v>Juzgado Penal de Garantias 7</c:v>
                </c:pt>
                <c:pt idx="7">
                  <c:v>Juzgado Penal de Garantias 8</c:v>
                </c:pt>
                <c:pt idx="8">
                  <c:v>Juzgado Penal de Garantias 9</c:v>
                </c:pt>
                <c:pt idx="9">
                  <c:v>Juzgado Penal de Garantias 10</c:v>
                </c:pt>
                <c:pt idx="10">
                  <c:v>Juzgado Penal de Garantias 11</c:v>
                </c:pt>
                <c:pt idx="11">
                  <c:v>Juzgado Penal de Garantias 12</c:v>
                </c:pt>
                <c:pt idx="12">
                  <c:v>Juzgado Penal de Garantias Delitos Economicos 1</c:v>
                </c:pt>
                <c:pt idx="13">
                  <c:v>Juzgado Penal de Garantias Delitos Economicos 2</c:v>
                </c:pt>
                <c:pt idx="14">
                  <c:v>Juzgado Penal de la Adolescencia 1er turno</c:v>
                </c:pt>
                <c:pt idx="15">
                  <c:v>Juzgado Penal de la Adolescencia 2do turno</c:v>
                </c:pt>
              </c:strCache>
            </c:strRef>
          </c:cat>
          <c:val>
            <c:numRef>
              <c:f>JUZGADOS!$C$2:$C$17</c:f>
              <c:numCache>
                <c:formatCode>General</c:formatCode>
                <c:ptCount val="16"/>
                <c:pt idx="0">
                  <c:v>11</c:v>
                </c:pt>
                <c:pt idx="1">
                  <c:v>6</c:v>
                </c:pt>
                <c:pt idx="2">
                  <c:v>8</c:v>
                </c:pt>
                <c:pt idx="3">
                  <c:v>3</c:v>
                </c:pt>
                <c:pt idx="4">
                  <c:v>4</c:v>
                </c:pt>
                <c:pt idx="5">
                  <c:v>2</c:v>
                </c:pt>
                <c:pt idx="6">
                  <c:v>6</c:v>
                </c:pt>
                <c:pt idx="7">
                  <c:v>0</c:v>
                </c:pt>
                <c:pt idx="8">
                  <c:v>7</c:v>
                </c:pt>
                <c:pt idx="9">
                  <c:v>6</c:v>
                </c:pt>
                <c:pt idx="10">
                  <c:v>7</c:v>
                </c:pt>
                <c:pt idx="11">
                  <c:v>3</c:v>
                </c:pt>
                <c:pt idx="12">
                  <c:v>1</c:v>
                </c:pt>
                <c:pt idx="13">
                  <c:v>4</c:v>
                </c:pt>
                <c:pt idx="14">
                  <c:v>0</c:v>
                </c:pt>
                <c:pt idx="15">
                  <c:v>4</c:v>
                </c:pt>
              </c:numCache>
            </c:numRef>
          </c:val>
        </c:ser>
        <c:ser>
          <c:idx val="1"/>
          <c:order val="1"/>
          <c:tx>
            <c:strRef>
              <c:f>JUZGADOS!$D$1</c:f>
              <c:strCache>
                <c:ptCount val="1"/>
                <c:pt idx="0">
                  <c:v>Suspendidas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JUZGADOS!$B$2:$B$17</c:f>
              <c:strCache>
                <c:ptCount val="16"/>
                <c:pt idx="0">
                  <c:v>Juzgado Penal de Garantias 1</c:v>
                </c:pt>
                <c:pt idx="1">
                  <c:v>Juzgado Penal de Garantias 2</c:v>
                </c:pt>
                <c:pt idx="2">
                  <c:v>Juzgado Penal de Garantias 3</c:v>
                </c:pt>
                <c:pt idx="3">
                  <c:v>Juzgado Penal de Garantias 4</c:v>
                </c:pt>
                <c:pt idx="4">
                  <c:v>Juzgado Penal de Garantias 5</c:v>
                </c:pt>
                <c:pt idx="5">
                  <c:v>Juzgado Penal de Garantias 6</c:v>
                </c:pt>
                <c:pt idx="6">
                  <c:v>Juzgado Penal de Garantias 7</c:v>
                </c:pt>
                <c:pt idx="7">
                  <c:v>Juzgado Penal de Garantias 8</c:v>
                </c:pt>
                <c:pt idx="8">
                  <c:v>Juzgado Penal de Garantias 9</c:v>
                </c:pt>
                <c:pt idx="9">
                  <c:v>Juzgado Penal de Garantias 10</c:v>
                </c:pt>
                <c:pt idx="10">
                  <c:v>Juzgado Penal de Garantias 11</c:v>
                </c:pt>
                <c:pt idx="11">
                  <c:v>Juzgado Penal de Garantias 12</c:v>
                </c:pt>
                <c:pt idx="12">
                  <c:v>Juzgado Penal de Garantias Delitos Economicos 1</c:v>
                </c:pt>
                <c:pt idx="13">
                  <c:v>Juzgado Penal de Garantias Delitos Economicos 2</c:v>
                </c:pt>
                <c:pt idx="14">
                  <c:v>Juzgado Penal de la Adolescencia 1er turno</c:v>
                </c:pt>
                <c:pt idx="15">
                  <c:v>Juzgado Penal de la Adolescencia 2do turno</c:v>
                </c:pt>
              </c:strCache>
            </c:strRef>
          </c:cat>
          <c:val>
            <c:numRef>
              <c:f>JUZGADOS!$D$2:$D$17</c:f>
              <c:numCache>
                <c:formatCode>General</c:formatCode>
                <c:ptCount val="16"/>
                <c:pt idx="0">
                  <c:v>6</c:v>
                </c:pt>
                <c:pt idx="1">
                  <c:v>3</c:v>
                </c:pt>
                <c:pt idx="2">
                  <c:v>8</c:v>
                </c:pt>
                <c:pt idx="3">
                  <c:v>7</c:v>
                </c:pt>
                <c:pt idx="4">
                  <c:v>8</c:v>
                </c:pt>
                <c:pt idx="5">
                  <c:v>5</c:v>
                </c:pt>
                <c:pt idx="6">
                  <c:v>14</c:v>
                </c:pt>
                <c:pt idx="7">
                  <c:v>8</c:v>
                </c:pt>
                <c:pt idx="8">
                  <c:v>11</c:v>
                </c:pt>
                <c:pt idx="9">
                  <c:v>6</c:v>
                </c:pt>
                <c:pt idx="10">
                  <c:v>9</c:v>
                </c:pt>
                <c:pt idx="11">
                  <c:v>12</c:v>
                </c:pt>
                <c:pt idx="12">
                  <c:v>2</c:v>
                </c:pt>
                <c:pt idx="13">
                  <c:v>4</c:v>
                </c:pt>
                <c:pt idx="14">
                  <c:v>6</c:v>
                </c:pt>
                <c:pt idx="15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09284840"/>
        <c:axId val="309284448"/>
        <c:axId val="0"/>
      </c:bar3DChart>
      <c:catAx>
        <c:axId val="3092848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78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PY"/>
          </a:p>
        </c:txPr>
        <c:crossAx val="309284448"/>
        <c:crosses val="autoZero"/>
        <c:auto val="1"/>
        <c:lblAlgn val="ctr"/>
        <c:lblOffset val="100"/>
        <c:noMultiLvlLbl val="0"/>
      </c:catAx>
      <c:valAx>
        <c:axId val="309284448"/>
        <c:scaling>
          <c:orientation val="minMax"/>
        </c:scaling>
        <c:delete val="1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3092848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41179801605954858"/>
          <c:y val="9.7255926607939761E-2"/>
          <c:w val="0.17475746178857132"/>
          <c:h val="3.582828223218854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PY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PY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117CE-A70D-466B-A13F-23A5FDB69223}" type="datetimeFigureOut">
              <a:rPr lang="en-US" smtClean="0"/>
              <a:pPr/>
              <a:t>5/3/2021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33D03-E606-4A6B-A335-279C5E9A9ED7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40173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117CE-A70D-466B-A13F-23A5FDB69223}" type="datetimeFigureOut">
              <a:rPr lang="en-US" smtClean="0"/>
              <a:pPr/>
              <a:t>5/3/2021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33D03-E606-4A6B-A335-279C5E9A9ED7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51830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117CE-A70D-466B-A13F-23A5FDB69223}" type="datetimeFigureOut">
              <a:rPr lang="en-US" smtClean="0"/>
              <a:pPr/>
              <a:t>5/3/2021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33D03-E606-4A6B-A335-279C5E9A9ED7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33140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117CE-A70D-466B-A13F-23A5FDB69223}" type="datetimeFigureOut">
              <a:rPr lang="en-US" smtClean="0"/>
              <a:pPr/>
              <a:t>5/3/2021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33D03-E606-4A6B-A335-279C5E9A9ED7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52460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117CE-A70D-466B-A13F-23A5FDB69223}" type="datetimeFigureOut">
              <a:rPr lang="en-US" smtClean="0"/>
              <a:pPr/>
              <a:t>5/3/2021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33D03-E606-4A6B-A335-279C5E9A9ED7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00968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117CE-A70D-466B-A13F-23A5FDB69223}" type="datetimeFigureOut">
              <a:rPr lang="en-US" smtClean="0"/>
              <a:pPr/>
              <a:t>5/3/2021</a:t>
            </a:fld>
            <a:endParaRPr lang="en-U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33D03-E606-4A6B-A335-279C5E9A9ED7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43434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117CE-A70D-466B-A13F-23A5FDB69223}" type="datetimeFigureOut">
              <a:rPr lang="en-US" smtClean="0"/>
              <a:pPr/>
              <a:t>5/3/2021</a:t>
            </a:fld>
            <a:endParaRPr lang="en-US" dirty="0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33D03-E606-4A6B-A335-279C5E9A9ED7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16440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117CE-A70D-466B-A13F-23A5FDB69223}" type="datetimeFigureOut">
              <a:rPr lang="en-US" smtClean="0"/>
              <a:pPr/>
              <a:t>5/3/2021</a:t>
            </a:fld>
            <a:endParaRPr lang="en-US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33D03-E606-4A6B-A335-279C5E9A9ED7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01060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117CE-A70D-466B-A13F-23A5FDB69223}" type="datetimeFigureOut">
              <a:rPr lang="en-US" smtClean="0"/>
              <a:pPr/>
              <a:t>5/3/2021</a:t>
            </a:fld>
            <a:endParaRPr lang="en-US" dirty="0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33D03-E606-4A6B-A335-279C5E9A9ED7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08403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117CE-A70D-466B-A13F-23A5FDB69223}" type="datetimeFigureOut">
              <a:rPr lang="en-US" smtClean="0"/>
              <a:pPr/>
              <a:t>5/3/2021</a:t>
            </a:fld>
            <a:endParaRPr lang="en-U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33D03-E606-4A6B-A335-279C5E9A9ED7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16110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117CE-A70D-466B-A13F-23A5FDB69223}" type="datetimeFigureOut">
              <a:rPr lang="en-US" smtClean="0"/>
              <a:pPr/>
              <a:t>5/3/2021</a:t>
            </a:fld>
            <a:endParaRPr lang="en-U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33D03-E606-4A6B-A335-279C5E9A9ED7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32683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3117CE-A70D-466B-A13F-23A5FDB69223}" type="datetimeFigureOut">
              <a:rPr lang="en-US" smtClean="0"/>
              <a:pPr/>
              <a:t>5/3/2021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933D03-E606-4A6B-A335-279C5E9A9ED7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13814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581" t="32557" b="32576"/>
          <a:stretch/>
        </p:blipFill>
        <p:spPr>
          <a:xfrm>
            <a:off x="790834" y="329144"/>
            <a:ext cx="10766854" cy="358562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3" name="CuadroTexto 2"/>
          <p:cNvSpPr txBox="1"/>
          <p:nvPr/>
        </p:nvSpPr>
        <p:spPr>
          <a:xfrm>
            <a:off x="2624466" y="5442755"/>
            <a:ext cx="94399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Y" dirty="0" smtClean="0">
                <a:solidFill>
                  <a:schemeClr val="bg1"/>
                </a:solidFill>
                <a:latin typeface="Apple Chancery" panose="03020702040506060504" pitchFamily="66" charset="0"/>
              </a:rPr>
              <a:t> </a:t>
            </a:r>
            <a:endParaRPr lang="es-PY" sz="36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1705232" y="3409512"/>
            <a:ext cx="9535440" cy="10464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200" b="1" i="1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DIRECCIÓN GENERAL </a:t>
            </a:r>
            <a:r>
              <a:rPr lang="es-MX" sz="2200" b="1" i="1" dirty="0" smtClean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AUDITORIA DE GESTIÓN JURISDICCIONAL</a:t>
            </a:r>
            <a: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PY" sz="2000" i="1" dirty="0"/>
          </a:p>
        </p:txBody>
      </p:sp>
      <p:sp>
        <p:nvSpPr>
          <p:cNvPr id="7" name="Título 3"/>
          <p:cNvSpPr txBox="1">
            <a:spLocks/>
          </p:cNvSpPr>
          <p:nvPr/>
        </p:nvSpPr>
        <p:spPr>
          <a:xfrm>
            <a:off x="1194486" y="4377883"/>
            <a:ext cx="10556932" cy="189731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MX" sz="3300" b="1" dirty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ESTADÍSTICAS DE AUDIENCIAS </a:t>
            </a:r>
          </a:p>
          <a:p>
            <a:pPr algn="ctr"/>
            <a:r>
              <a:rPr lang="es-MX" sz="3300" b="1" dirty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PRELIMINARES</a:t>
            </a:r>
            <a:r>
              <a:rPr lang="es-MX" sz="4000" b="1" dirty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/>
            </a:r>
            <a:br>
              <a:rPr lang="es-MX" sz="4000" b="1" dirty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lang="es-MX" sz="3800" b="1" dirty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/>
            </a:r>
            <a:br>
              <a:rPr lang="es-MX" sz="3800" b="1" dirty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lang="es-MX" sz="3800" b="1" dirty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s-PY" sz="33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Semana </a:t>
            </a:r>
            <a:r>
              <a:rPr lang="es-PY" sz="33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del </a:t>
            </a:r>
            <a:r>
              <a:rPr lang="es-PY" sz="33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26 </a:t>
            </a:r>
            <a:r>
              <a:rPr lang="es-PY" sz="33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 </a:t>
            </a:r>
            <a:r>
              <a:rPr lang="es-PY" sz="33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30 </a:t>
            </a:r>
            <a:r>
              <a:rPr lang="es-PY" sz="33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Abril del 2021</a:t>
            </a:r>
            <a:endParaRPr lang="en-US" sz="3300" b="1" dirty="0">
              <a:solidFill>
                <a:schemeClr val="tx2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1047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>
          <a:xfrm>
            <a:off x="733165" y="1345456"/>
            <a:ext cx="11112842" cy="2168914"/>
          </a:xfrm>
        </p:spPr>
        <p:txBody>
          <a:bodyPr>
            <a:noAutofit/>
          </a:bodyPr>
          <a:lstStyle/>
          <a:p>
            <a:r>
              <a:rPr lang="es-MX" sz="5000" b="1" dirty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JUZGADOS PENALES </a:t>
            </a:r>
            <a:r>
              <a:rPr lang="es-MX" sz="5000" b="1" dirty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</a:t>
            </a:r>
            <a:br>
              <a:rPr lang="es-MX" sz="5000" b="1" dirty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lang="es-MX" sz="5000" b="1" dirty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DE </a:t>
            </a:r>
            <a:br>
              <a:rPr lang="es-MX" sz="5000" b="1" dirty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lang="es-MX" sz="5000" b="1" dirty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GARANTÍAS </a:t>
            </a:r>
            <a:r>
              <a:rPr lang="es-MX" sz="5000" b="1" dirty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DE LA CAPITAL</a:t>
            </a:r>
            <a:endParaRPr lang="en-US" sz="5000" b="1" dirty="0">
              <a:solidFill>
                <a:schemeClr val="tx2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Subtítulo 4"/>
          <p:cNvSpPr>
            <a:spLocks noGrp="1"/>
          </p:cNvSpPr>
          <p:nvPr>
            <p:ph type="subTitle" idx="1"/>
          </p:nvPr>
        </p:nvSpPr>
        <p:spPr>
          <a:xfrm>
            <a:off x="1323594" y="3514370"/>
            <a:ext cx="9931983" cy="1494675"/>
          </a:xfrm>
        </p:spPr>
        <p:txBody>
          <a:bodyPr>
            <a:normAutofit fontScale="92500" lnSpcReduction="20000"/>
          </a:bodyPr>
          <a:lstStyle/>
          <a:p>
            <a:endParaRPr lang="es-MX" sz="4400" dirty="0" smtClean="0"/>
          </a:p>
          <a:p>
            <a:r>
              <a:rPr lang="es-MX" sz="41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SEGUIMIENTO </a:t>
            </a:r>
            <a:r>
              <a:rPr lang="es-MX" sz="41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es-MX" sz="41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LAS AUDIENCIAS PRELIMINARES </a:t>
            </a:r>
            <a:endParaRPr lang="en-US" sz="41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1" y="1"/>
            <a:ext cx="12192000" cy="822960"/>
          </a:xfrm>
          <a:prstGeom prst="rect">
            <a:avLst/>
          </a:prstGeom>
          <a:solidFill>
            <a:srgbClr val="4B69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5599" y="76230"/>
            <a:ext cx="1676401" cy="738330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382" y="-13685"/>
            <a:ext cx="2246812" cy="828245"/>
          </a:xfrm>
          <a:prstGeom prst="rect">
            <a:avLst/>
          </a:prstGeom>
        </p:spPr>
      </p:pic>
      <p:sp>
        <p:nvSpPr>
          <p:cNvPr id="22" name="Rectángulo 21"/>
          <p:cNvSpPr/>
          <p:nvPr/>
        </p:nvSpPr>
        <p:spPr>
          <a:xfrm>
            <a:off x="1" y="6697362"/>
            <a:ext cx="12191999" cy="153692"/>
          </a:xfrm>
          <a:prstGeom prst="rect">
            <a:avLst/>
          </a:prstGeom>
          <a:solidFill>
            <a:srgbClr val="4B69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Título 3"/>
          <p:cNvSpPr txBox="1">
            <a:spLocks/>
          </p:cNvSpPr>
          <p:nvPr/>
        </p:nvSpPr>
        <p:spPr>
          <a:xfrm>
            <a:off x="1056738" y="5226416"/>
            <a:ext cx="10078523" cy="111032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2000" b="1" i="1" dirty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En el marco del Acuerdo de Solución Amistosa </a:t>
            </a:r>
          </a:p>
          <a:p>
            <a:r>
              <a:rPr lang="es-MX" sz="2000" b="1" i="1" dirty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Jorge Patiño Palacios – C.I.D.H.</a:t>
            </a:r>
            <a:endParaRPr lang="en-US" sz="2000" b="1" i="1" dirty="0">
              <a:solidFill>
                <a:schemeClr val="tx2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6" name="Rectángulo 45"/>
          <p:cNvSpPr/>
          <p:nvPr/>
        </p:nvSpPr>
        <p:spPr>
          <a:xfrm>
            <a:off x="2639686" y="246402"/>
            <a:ext cx="777042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000" b="1" i="1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DIRECCIÓN GENERAL DE </a:t>
            </a:r>
            <a:r>
              <a:rPr lang="es-MX" sz="2000" b="1" i="1" dirty="0" smtClean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GESTIÓN JURISDICCIONAL</a:t>
            </a:r>
            <a: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PY" sz="2000" i="1" dirty="0"/>
          </a:p>
        </p:txBody>
      </p:sp>
    </p:spTree>
    <p:extLst>
      <p:ext uri="{BB962C8B-B14F-4D97-AF65-F5344CB8AC3E}">
        <p14:creationId xmlns:p14="http://schemas.microsoft.com/office/powerpoint/2010/main" val="590030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>
          <a:xfrm>
            <a:off x="1277198" y="1088140"/>
            <a:ext cx="9637604" cy="1191793"/>
          </a:xfrm>
        </p:spPr>
        <p:txBody>
          <a:bodyPr>
            <a:normAutofit/>
          </a:bodyPr>
          <a:lstStyle/>
          <a:p>
            <a:r>
              <a:rPr lang="es-PY" sz="28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Seguimiento de Audiencias Programadas</a:t>
            </a:r>
            <a:r>
              <a:rPr lang="es-PY" sz="32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PY" sz="32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PY" sz="22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Semana del </a:t>
            </a:r>
            <a:r>
              <a:rPr lang="es-PY" sz="22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26 </a:t>
            </a:r>
            <a:r>
              <a:rPr lang="es-PY" sz="22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 </a:t>
            </a:r>
            <a:r>
              <a:rPr lang="es-PY" sz="22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30 </a:t>
            </a:r>
            <a:r>
              <a:rPr lang="es-PY" sz="22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Abril del 2021</a:t>
            </a:r>
            <a:r>
              <a:rPr lang="es-PY" sz="26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PY" sz="26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PY" sz="20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(Sostenibilidad de la base de datos)</a:t>
            </a:r>
            <a:endParaRPr lang="en-US" sz="20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1" y="1"/>
            <a:ext cx="12192000" cy="822960"/>
          </a:xfrm>
          <a:prstGeom prst="rect">
            <a:avLst/>
          </a:prstGeom>
          <a:solidFill>
            <a:srgbClr val="4B69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5599" y="76230"/>
            <a:ext cx="1676401" cy="738330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382" y="-13685"/>
            <a:ext cx="2246812" cy="828245"/>
          </a:xfrm>
          <a:prstGeom prst="rect">
            <a:avLst/>
          </a:prstGeom>
        </p:spPr>
      </p:pic>
      <p:sp>
        <p:nvSpPr>
          <p:cNvPr id="22" name="Rectángulo 21"/>
          <p:cNvSpPr/>
          <p:nvPr/>
        </p:nvSpPr>
        <p:spPr>
          <a:xfrm>
            <a:off x="1" y="6689124"/>
            <a:ext cx="12191999" cy="153692"/>
          </a:xfrm>
          <a:prstGeom prst="rect">
            <a:avLst/>
          </a:prstGeom>
          <a:solidFill>
            <a:srgbClr val="4B69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5215996"/>
              </p:ext>
            </p:extLst>
          </p:nvPr>
        </p:nvGraphicFramePr>
        <p:xfrm>
          <a:off x="287382" y="2631015"/>
          <a:ext cx="11509202" cy="33939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1972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80466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48481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1176352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2000" u="none" strike="noStrike" dirty="0">
                          <a:effectLst/>
                        </a:rPr>
                        <a:t>COMPARATIVO</a:t>
                      </a:r>
                      <a:endParaRPr lang="es-PY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4B697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2000" u="none" strike="noStrike" dirty="0">
                          <a:effectLst/>
                        </a:rPr>
                        <a:t>Audiencias Realizadas</a:t>
                      </a:r>
                      <a:endParaRPr lang="es-PY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4B697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2000" u="none" strike="noStrike" dirty="0">
                          <a:effectLst/>
                        </a:rPr>
                        <a:t>Audiencias Suspendidas</a:t>
                      </a:r>
                      <a:endParaRPr lang="es-PY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4B697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41713">
                <a:tc rowSpan="2">
                  <a:txBody>
                    <a:bodyPr/>
                    <a:lstStyle/>
                    <a:p>
                      <a:pPr lvl="2" algn="l" rtl="0" fontAlgn="ctr"/>
                      <a:r>
                        <a:rPr lang="es-PY" sz="18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SEMANA</a:t>
                      </a:r>
                      <a:r>
                        <a:rPr lang="es-PY" sz="1800" b="1" u="none" strike="noStrike" kern="12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ANTERIOR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PY" sz="18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60</a:t>
                      </a:r>
                      <a:endParaRPr lang="es-PY" sz="1800" b="1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PY" sz="18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116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41713">
                <a:tc vMerge="1">
                  <a:txBody>
                    <a:bodyPr/>
                    <a:lstStyle/>
                    <a:p>
                      <a:endParaRPr lang="es-P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PY" sz="18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34 %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PY" sz="18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66 %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58641">
                <a:tc rowSpan="2">
                  <a:txBody>
                    <a:bodyPr/>
                    <a:lstStyle/>
                    <a:p>
                      <a:pPr lvl="2" algn="l" rtl="0" fontAlgn="ctr"/>
                      <a:r>
                        <a:rPr lang="es-PY" sz="18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lvl="2" algn="just" rtl="0" fontAlgn="ctr"/>
                      <a:r>
                        <a:rPr lang="es-PY" sz="18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SEMANA</a:t>
                      </a:r>
                      <a:r>
                        <a:rPr lang="es-PY" sz="1800" b="1" u="none" strike="noStrike" kern="12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ACTUAL</a:t>
                      </a:r>
                    </a:p>
                    <a:p>
                      <a:pPr lvl="2" algn="l" rtl="0" fontAlgn="ctr"/>
                      <a:r>
                        <a:rPr lang="es-PY" sz="14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endParaRPr lang="es-PY" sz="1400" b="1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PY" sz="18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72</a:t>
                      </a:r>
                      <a:endParaRPr lang="es-PY" sz="1800" b="1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PY" sz="18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109</a:t>
                      </a:r>
                      <a:endParaRPr lang="es-PY" sz="1800" b="1" u="none" strike="noStrike" kern="1200" dirty="0" smtClean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75570">
                <a:tc vMerge="1">
                  <a:txBody>
                    <a:bodyPr/>
                    <a:lstStyle/>
                    <a:p>
                      <a:endParaRPr lang="es-P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PY" sz="18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</a:t>
                      </a:r>
                      <a:r>
                        <a:rPr lang="es-PY" sz="18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40 </a:t>
                      </a:r>
                      <a:r>
                        <a:rPr lang="es-PY" sz="18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PY" sz="18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</a:t>
                      </a:r>
                      <a:r>
                        <a:rPr lang="es-PY" sz="18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60 </a:t>
                      </a:r>
                      <a:r>
                        <a:rPr lang="es-PY" sz="18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23" name="Rectángulo 22"/>
          <p:cNvSpPr/>
          <p:nvPr/>
        </p:nvSpPr>
        <p:spPr>
          <a:xfrm>
            <a:off x="2639686" y="245169"/>
            <a:ext cx="777042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000" b="1" i="1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DIRECCIÓN GENERAL DE </a:t>
            </a:r>
            <a:r>
              <a:rPr lang="es-MX" sz="2000" b="1" i="1" dirty="0" smtClean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GESTIÓN JURISDICCIONAL</a:t>
            </a:r>
            <a: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PY" sz="2000" i="1" dirty="0"/>
          </a:p>
        </p:txBody>
      </p:sp>
    </p:spTree>
    <p:extLst>
      <p:ext uri="{BB962C8B-B14F-4D97-AF65-F5344CB8AC3E}">
        <p14:creationId xmlns:p14="http://schemas.microsoft.com/office/powerpoint/2010/main" val="3759063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/>
          <p:cNvSpPr/>
          <p:nvPr/>
        </p:nvSpPr>
        <p:spPr>
          <a:xfrm>
            <a:off x="1" y="-65901"/>
            <a:ext cx="12192000" cy="822960"/>
          </a:xfrm>
          <a:prstGeom prst="rect">
            <a:avLst/>
          </a:prstGeom>
          <a:solidFill>
            <a:srgbClr val="4B69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5599" y="-65901"/>
            <a:ext cx="1676401" cy="798081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382" y="-71351"/>
            <a:ext cx="2246812" cy="828245"/>
          </a:xfrm>
          <a:prstGeom prst="rect">
            <a:avLst/>
          </a:prstGeom>
        </p:spPr>
      </p:pic>
      <p:sp>
        <p:nvSpPr>
          <p:cNvPr id="22" name="Rectángulo 21"/>
          <p:cNvSpPr/>
          <p:nvPr/>
        </p:nvSpPr>
        <p:spPr>
          <a:xfrm>
            <a:off x="1" y="6680887"/>
            <a:ext cx="12191999" cy="172596"/>
          </a:xfrm>
          <a:prstGeom prst="rect">
            <a:avLst/>
          </a:prstGeom>
          <a:solidFill>
            <a:srgbClr val="4B69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Rectángulo 24"/>
          <p:cNvSpPr/>
          <p:nvPr/>
        </p:nvSpPr>
        <p:spPr>
          <a:xfrm>
            <a:off x="2594566" y="158445"/>
            <a:ext cx="777042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000" b="1" i="1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DIRECCIÓN GENERAL DE </a:t>
            </a:r>
            <a:r>
              <a:rPr lang="es-MX" sz="2000" b="1" i="1" dirty="0" smtClean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GESTIÓN JURISDICCIONAL</a:t>
            </a:r>
            <a: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PY" sz="2000" i="1" dirty="0"/>
          </a:p>
        </p:txBody>
      </p:sp>
      <p:graphicFrame>
        <p:nvGraphicFramePr>
          <p:cNvPr id="11" name="Gráfico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44557919"/>
              </p:ext>
            </p:extLst>
          </p:nvPr>
        </p:nvGraphicFramePr>
        <p:xfrm>
          <a:off x="301228" y="755699"/>
          <a:ext cx="11589543" cy="59816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080847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/>
          <p:cNvSpPr/>
          <p:nvPr/>
        </p:nvSpPr>
        <p:spPr>
          <a:xfrm>
            <a:off x="1" y="-41188"/>
            <a:ext cx="12192000" cy="822960"/>
          </a:xfrm>
          <a:prstGeom prst="rect">
            <a:avLst/>
          </a:prstGeom>
          <a:solidFill>
            <a:srgbClr val="4B69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5599" y="76230"/>
            <a:ext cx="1676401" cy="738330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382" y="-13685"/>
            <a:ext cx="2246812" cy="828245"/>
          </a:xfrm>
          <a:prstGeom prst="rect">
            <a:avLst/>
          </a:prstGeom>
        </p:spPr>
      </p:pic>
      <p:sp>
        <p:nvSpPr>
          <p:cNvPr id="22" name="Rectángulo 21"/>
          <p:cNvSpPr/>
          <p:nvPr/>
        </p:nvSpPr>
        <p:spPr>
          <a:xfrm>
            <a:off x="1" y="6640046"/>
            <a:ext cx="12191999" cy="211784"/>
          </a:xfrm>
          <a:prstGeom prst="rect">
            <a:avLst/>
          </a:prstGeom>
          <a:solidFill>
            <a:srgbClr val="4B69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21" name="3 Marcador de contenid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832724"/>
              </p:ext>
            </p:extLst>
          </p:nvPr>
        </p:nvGraphicFramePr>
        <p:xfrm>
          <a:off x="1" y="890790"/>
          <a:ext cx="12191999" cy="57492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2800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06399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705560">
                <a:tc>
                  <a:txBody>
                    <a:bodyPr/>
                    <a:lstStyle/>
                    <a:p>
                      <a:r>
                        <a:rPr lang="es-PY" sz="3000" dirty="0" smtClean="0"/>
                        <a:t>  Motivos de suspensión</a:t>
                      </a:r>
                      <a:endParaRPr lang="es-PY" sz="3000" dirty="0"/>
                    </a:p>
                  </a:txBody>
                  <a:tcPr anchor="ctr">
                    <a:solidFill>
                      <a:srgbClr val="4B697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Y" sz="3000" dirty="0" smtClean="0"/>
                        <a:t>Semana actual</a:t>
                      </a:r>
                      <a:endParaRPr lang="es-PY" sz="3000" dirty="0"/>
                    </a:p>
                  </a:txBody>
                  <a:tcPr anchor="ctr">
                    <a:solidFill>
                      <a:srgbClr val="4B697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705560">
                <a:tc>
                  <a:txBody>
                    <a:bodyPr/>
                    <a:lstStyle/>
                    <a:p>
                      <a:r>
                        <a:rPr lang="es-PY" sz="2800" dirty="0" smtClean="0"/>
                        <a:t>  Incomparecencia</a:t>
                      </a:r>
                      <a:endParaRPr lang="es-PY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2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  <a:endParaRPr lang="es-PY" sz="2800" b="0" i="0" u="none" strike="noStrike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705560">
                <a:tc>
                  <a:txBody>
                    <a:bodyPr/>
                    <a:lstStyle/>
                    <a:p>
                      <a:r>
                        <a:rPr lang="es-PY" sz="2800" dirty="0" smtClean="0"/>
                        <a:t>  Pedidos de Suspensión</a:t>
                      </a:r>
                      <a:endParaRPr lang="es-PY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2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45</a:t>
                      </a:r>
                      <a:endParaRPr lang="es-PY" sz="2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705560">
                <a:tc>
                  <a:txBody>
                    <a:bodyPr/>
                    <a:lstStyle/>
                    <a:p>
                      <a:r>
                        <a:rPr lang="es-PY" sz="2800" dirty="0" smtClean="0"/>
                        <a:t>  Falta </a:t>
                      </a:r>
                      <a:r>
                        <a:rPr lang="es-PY" sz="2800" baseline="0" dirty="0" smtClean="0"/>
                        <a:t>de notificación</a:t>
                      </a:r>
                      <a:endParaRPr lang="es-PY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2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s-PY" sz="2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705560">
                <a:tc>
                  <a:txBody>
                    <a:bodyPr/>
                    <a:lstStyle/>
                    <a:p>
                      <a:r>
                        <a:rPr lang="es-PY" sz="2800" dirty="0" smtClean="0"/>
                        <a:t>  Falta de traslado</a:t>
                      </a:r>
                      <a:r>
                        <a:rPr lang="es-PY" sz="2800" baseline="0" dirty="0" smtClean="0"/>
                        <a:t> de penitenciaria</a:t>
                      </a:r>
                      <a:endParaRPr lang="es-PY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2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s-PY" sz="2800" b="0" i="0" u="none" strike="noStrike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705560">
                <a:tc>
                  <a:txBody>
                    <a:bodyPr/>
                    <a:lstStyle/>
                    <a:p>
                      <a:r>
                        <a:rPr lang="es-PY" sz="2800" dirty="0" smtClean="0"/>
                        <a:t>  Planteos procesales</a:t>
                      </a:r>
                      <a:endParaRPr lang="es-PY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2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  <a:endParaRPr lang="es-PY" sz="2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1515896">
                <a:tc>
                  <a:txBody>
                    <a:bodyPr/>
                    <a:lstStyle/>
                    <a:p>
                      <a:endParaRPr lang="es-PY" sz="700" dirty="0" smtClean="0"/>
                    </a:p>
                    <a:p>
                      <a:r>
                        <a:rPr lang="es-PY" sz="2800" dirty="0" smtClean="0"/>
                        <a:t>  Renuncia/ Cambio de la Defensa</a:t>
                      </a:r>
                      <a:r>
                        <a:rPr lang="es-PY" sz="2800" baseline="0" dirty="0" smtClean="0"/>
                        <a:t> </a:t>
                      </a:r>
                    </a:p>
                    <a:p>
                      <a:endParaRPr lang="es-PY" sz="2800" baseline="0" dirty="0" smtClean="0"/>
                    </a:p>
                    <a:p>
                      <a:pPr algn="ctr"/>
                      <a:r>
                        <a:rPr lang="es-PY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Total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Y" sz="28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PY" sz="28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s-PY" sz="28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s-PY" sz="2800" b="1" dirty="0" smtClean="0">
                          <a:solidFill>
                            <a:schemeClr val="tx1"/>
                          </a:solidFill>
                        </a:rPr>
                        <a:t>109</a:t>
                      </a:r>
                      <a:endParaRPr lang="es-PY" sz="2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  <p:cxnSp>
        <p:nvCxnSpPr>
          <p:cNvPr id="24" name="Conector recto 23"/>
          <p:cNvCxnSpPr/>
          <p:nvPr/>
        </p:nvCxnSpPr>
        <p:spPr>
          <a:xfrm flipV="1">
            <a:off x="1" y="5875065"/>
            <a:ext cx="12191999" cy="47940"/>
          </a:xfrm>
          <a:prstGeom prst="line">
            <a:avLst/>
          </a:prstGeom>
          <a:ln w="2222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ángulo 24"/>
          <p:cNvSpPr/>
          <p:nvPr/>
        </p:nvSpPr>
        <p:spPr>
          <a:xfrm>
            <a:off x="2639686" y="171174"/>
            <a:ext cx="777042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000" b="1" i="1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DIRECCIÓN GENERAL DE </a:t>
            </a:r>
            <a:r>
              <a:rPr lang="es-MX" sz="2000" b="1" i="1" dirty="0" smtClean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GESTIÓN JURISDICCIONAL</a:t>
            </a:r>
            <a: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PY" sz="2000" i="1" dirty="0"/>
          </a:p>
        </p:txBody>
      </p:sp>
    </p:spTree>
    <p:extLst>
      <p:ext uri="{BB962C8B-B14F-4D97-AF65-F5344CB8AC3E}">
        <p14:creationId xmlns:p14="http://schemas.microsoft.com/office/powerpoint/2010/main" val="1983242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/>
          <p:cNvSpPr/>
          <p:nvPr/>
        </p:nvSpPr>
        <p:spPr>
          <a:xfrm>
            <a:off x="1" y="1"/>
            <a:ext cx="12192000" cy="822960"/>
          </a:xfrm>
          <a:prstGeom prst="rect">
            <a:avLst/>
          </a:prstGeom>
          <a:solidFill>
            <a:srgbClr val="4B69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5599" y="76230"/>
            <a:ext cx="1676401" cy="738330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382" y="-13685"/>
            <a:ext cx="2246812" cy="828245"/>
          </a:xfrm>
          <a:prstGeom prst="rect">
            <a:avLst/>
          </a:prstGeom>
        </p:spPr>
      </p:pic>
      <p:sp>
        <p:nvSpPr>
          <p:cNvPr id="22" name="Rectángulo 21"/>
          <p:cNvSpPr/>
          <p:nvPr/>
        </p:nvSpPr>
        <p:spPr>
          <a:xfrm>
            <a:off x="1" y="6672649"/>
            <a:ext cx="12191999" cy="185351"/>
          </a:xfrm>
          <a:prstGeom prst="rect">
            <a:avLst/>
          </a:prstGeom>
          <a:solidFill>
            <a:srgbClr val="4B69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1 Título"/>
          <p:cNvSpPr txBox="1">
            <a:spLocks/>
          </p:cNvSpPr>
          <p:nvPr/>
        </p:nvSpPr>
        <p:spPr>
          <a:xfrm>
            <a:off x="387180" y="1005390"/>
            <a:ext cx="11362787" cy="63869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PY" sz="2800" b="1" i="1" dirty="0" smtClean="0">
                <a:solidFill>
                  <a:srgbClr val="4B697F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Motivos de Suspensión de Audiencias Preliminares Imputables a:</a:t>
            </a:r>
            <a:endParaRPr lang="es-PY" sz="2800" b="1" i="1" dirty="0">
              <a:solidFill>
                <a:srgbClr val="4B697F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8444444"/>
              </p:ext>
            </p:extLst>
          </p:nvPr>
        </p:nvGraphicFramePr>
        <p:xfrm>
          <a:off x="387180" y="1851181"/>
          <a:ext cx="11277600" cy="41996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97003"/>
                <a:gridCol w="1286566"/>
                <a:gridCol w="1134584"/>
                <a:gridCol w="1211361"/>
                <a:gridCol w="1134584"/>
                <a:gridCol w="1245484"/>
                <a:gridCol w="1768018"/>
              </a:tblGrid>
              <a:tr h="1268572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2400" u="none" strike="noStrike" dirty="0" smtClean="0">
                          <a:effectLst/>
                        </a:rPr>
                        <a:t>Motivos </a:t>
                      </a:r>
                      <a:endParaRPr lang="es-PY" sz="24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ctr">
                    <a:solidFill>
                      <a:srgbClr val="4B697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u="none" strike="noStrike" dirty="0" smtClean="0">
                          <a:effectLst/>
                        </a:rPr>
                        <a:t>Ministerio Público</a:t>
                      </a:r>
                      <a:endParaRPr lang="es-PY" sz="15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4B697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u="none" strike="noStrike" dirty="0" smtClean="0">
                          <a:effectLst/>
                        </a:rPr>
                        <a:t>Defensa Pública</a:t>
                      </a:r>
                      <a:endParaRPr lang="es-PY" sz="15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4B697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u="none" strike="noStrike" dirty="0">
                          <a:effectLst/>
                        </a:rPr>
                        <a:t>Defensa Privada</a:t>
                      </a:r>
                      <a:endParaRPr lang="es-PY" sz="15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4B697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u="none" strike="noStrike" dirty="0" smtClean="0">
                          <a:effectLst/>
                        </a:rPr>
                        <a:t>Imputado</a:t>
                      </a:r>
                      <a:endParaRPr lang="es-PY" sz="15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4B697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600" u="none" strike="noStrike" dirty="0" smtClean="0">
                          <a:effectLst/>
                        </a:rPr>
                        <a:t>Otros,</a:t>
                      </a:r>
                      <a:r>
                        <a:rPr lang="es-PY" sz="1800" u="none" strike="noStrike" dirty="0" smtClean="0">
                          <a:effectLst/>
                        </a:rPr>
                        <a:t> </a:t>
                      </a:r>
                      <a:endParaRPr lang="es-PY" sz="1500" u="none" strike="noStrike" dirty="0" smtClean="0">
                        <a:effectLst/>
                      </a:endParaRPr>
                    </a:p>
                    <a:p>
                      <a:pPr algn="ctr" rtl="0" fontAlgn="ctr"/>
                      <a:r>
                        <a:rPr lang="es-PY" sz="15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Ley de Emergencia Sanitaria</a:t>
                      </a:r>
                      <a:endParaRPr lang="es-PY" sz="15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4B697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PY" sz="1500" u="none" strike="noStrike" dirty="0" smtClean="0">
                        <a:effectLst/>
                      </a:endParaRPr>
                    </a:p>
                    <a:p>
                      <a:pPr algn="ctr" rtl="0" fontAlgn="ctr"/>
                      <a:r>
                        <a:rPr lang="es-PY" sz="1500" u="none" strike="noStrike" dirty="0" smtClean="0">
                          <a:effectLst/>
                        </a:rPr>
                        <a:t>Total </a:t>
                      </a:r>
                    </a:p>
                    <a:p>
                      <a:pPr algn="ctr" rtl="0" fontAlgn="ctr"/>
                      <a:r>
                        <a:rPr lang="es-PY" sz="1500" u="none" strike="noStrike" dirty="0" smtClean="0">
                          <a:effectLst/>
                        </a:rPr>
                        <a:t>Semana </a:t>
                      </a:r>
                      <a:r>
                        <a:rPr lang="es-PY" sz="1500" u="none" strike="noStrike" dirty="0">
                          <a:effectLst/>
                        </a:rPr>
                        <a:t>actual </a:t>
                      </a:r>
                      <a:endParaRPr lang="es-PY" sz="1500" u="none" strike="noStrike" dirty="0" smtClean="0">
                        <a:effectLst/>
                      </a:endParaRPr>
                    </a:p>
                    <a:p>
                      <a:pPr algn="ctr" rtl="0" fontAlgn="ctr"/>
                      <a:endParaRPr lang="es-PY" sz="15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4B697F"/>
                    </a:solidFill>
                  </a:tcPr>
                </a:tc>
              </a:tr>
              <a:tr h="1038137">
                <a:tc>
                  <a:txBody>
                    <a:bodyPr/>
                    <a:lstStyle/>
                    <a:p>
                      <a:pPr algn="l" rtl="0" fontAlgn="ctr"/>
                      <a:r>
                        <a:rPr lang="es-PY" sz="2000" b="1" u="none" strike="noStrike" dirty="0">
                          <a:effectLst/>
                        </a:rPr>
                        <a:t>Incomparecencia</a:t>
                      </a:r>
                      <a:endParaRPr lang="es-PY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/>
                </a:tc>
              </a:tr>
              <a:tr h="915640">
                <a:tc>
                  <a:txBody>
                    <a:bodyPr/>
                    <a:lstStyle/>
                    <a:p>
                      <a:pPr algn="l" rtl="0" fontAlgn="ctr"/>
                      <a:r>
                        <a:rPr lang="es-PY" sz="2000" b="1" u="none" strike="noStrike" dirty="0">
                          <a:effectLst/>
                        </a:rPr>
                        <a:t>Pedidos de Suspensión</a:t>
                      </a:r>
                      <a:endParaRPr lang="es-PY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</a:t>
                      </a:r>
                    </a:p>
                  </a:txBody>
                  <a:tcPr marL="9525" marR="9525" marT="9525" marB="0" anchor="ctr"/>
                </a:tc>
              </a:tr>
              <a:tr h="977270">
                <a:tc>
                  <a:txBody>
                    <a:bodyPr/>
                    <a:lstStyle/>
                    <a:p>
                      <a:pPr algn="l" rtl="0" fontAlgn="ctr"/>
                      <a:r>
                        <a:rPr lang="es-PY" sz="2000" b="1" u="none" strike="noStrike" dirty="0">
                          <a:effectLst/>
                        </a:rPr>
                        <a:t>Planteos procesales</a:t>
                      </a:r>
                      <a:endParaRPr lang="es-PY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21" name="Rectángulo 20"/>
          <p:cNvSpPr/>
          <p:nvPr/>
        </p:nvSpPr>
        <p:spPr>
          <a:xfrm>
            <a:off x="2636308" y="194763"/>
            <a:ext cx="777042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000" b="1" i="1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DIRECCIÓN GENERAL DE </a:t>
            </a:r>
            <a:r>
              <a:rPr lang="es-MX" sz="2000" b="1" i="1" dirty="0" smtClean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GESTIÓN JURISDICCIONAL</a:t>
            </a:r>
            <a: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PY" sz="2000" i="1" dirty="0"/>
          </a:p>
        </p:txBody>
      </p:sp>
    </p:spTree>
    <p:extLst>
      <p:ext uri="{BB962C8B-B14F-4D97-AF65-F5344CB8AC3E}">
        <p14:creationId xmlns:p14="http://schemas.microsoft.com/office/powerpoint/2010/main" val="566313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/>
          <p:cNvSpPr/>
          <p:nvPr/>
        </p:nvSpPr>
        <p:spPr>
          <a:xfrm>
            <a:off x="11888" y="38034"/>
            <a:ext cx="12192000" cy="822960"/>
          </a:xfrm>
          <a:prstGeom prst="rect">
            <a:avLst/>
          </a:prstGeom>
          <a:solidFill>
            <a:srgbClr val="4B69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5599" y="76230"/>
            <a:ext cx="1676401" cy="738330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382" y="-13685"/>
            <a:ext cx="2246812" cy="828245"/>
          </a:xfrm>
          <a:prstGeom prst="rect">
            <a:avLst/>
          </a:prstGeom>
        </p:spPr>
      </p:pic>
      <p:sp>
        <p:nvSpPr>
          <p:cNvPr id="22" name="Rectángulo 21"/>
          <p:cNvSpPr/>
          <p:nvPr/>
        </p:nvSpPr>
        <p:spPr>
          <a:xfrm>
            <a:off x="1" y="6639697"/>
            <a:ext cx="12191999" cy="218303"/>
          </a:xfrm>
          <a:prstGeom prst="rect">
            <a:avLst/>
          </a:prstGeom>
          <a:solidFill>
            <a:srgbClr val="4B69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1 Título"/>
          <p:cNvSpPr txBox="1">
            <a:spLocks/>
          </p:cNvSpPr>
          <p:nvPr/>
        </p:nvSpPr>
        <p:spPr>
          <a:xfrm>
            <a:off x="2463281" y="147872"/>
            <a:ext cx="8052318" cy="56882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PY" sz="3200" dirty="0" smtClean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Audiencias Preliminares por Juzgados</a:t>
            </a:r>
            <a:endParaRPr lang="es-PY" sz="3200" dirty="0">
              <a:solidFill>
                <a:schemeClr val="bg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graphicFrame>
        <p:nvGraphicFramePr>
          <p:cNvPr id="26" name="Tabla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6384021"/>
              </p:ext>
            </p:extLst>
          </p:nvPr>
        </p:nvGraphicFramePr>
        <p:xfrm>
          <a:off x="11888" y="907428"/>
          <a:ext cx="12180112" cy="5659234"/>
        </p:xfrm>
        <a:graphic>
          <a:graphicData uri="http://schemas.openxmlformats.org/drawingml/2006/table">
            <a:tbl>
              <a:tblPr/>
              <a:tblGrid>
                <a:gridCol w="575320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29379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29379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839313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540739">
                <a:tc>
                  <a:txBody>
                    <a:bodyPr/>
                    <a:lstStyle/>
                    <a:p>
                      <a:pPr algn="ctr" fontAlgn="b"/>
                      <a:r>
                        <a:rPr lang="es-PY" sz="20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Juzgados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69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Realizadas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69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Suspendidas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69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697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82011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Juzgado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Penal de </a:t>
                      </a:r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Garantías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82011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Juzgado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Penal de </a:t>
                      </a:r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Garantías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82011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Juzgado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Penal de </a:t>
                      </a:r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Garantías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82011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Juzgado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Penal de </a:t>
                      </a:r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Garantías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82011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Juzgado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Penal de </a:t>
                      </a:r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Garantías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82011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Juzgado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Penal de </a:t>
                      </a:r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Garantías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82011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Juzgado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Penal de </a:t>
                      </a:r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Garantías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82011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Juzgado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Penal de </a:t>
                      </a:r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Garantías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82011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Juzgado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Penal de </a:t>
                      </a:r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Garantías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82011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Juzgado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Penal de </a:t>
                      </a:r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Garantías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82011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Juzgado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Penal de </a:t>
                      </a:r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Garantías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282011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Juzgado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Penal de </a:t>
                      </a:r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Garantías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282011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Juzgado Penal de Garantías Delitos Económicos 1</a:t>
                      </a:r>
                      <a:endParaRPr lang="es-PY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282011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Juzgado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Penal de </a:t>
                      </a:r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Garantías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Delitos </a:t>
                      </a:r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Económicos 2</a:t>
                      </a:r>
                      <a:endParaRPr lang="es-PY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282011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Juzgado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Penal de la Adolescencia 1er turno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  <a:tr h="296110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Juzgado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Penal de la Adolescencia 2do turno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6"/>
                  </a:ext>
                </a:extLst>
              </a:tr>
              <a:tr h="296110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PY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7"/>
                  </a:ext>
                </a:extLst>
              </a:tr>
              <a:tr h="296110">
                <a:tc>
                  <a:txBody>
                    <a:bodyPr/>
                    <a:lstStyle/>
                    <a:p>
                      <a:pPr algn="l" fontAlgn="b"/>
                      <a:r>
                        <a:rPr lang="es-PY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TOTAL </a:t>
                      </a:r>
                      <a:r>
                        <a:rPr lang="es-PY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 </a:t>
                      </a:r>
                      <a:r>
                        <a:rPr lang="es-PY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AUDIENCIAS</a:t>
                      </a:r>
                      <a:endParaRPr lang="es-PY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1414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/>
          <p:cNvSpPr/>
          <p:nvPr/>
        </p:nvSpPr>
        <p:spPr>
          <a:xfrm>
            <a:off x="1" y="0"/>
            <a:ext cx="12192000" cy="822960"/>
          </a:xfrm>
          <a:prstGeom prst="rect">
            <a:avLst/>
          </a:prstGeom>
          <a:solidFill>
            <a:srgbClr val="4B69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5599" y="76230"/>
            <a:ext cx="1676401" cy="738330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382" y="-13685"/>
            <a:ext cx="2246812" cy="828245"/>
          </a:xfrm>
          <a:prstGeom prst="rect">
            <a:avLst/>
          </a:prstGeom>
        </p:spPr>
      </p:pic>
      <p:sp>
        <p:nvSpPr>
          <p:cNvPr id="22" name="Rectángulo 21"/>
          <p:cNvSpPr/>
          <p:nvPr/>
        </p:nvSpPr>
        <p:spPr>
          <a:xfrm>
            <a:off x="1" y="6664411"/>
            <a:ext cx="12191999" cy="193589"/>
          </a:xfrm>
          <a:prstGeom prst="rect">
            <a:avLst/>
          </a:prstGeom>
          <a:solidFill>
            <a:srgbClr val="4B69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1 Título"/>
          <p:cNvSpPr txBox="1">
            <a:spLocks/>
          </p:cNvSpPr>
          <p:nvPr/>
        </p:nvSpPr>
        <p:spPr>
          <a:xfrm>
            <a:off x="2453951" y="102633"/>
            <a:ext cx="8052318" cy="61405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PY" sz="3200" dirty="0" smtClean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Audiencias Preliminares por Juzgados</a:t>
            </a:r>
            <a:endParaRPr lang="es-PY" sz="3200" dirty="0">
              <a:solidFill>
                <a:schemeClr val="bg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graphicFrame>
        <p:nvGraphicFramePr>
          <p:cNvPr id="11" name="Gráfico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89580270"/>
              </p:ext>
            </p:extLst>
          </p:nvPr>
        </p:nvGraphicFramePr>
        <p:xfrm>
          <a:off x="37071" y="736325"/>
          <a:ext cx="12117858" cy="60147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364782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20881</TotalTime>
  <Words>380</Words>
  <Application>Microsoft Office PowerPoint</Application>
  <PresentationFormat>Panorámica</PresentationFormat>
  <Paragraphs>168</Paragraphs>
  <Slides>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3" baseType="lpstr">
      <vt:lpstr>Apple Chancery</vt:lpstr>
      <vt:lpstr>Arial</vt:lpstr>
      <vt:lpstr>Calibri</vt:lpstr>
      <vt:lpstr>Calibri Light</vt:lpstr>
      <vt:lpstr>Tema de Office</vt:lpstr>
      <vt:lpstr>Presentación de PowerPoint</vt:lpstr>
      <vt:lpstr>JUZGADOS PENALES     DE  GARANTÍAS DE LA CAPITAL</vt:lpstr>
      <vt:lpstr>Seguimiento de Audiencias Programadas Semana del 26 al 30 de Abril del 2021 (Sostenibilidad de la base de datos)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Miguel David Ortiz Mendez</dc:creator>
  <cp:lastModifiedBy>Orlando Rubens Martinez</cp:lastModifiedBy>
  <cp:revision>896</cp:revision>
  <cp:lastPrinted>2019-06-12T17:00:27Z</cp:lastPrinted>
  <dcterms:created xsi:type="dcterms:W3CDTF">2016-03-12T00:22:24Z</dcterms:created>
  <dcterms:modified xsi:type="dcterms:W3CDTF">2021-05-04T15:14:58Z</dcterms:modified>
</cp:coreProperties>
</file>