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21\2021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21\2021\Abril\Control%20de%20Audiencias%20Semana%2017%20(del%2026%20al%2030%20de%20ABRIL%20%20202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600" b="1"/>
              <a:t>COMPARATIVO DE AUDIENCIAS TRIMESTRALES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330272097554964E-2"/>
                  <c:y val="-5.2805231423379881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34 %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9840611341059303E-2"/>
                  <c:y val="-6.3366277708055849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40 %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19 al 23 de abril</c:v>
                </c:pt>
                <c:pt idx="1">
                  <c:v>Semana del 26 al 30 de abril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60</c:v>
                </c:pt>
                <c:pt idx="1">
                  <c:v>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66 %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60 %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19 al 23 de abril</c:v>
                </c:pt>
                <c:pt idx="1">
                  <c:v>Semana del 26 al 30 de abril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116</c:v>
                </c:pt>
                <c:pt idx="1">
                  <c:v>109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0878560"/>
        <c:axId val="309965376"/>
        <c:axId val="0"/>
      </c:bar3DChart>
      <c:catAx>
        <c:axId val="310878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09965376"/>
        <c:crosses val="autoZero"/>
        <c:auto val="1"/>
        <c:lblAlgn val="ctr"/>
        <c:lblOffset val="100"/>
        <c:noMultiLvlLbl val="0"/>
      </c:catAx>
      <c:valAx>
        <c:axId val="3099653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10878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443611477939706"/>
          <c:y val="8.8970374470530869E-2"/>
          <c:w val="0.33177796570580909"/>
          <c:h val="3.96852131810711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 dirty="0" smtClean="0"/>
              <a:t>COMPARATIVO </a:t>
            </a:r>
            <a:r>
              <a:rPr lang="es-PY" sz="2400" b="1" dirty="0"/>
              <a:t>DE </a:t>
            </a:r>
            <a:r>
              <a:rPr lang="es-PY" sz="2400" b="1" dirty="0" smtClean="0"/>
              <a:t>AUDIENCIAS PRELIMINARES </a:t>
            </a:r>
            <a:r>
              <a:rPr lang="es-PY" sz="2400" b="1" dirty="0"/>
              <a:t>POR JUZGADOS</a:t>
            </a:r>
          </a:p>
        </c:rich>
      </c:tx>
      <c:layout>
        <c:manualLayout>
          <c:xMode val="edge"/>
          <c:yMode val="edge"/>
          <c:x val="0.17396860022708335"/>
          <c:y val="2.7536953167769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JUZGADOS!$C$1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JUZGADOS!$B$2:$B$17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JUZGADOS!$C$2:$C$17</c:f>
              <c:numCache>
                <c:formatCode>General</c:formatCode>
                <c:ptCount val="16"/>
                <c:pt idx="0">
                  <c:v>11</c:v>
                </c:pt>
                <c:pt idx="1">
                  <c:v>6</c:v>
                </c:pt>
                <c:pt idx="2">
                  <c:v>8</c:v>
                </c:pt>
                <c:pt idx="3">
                  <c:v>3</c:v>
                </c:pt>
                <c:pt idx="4">
                  <c:v>4</c:v>
                </c:pt>
                <c:pt idx="5">
                  <c:v>2</c:v>
                </c:pt>
                <c:pt idx="6">
                  <c:v>6</c:v>
                </c:pt>
                <c:pt idx="7">
                  <c:v>0</c:v>
                </c:pt>
                <c:pt idx="8">
                  <c:v>7</c:v>
                </c:pt>
                <c:pt idx="9">
                  <c:v>6</c:v>
                </c:pt>
                <c:pt idx="10">
                  <c:v>7</c:v>
                </c:pt>
                <c:pt idx="11">
                  <c:v>3</c:v>
                </c:pt>
                <c:pt idx="12">
                  <c:v>1</c:v>
                </c:pt>
                <c:pt idx="13">
                  <c:v>4</c:v>
                </c:pt>
                <c:pt idx="14">
                  <c:v>0</c:v>
                </c:pt>
                <c:pt idx="15">
                  <c:v>4</c:v>
                </c:pt>
              </c:numCache>
            </c:numRef>
          </c:val>
        </c:ser>
        <c:ser>
          <c:idx val="1"/>
          <c:order val="1"/>
          <c:tx>
            <c:strRef>
              <c:f>JUZGADOS!$D$1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JUZGADOS!$B$2:$B$17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JUZGADOS!$D$2:$D$17</c:f>
              <c:numCache>
                <c:formatCode>General</c:formatCode>
                <c:ptCount val="16"/>
                <c:pt idx="0">
                  <c:v>6</c:v>
                </c:pt>
                <c:pt idx="1">
                  <c:v>3</c:v>
                </c:pt>
                <c:pt idx="2">
                  <c:v>8</c:v>
                </c:pt>
                <c:pt idx="3">
                  <c:v>7</c:v>
                </c:pt>
                <c:pt idx="4">
                  <c:v>8</c:v>
                </c:pt>
                <c:pt idx="5">
                  <c:v>5</c:v>
                </c:pt>
                <c:pt idx="6">
                  <c:v>14</c:v>
                </c:pt>
                <c:pt idx="7">
                  <c:v>8</c:v>
                </c:pt>
                <c:pt idx="8">
                  <c:v>11</c:v>
                </c:pt>
                <c:pt idx="9">
                  <c:v>6</c:v>
                </c:pt>
                <c:pt idx="10">
                  <c:v>9</c:v>
                </c:pt>
                <c:pt idx="11">
                  <c:v>12</c:v>
                </c:pt>
                <c:pt idx="12">
                  <c:v>2</c:v>
                </c:pt>
                <c:pt idx="13">
                  <c:v>4</c:v>
                </c:pt>
                <c:pt idx="14">
                  <c:v>6</c:v>
                </c:pt>
                <c:pt idx="1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9284840"/>
        <c:axId val="309284448"/>
        <c:axId val="0"/>
      </c:bar3DChart>
      <c:catAx>
        <c:axId val="30928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09284448"/>
        <c:crosses val="autoZero"/>
        <c:auto val="1"/>
        <c:lblAlgn val="ctr"/>
        <c:lblOffset val="100"/>
        <c:noMultiLvlLbl val="0"/>
      </c:catAx>
      <c:valAx>
        <c:axId val="30928444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09284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179801605954858"/>
          <c:y val="9.7255926607939761E-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790834" y="329144"/>
            <a:ext cx="10766854" cy="3585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AUDITORIA DE 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194486" y="4377883"/>
            <a:ext cx="105569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Abril del 2021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3165" y="1345456"/>
            <a:ext cx="11112842" cy="2168914"/>
          </a:xfrm>
        </p:spPr>
        <p:txBody>
          <a:bodyPr>
            <a:noAutofit/>
          </a:bodyPr>
          <a:lstStyle/>
          <a:p>
            <a:r>
              <a:rPr lang="es-MX" sz="5000" b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</a:t>
            </a:r>
            <a: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b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</a:t>
            </a:r>
            <a:b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GARANTÍAS </a:t>
            </a:r>
            <a:r>
              <a:rPr lang="es-MX" sz="5000" b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LA CAPITAL</a:t>
            </a:r>
            <a:endParaRPr lang="en-US" sz="50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23594" y="3514370"/>
            <a:ext cx="9931983" cy="1494675"/>
          </a:xfrm>
        </p:spPr>
        <p:txBody>
          <a:bodyPr>
            <a:normAutofit fontScale="92500" lnSpcReduction="20000"/>
          </a:bodyPr>
          <a:lstStyle/>
          <a:p>
            <a:endParaRPr lang="es-MX" sz="4400" dirty="0" smtClean="0"/>
          </a:p>
          <a:p>
            <a:r>
              <a:rPr lang="es-MX" sz="4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41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4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PRELIMINARES </a:t>
            </a:r>
            <a:endParaRPr lang="en-US" sz="41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97362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056738" y="5226416"/>
            <a:ext cx="10078523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2639686" y="246402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77198" y="1088140"/>
            <a:ext cx="9637604" cy="1191793"/>
          </a:xfrm>
        </p:spPr>
        <p:txBody>
          <a:bodyPr>
            <a:normAutofit/>
          </a:bodyPr>
          <a:lstStyle/>
          <a:p>
            <a:r>
              <a:rPr lang="es-PY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Abril del 2021</a:t>
            </a:r>
            <a: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(Sostenibilidad de la base de datos)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9124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215996"/>
              </p:ext>
            </p:extLst>
          </p:nvPr>
        </p:nvGraphicFramePr>
        <p:xfrm>
          <a:off x="287382" y="2631015"/>
          <a:ext cx="11509202" cy="339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7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046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848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76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1713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ANTERIOR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1713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34 %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66 %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641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2" algn="just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109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5570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2639686" y="24516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6590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-65901"/>
            <a:ext cx="1676401" cy="7980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71351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0887"/>
            <a:ext cx="12191999" cy="1725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594566" y="158445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4557919"/>
              </p:ext>
            </p:extLst>
          </p:nvPr>
        </p:nvGraphicFramePr>
        <p:xfrm>
          <a:off x="301228" y="755699"/>
          <a:ext cx="11589543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41188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40046"/>
            <a:ext cx="12191999" cy="21178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32724"/>
              </p:ext>
            </p:extLst>
          </p:nvPr>
        </p:nvGraphicFramePr>
        <p:xfrm>
          <a:off x="1" y="890790"/>
          <a:ext cx="12191999" cy="574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639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05560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  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15896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  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s-PY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109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1" y="5875065"/>
            <a:ext cx="12191999" cy="4794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639686" y="171174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72649"/>
            <a:ext cx="12191999" cy="185351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387180" y="1005390"/>
            <a:ext cx="11362787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444444"/>
              </p:ext>
            </p:extLst>
          </p:nvPr>
        </p:nvGraphicFramePr>
        <p:xfrm>
          <a:off x="387180" y="1851181"/>
          <a:ext cx="11277600" cy="419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7003"/>
                <a:gridCol w="1286566"/>
                <a:gridCol w="1134584"/>
                <a:gridCol w="1211361"/>
                <a:gridCol w="1134584"/>
                <a:gridCol w="1245484"/>
                <a:gridCol w="1768018"/>
              </a:tblGrid>
              <a:tr h="126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 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Defensa Pública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u="none" strike="noStrike" dirty="0" smtClean="0">
                          <a:effectLst/>
                        </a:rPr>
                        <a:t>Otros,</a:t>
                      </a:r>
                      <a:r>
                        <a:rPr lang="es-PY" sz="1800" u="none" strike="noStrike" dirty="0" smtClean="0">
                          <a:effectLst/>
                        </a:rPr>
                        <a:t>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Ley de Emergencia Sanitaria</a:t>
                      </a:r>
                      <a:endParaRPr lang="es-PY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Total </a:t>
                      </a: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10381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</a:tr>
              <a:tr h="9156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</a:tr>
              <a:tr h="977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888" y="38034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39697"/>
            <a:ext cx="12191999" cy="218303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63281" y="147872"/>
            <a:ext cx="8052318" cy="568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384021"/>
              </p:ext>
            </p:extLst>
          </p:nvPr>
        </p:nvGraphicFramePr>
        <p:xfrm>
          <a:off x="11888" y="907428"/>
          <a:ext cx="12180112" cy="5659234"/>
        </p:xfrm>
        <a:graphic>
          <a:graphicData uri="http://schemas.openxmlformats.org/drawingml/2006/table">
            <a:tbl>
              <a:tblPr/>
              <a:tblGrid>
                <a:gridCol w="57532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37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937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393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0739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TOTAL </a:t>
                      </a:r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</a:t>
                      </a:r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AUDIENCIAS</a:t>
                      </a:r>
                      <a:endParaRPr lang="es-PY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0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64411"/>
            <a:ext cx="12191999" cy="193589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140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9580270"/>
              </p:ext>
            </p:extLst>
          </p:nvPr>
        </p:nvGraphicFramePr>
        <p:xfrm>
          <a:off x="37071" y="736325"/>
          <a:ext cx="12117858" cy="6014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20881</TotalTime>
  <Words>380</Words>
  <Application>Microsoft Office PowerPoint</Application>
  <PresentationFormat>Panorámica</PresentationFormat>
  <Paragraphs>168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    DE  GARANTÍAS DE LA CAPITAL</vt:lpstr>
      <vt:lpstr>Seguimiento de Audiencias Programadas Semana del 26 al 30 de Abril del 2021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896</cp:revision>
  <cp:lastPrinted>2019-06-12T17:00:27Z</cp:lastPrinted>
  <dcterms:created xsi:type="dcterms:W3CDTF">2016-03-12T00:22:24Z</dcterms:created>
  <dcterms:modified xsi:type="dcterms:W3CDTF">2021-05-04T15:14:58Z</dcterms:modified>
</cp:coreProperties>
</file>