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1" r:id="rId5"/>
    <p:sldId id="257" r:id="rId6"/>
    <p:sldId id="258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34" y="-12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Y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B6257-60C9-4C12-9029-A7CF0CC51B65}" type="datetimeFigureOut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Y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7D5DF-EF48-4262-9823-5430D00AAE0E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41728323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Y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52D14-A4F0-4AD7-A563-7705215581E0}" type="datetimeFigureOut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Y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Y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AD5C7E-815C-46D0-9DEF-B31C0765CF44}" type="slidenum">
              <a:rPr lang="es-PY" smtClean="0"/>
              <a:pPr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36116496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D5C7E-815C-46D0-9DEF-B31C0765CF44}" type="slidenum">
              <a:rPr lang="es-PY" smtClean="0"/>
              <a:pPr/>
              <a:t>7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2889322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DEBE-BFE3-4BE8-89D6-E3CB41A22993}" type="datetime1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708-B99D-4AF3-A737-654A5949EB9A}" type="slidenum">
              <a:rPr lang="es-PY" smtClean="0"/>
              <a:pPr/>
              <a:t>‹Nº›</a:t>
            </a:fld>
            <a:endParaRPr lang="es-PY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2D3BD-91EF-4AF4-94C1-81989072FECE}" type="datetime1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708-B99D-4AF3-A737-654A5949EB9A}" type="slidenum">
              <a:rPr lang="es-PY" smtClean="0"/>
              <a:pPr/>
              <a:t>‹Nº›</a:t>
            </a:fld>
            <a:endParaRPr lang="es-PY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79664-EC6A-45C0-B870-03FD12414726}" type="datetime1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708-B99D-4AF3-A737-654A5949EB9A}" type="slidenum">
              <a:rPr lang="es-PY" smtClean="0"/>
              <a:pPr/>
              <a:t>‹Nº›</a:t>
            </a:fld>
            <a:endParaRPr lang="es-PY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B134-AF12-4534-BBD8-065524F40A1C}" type="datetime1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708-B99D-4AF3-A737-654A5949EB9A}" type="slidenum">
              <a:rPr lang="es-PY" smtClean="0"/>
              <a:pPr/>
              <a:t>‹Nº›</a:t>
            </a:fld>
            <a:endParaRPr lang="es-PY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8E98-0331-4011-9946-684BB0F99AF1}" type="datetime1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708-B99D-4AF3-A737-654A5949EB9A}" type="slidenum">
              <a:rPr lang="es-PY" smtClean="0"/>
              <a:pPr/>
              <a:t>‹Nº›</a:t>
            </a:fld>
            <a:endParaRPr lang="es-PY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7637F-6690-4730-96CB-72028A6AD6C7}" type="datetime1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708-B99D-4AF3-A737-654A5949EB9A}" type="slidenum">
              <a:rPr lang="es-PY" smtClean="0"/>
              <a:pPr/>
              <a:t>‹Nº›</a:t>
            </a:fld>
            <a:endParaRPr lang="es-PY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F1F9B-295F-4C8E-976A-BE58A5B27E34}" type="datetime1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708-B99D-4AF3-A737-654A5949EB9A}" type="slidenum">
              <a:rPr lang="es-PY" smtClean="0"/>
              <a:pPr/>
              <a:t>‹Nº›</a:t>
            </a:fld>
            <a:endParaRPr lang="es-PY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9453-6DB9-4F7C-88B0-FF2DE56A3650}" type="datetime1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708-B99D-4AF3-A737-654A5949EB9A}" type="slidenum">
              <a:rPr lang="es-PY" smtClean="0"/>
              <a:pPr/>
              <a:t>‹Nº›</a:t>
            </a:fld>
            <a:endParaRPr lang="es-PY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CD2D-EECF-43D8-8B23-00E275AA29FC}" type="datetime1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708-B99D-4AF3-A737-654A5949EB9A}" type="slidenum">
              <a:rPr lang="es-PY" smtClean="0"/>
              <a:pPr/>
              <a:t>‹Nº›</a:t>
            </a:fld>
            <a:endParaRPr lang="es-PY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131C5-05A8-4D73-9484-E7CCB70A3483}" type="datetime1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P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EA5708-B99D-4AF3-A737-654A5949EB9A}" type="slidenum">
              <a:rPr lang="es-PY" smtClean="0"/>
              <a:pPr/>
              <a:t>‹Nº›</a:t>
            </a:fld>
            <a:endParaRPr lang="es-PY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5F056-EC00-4981-A042-46DFF195C9CF}" type="datetime1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5708-B99D-4AF3-A737-654A5949EB9A}" type="slidenum">
              <a:rPr lang="es-PY" smtClean="0"/>
              <a:pPr/>
              <a:t>‹Nº›</a:t>
            </a:fld>
            <a:endParaRPr lang="es-PY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C313813-2E10-413D-8B6C-61E07FFE3D96}" type="datetime1">
              <a:rPr lang="es-PY" smtClean="0"/>
              <a:pPr/>
              <a:t>30/06/2012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AEA5708-B99D-4AF3-A737-654A5949EB9A}" type="slidenum">
              <a:rPr lang="es-PY" smtClean="0"/>
              <a:pPr/>
              <a:t>‹Nº›</a:t>
            </a:fld>
            <a:endParaRPr lang="es-PY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Seminario de Capacitación y Aplicación de las </a:t>
            </a:r>
            <a:r>
              <a:rPr lang="es-ES" dirty="0" smtClean="0"/>
              <a:t>100</a:t>
            </a:r>
            <a:r>
              <a:rPr lang="es-ES" dirty="0" smtClean="0"/>
              <a:t> </a:t>
            </a:r>
            <a:r>
              <a:rPr lang="es-ES" dirty="0" smtClean="0"/>
              <a:t>Reglas de Brasilia</a:t>
            </a:r>
            <a:endParaRPr lang="es-PY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151891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Niñez y penal Adolescente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s-ES" sz="2400" dirty="0" smtClean="0"/>
              <a:t>Las 100 reglas permiten una discriminación positiva en cuanto a la concesión de derechos del niño. VG caso de prestación entre menor y menor discapacitado</a:t>
            </a:r>
          </a:p>
          <a:p>
            <a:pPr>
              <a:buFont typeface="Arial" pitchFamily="34" charset="0"/>
              <a:buChar char="•"/>
            </a:pPr>
            <a:r>
              <a:rPr lang="es-ES" sz="2400" dirty="0" smtClean="0"/>
              <a:t>Aplicación con prioridad de salidas de resolución de conflictos por medios alternos al jurisdiccional</a:t>
            </a:r>
          </a:p>
          <a:p>
            <a:pPr>
              <a:buFont typeface="Arial" pitchFamily="34" charset="0"/>
              <a:buChar char="•"/>
            </a:pPr>
            <a:r>
              <a:rPr lang="es-ES" sz="2400" dirty="0" smtClean="0"/>
              <a:t>La celeridad es un elemento de importancia en el proceso</a:t>
            </a:r>
          </a:p>
          <a:p>
            <a:pPr>
              <a:buFont typeface="Arial" pitchFamily="34" charset="0"/>
              <a:buChar char="•"/>
            </a:pPr>
            <a:r>
              <a:rPr lang="es-ES" sz="2400" dirty="0" smtClean="0"/>
              <a:t>Existencia de Marco Normativo en Exceso</a:t>
            </a:r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3139552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Discapacidad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s-ES" sz="2800" dirty="0" smtClean="0"/>
              <a:t>Cambio de paradigmas en cuanto a la lastima.</a:t>
            </a:r>
          </a:p>
          <a:p>
            <a:pPr>
              <a:buFont typeface="Arial" pitchFamily="34" charset="0"/>
              <a:buChar char="•"/>
            </a:pPr>
            <a:r>
              <a:rPr lang="es-ES" sz="2800" dirty="0" smtClean="0"/>
              <a:t>Romper Barreras materiales y actitudinales</a:t>
            </a:r>
          </a:p>
          <a:p>
            <a:pPr>
              <a:buFont typeface="Arial" pitchFamily="34" charset="0"/>
              <a:buChar char="•"/>
            </a:pPr>
            <a:r>
              <a:rPr lang="es-ES" sz="2800" dirty="0" smtClean="0"/>
              <a:t>No es discapacidad quien no puede sino aquel que la sociedad le impone una restricción</a:t>
            </a:r>
          </a:p>
          <a:p>
            <a:pPr>
              <a:buFont typeface="Arial" pitchFamily="34" charset="0"/>
              <a:buChar char="•"/>
            </a:pPr>
            <a:r>
              <a:rPr lang="es-ES" sz="2800" dirty="0" smtClean="0"/>
              <a:t>De nada sirve tecnología, rampas o demás si el juez no conoce las reglas de acceso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144356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Relatoría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Abog. Magali Rodas</a:t>
            </a:r>
          </a:p>
          <a:p>
            <a:r>
              <a:rPr lang="es-ES" dirty="0" smtClean="0"/>
              <a:t>Abog. María José Colman</a:t>
            </a:r>
          </a:p>
          <a:p>
            <a:r>
              <a:rPr lang="es-ES" dirty="0" smtClean="0"/>
              <a:t>Abog. Rodrigo Fanego</a:t>
            </a:r>
          </a:p>
          <a:p>
            <a:endParaRPr lang="es-ES" dirty="0"/>
          </a:p>
          <a:p>
            <a:r>
              <a:rPr lang="es-ES" dirty="0" smtClean="0"/>
              <a:t>Apoyo: Dirección de Asuntos Internacionales e Integridad Institucional</a:t>
            </a:r>
          </a:p>
          <a:p>
            <a:r>
              <a:rPr lang="es-ES" dirty="0" smtClean="0"/>
              <a:t>Asunción – Paraguay</a:t>
            </a:r>
          </a:p>
          <a:p>
            <a:endParaRPr lang="es-ES" dirty="0"/>
          </a:p>
          <a:p>
            <a:r>
              <a:rPr lang="es-ES" dirty="0" smtClean="0"/>
              <a:t>Año 2012</a:t>
            </a:r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1907246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Migración y Trata de Personas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912548"/>
          </a:xfrm>
        </p:spPr>
        <p:txBody>
          <a:bodyPr>
            <a:normAutofit fontScale="77500" lnSpcReduction="20000"/>
          </a:bodyPr>
          <a:lstStyle/>
          <a:p>
            <a:pPr lvl="0">
              <a:buFont typeface="Arial" pitchFamily="34" charset="0"/>
              <a:buChar char="•"/>
            </a:pPr>
            <a:r>
              <a:rPr lang="es-ES" sz="3300" dirty="0"/>
              <a:t>Factores relacionados a víctimas de trata: oriundas de familias numerosas, porcentaje elevado de madres solteras, cuestiones económicas</a:t>
            </a:r>
            <a:endParaRPr lang="es-PY" sz="3300" dirty="0"/>
          </a:p>
          <a:p>
            <a:pPr lvl="0">
              <a:buFont typeface="Arial" pitchFamily="34" charset="0"/>
              <a:buChar char="•"/>
            </a:pPr>
            <a:r>
              <a:rPr lang="es-ES" sz="3300" dirty="0"/>
              <a:t>La explotación sexual como fin de la trata</a:t>
            </a:r>
            <a:endParaRPr lang="es-PY" sz="3300" dirty="0"/>
          </a:p>
          <a:p>
            <a:pPr lvl="0">
              <a:buFont typeface="Arial" pitchFamily="34" charset="0"/>
              <a:buChar char="•"/>
            </a:pPr>
            <a:r>
              <a:rPr lang="es-ES" sz="3300" dirty="0"/>
              <a:t>El Ministerio Público como órgano de ejecución penal de los autores, no como órgano redentivo.</a:t>
            </a:r>
            <a:endParaRPr lang="es-PY" sz="3300" dirty="0"/>
          </a:p>
          <a:p>
            <a:pPr lvl="0">
              <a:buFont typeface="Arial" pitchFamily="34" charset="0"/>
              <a:buChar char="•"/>
            </a:pPr>
            <a:r>
              <a:rPr lang="es-ES" sz="3300" dirty="0"/>
              <a:t>Tratamiento actual del abordaje de la víctima desde la perspectiva de la protección y reinserción</a:t>
            </a:r>
            <a:endParaRPr lang="es-PY" sz="3300" dirty="0"/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250625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Migración y Trata de Personas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fontScale="70000" lnSpcReduction="20000"/>
          </a:bodyPr>
          <a:lstStyle/>
          <a:p>
            <a:pPr>
              <a:buChar char="•"/>
            </a:pPr>
            <a:r>
              <a:rPr lang="es-ES" sz="3300" dirty="0"/>
              <a:t>Modus operandi de la captación: engaño y promesa de buena ganancia de dinero</a:t>
            </a:r>
            <a:endParaRPr lang="es-PY" sz="3300" dirty="0"/>
          </a:p>
          <a:p>
            <a:pPr>
              <a:buChar char="•"/>
            </a:pPr>
            <a:r>
              <a:rPr lang="es-ES" sz="3300" dirty="0"/>
              <a:t>Creación de Mesa Interinstitucional para Combate de Trata, formada por el Poder Ejecutivo a través de  diversos Ministerios, Poder Legislativo, Poder Judicial, y sociedad civil, con apoyo de organismos internacionales en carácter de observadores.</a:t>
            </a:r>
            <a:endParaRPr lang="es-PY" sz="3300" dirty="0"/>
          </a:p>
          <a:p>
            <a:pPr>
              <a:buChar char="•"/>
            </a:pPr>
            <a:r>
              <a:rPr lang="es-ES" sz="3300" dirty="0"/>
              <a:t>Existencia de proyecto de ley con media sanción donde se regula la punición de la Trata Interna.</a:t>
            </a:r>
            <a:endParaRPr lang="es-PY" sz="3300" dirty="0"/>
          </a:p>
          <a:p>
            <a:pPr>
              <a:buChar char="•"/>
            </a:pPr>
            <a:r>
              <a:rPr lang="es-ES" sz="3300" dirty="0"/>
              <a:t>Abordaje de la Trata como un crimen común, por tener carácter transnacional. </a:t>
            </a:r>
            <a:endParaRPr lang="es-PY" sz="3300" dirty="0"/>
          </a:p>
          <a:p>
            <a:pPr>
              <a:buChar char="•"/>
            </a:pPr>
            <a:endParaRPr lang="es-PY" sz="3300" dirty="0"/>
          </a:p>
        </p:txBody>
      </p:sp>
    </p:spTree>
    <p:extLst>
      <p:ext uri="{BB962C8B-B14F-4D97-AF65-F5344CB8AC3E}">
        <p14:creationId xmlns:p14="http://schemas.microsoft.com/office/powerpoint/2010/main" xmlns="" val="117254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Migración y Trata de Personas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buChar char="•"/>
            </a:pPr>
            <a:r>
              <a:rPr lang="es-ES" sz="2400" dirty="0"/>
              <a:t>Prohibición de ser interrogada la víctima, por re victimización </a:t>
            </a:r>
            <a:endParaRPr lang="es-PY" sz="2400" dirty="0"/>
          </a:p>
          <a:p>
            <a:pPr>
              <a:buChar char="•"/>
            </a:pPr>
            <a:r>
              <a:rPr lang="es-ES" sz="2400" dirty="0"/>
              <a:t>Existencia de un enfoque psicológico, integral y jurídico para el tratamiento de la Trata</a:t>
            </a:r>
            <a:endParaRPr lang="es-PY" sz="2400" dirty="0"/>
          </a:p>
          <a:p>
            <a:pPr>
              <a:buChar char="•"/>
            </a:pPr>
            <a:r>
              <a:rPr lang="es-ES" sz="2400" dirty="0"/>
              <a:t>Trastorno de la víctima, falta de ubicación en tiempo y espacio, renuncia a la investigación por temor. </a:t>
            </a:r>
            <a:endParaRPr lang="es-PY" sz="2400" dirty="0"/>
          </a:p>
          <a:p>
            <a:pPr>
              <a:buChar char="•"/>
            </a:pPr>
            <a:r>
              <a:rPr lang="es-ES" sz="2400" dirty="0"/>
              <a:t>Creación de la Iberred, con personas como puntos de referencia en todos los países de Iberoamérica , respuesta inmediata de parte de los países miembros.</a:t>
            </a:r>
            <a:endParaRPr lang="es-PY" sz="2400" dirty="0"/>
          </a:p>
          <a:p>
            <a:pPr>
              <a:buChar char="•"/>
            </a:pPr>
            <a:r>
              <a:rPr lang="es-ES" sz="2400" dirty="0"/>
              <a:t>Declaración </a:t>
            </a:r>
            <a:r>
              <a:rPr lang="es-ES" sz="2400" dirty="0" smtClean="0"/>
              <a:t>de la </a:t>
            </a:r>
            <a:r>
              <a:rPr lang="es-ES" sz="2400" dirty="0"/>
              <a:t>víctima por el sistema de videoconferencia.</a:t>
            </a:r>
            <a:endParaRPr lang="es-PY" sz="2400" dirty="0"/>
          </a:p>
        </p:txBody>
      </p:sp>
    </p:spTree>
    <p:extLst>
      <p:ext uri="{BB962C8B-B14F-4D97-AF65-F5344CB8AC3E}">
        <p14:creationId xmlns:p14="http://schemas.microsoft.com/office/powerpoint/2010/main" xmlns="" val="238955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Migración y Trata de Personas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s-ES" sz="2800" dirty="0" smtClean="0"/>
              <a:t>Herramienta: Iberred</a:t>
            </a:r>
          </a:p>
          <a:p>
            <a:pPr>
              <a:buFont typeface="Arial" pitchFamily="34" charset="0"/>
              <a:buChar char="•"/>
            </a:pPr>
            <a:r>
              <a:rPr lang="es-ES" sz="2800" dirty="0" smtClean="0"/>
              <a:t>Canalización de Solicitud: Ministerio Publico</a:t>
            </a:r>
          </a:p>
          <a:p>
            <a:pPr>
              <a:buFont typeface="Arial" pitchFamily="34" charset="0"/>
              <a:buChar char="•"/>
            </a:pPr>
            <a:r>
              <a:rPr lang="es-ES" sz="2800" dirty="0" smtClean="0"/>
              <a:t>Utilización de correo seguro de la OEA para obtención de respuesta efectiva</a:t>
            </a:r>
          </a:p>
          <a:p>
            <a:pPr>
              <a:buFont typeface="Arial" pitchFamily="34" charset="0"/>
              <a:buChar char="•"/>
            </a:pPr>
            <a:r>
              <a:rPr lang="es-ES" sz="2800" dirty="0" smtClean="0"/>
              <a:t>80% de victimas son personas del interior del país</a:t>
            </a:r>
          </a:p>
          <a:p>
            <a:pPr>
              <a:buFont typeface="Arial" pitchFamily="34" charset="0"/>
              <a:buChar char="•"/>
            </a:pPr>
            <a:r>
              <a:rPr lang="es-ES" sz="2800" dirty="0" smtClean="0"/>
              <a:t>La victima prefiere no tener participación en el juicio. Se buscan mecanismos alternativos para la incorporación por protocolo de Palermo</a:t>
            </a:r>
          </a:p>
        </p:txBody>
      </p:sp>
    </p:spTree>
    <p:extLst>
      <p:ext uri="{BB962C8B-B14F-4D97-AF65-F5344CB8AC3E}">
        <p14:creationId xmlns:p14="http://schemas.microsoft.com/office/powerpoint/2010/main" xmlns="" val="339745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Migración y Trata de Personas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s-ES" sz="2800" dirty="0" smtClean="0"/>
              <a:t>Se cuestiona la obtención de visas.</a:t>
            </a:r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402201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Privados de libertad</a:t>
            </a:r>
            <a:endParaRPr lang="es-PY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Font typeface="Arial" pitchFamily="34" charset="0"/>
              <a:buChar char="•"/>
            </a:pPr>
            <a:r>
              <a:rPr lang="es-ES" sz="2600" dirty="0"/>
              <a:t>Cuanto más encierro, mayor vulneración, omisión y desnaturalización de los principios de legalidad, reprochabilidad y proporcionalidad</a:t>
            </a:r>
            <a:endParaRPr lang="es-PY" sz="2600" dirty="0"/>
          </a:p>
          <a:p>
            <a:pPr lvl="0">
              <a:buFont typeface="Arial" pitchFamily="34" charset="0"/>
              <a:buChar char="•"/>
            </a:pPr>
            <a:r>
              <a:rPr lang="es-ES" sz="2600" dirty="0"/>
              <a:t>Obligatoriedad de aplicación de las normas de derechos humanos en las penitenciarías “intramuros”</a:t>
            </a:r>
            <a:endParaRPr lang="es-PY" sz="2600" dirty="0"/>
          </a:p>
          <a:p>
            <a:pPr lvl="0">
              <a:buFont typeface="Arial" pitchFamily="34" charset="0"/>
              <a:buChar char="•"/>
            </a:pPr>
            <a:r>
              <a:rPr lang="es-ES" sz="2600" dirty="0"/>
              <a:t>Trato humanitario para las personas privadas de libertad, no considerar las penitenciarías como “cementerio de vivos”</a:t>
            </a:r>
            <a:endParaRPr lang="es-PY" sz="2600" dirty="0"/>
          </a:p>
          <a:p>
            <a:pPr lvl="0">
              <a:buFont typeface="Arial" pitchFamily="34" charset="0"/>
              <a:buChar char="•"/>
            </a:pPr>
            <a:r>
              <a:rPr lang="es-ES" sz="2600" dirty="0"/>
              <a:t>Importancia de la figura del defensor público para garantizar el cumplimiento de los derechos humanos</a:t>
            </a:r>
            <a:endParaRPr lang="es-PY" sz="2600" dirty="0"/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2435885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Privados de libertad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Font typeface="Arial" pitchFamily="34" charset="0"/>
              <a:buChar char="•"/>
            </a:pPr>
            <a:r>
              <a:rPr lang="es-ES" sz="2600" dirty="0"/>
              <a:t>La rehabilitación como objetivo de la condena</a:t>
            </a:r>
            <a:endParaRPr lang="es-PY" sz="2600" dirty="0"/>
          </a:p>
          <a:p>
            <a:pPr lvl="0">
              <a:buFont typeface="Arial" pitchFamily="34" charset="0"/>
              <a:buChar char="•"/>
            </a:pPr>
            <a:r>
              <a:rPr lang="es-ES" sz="2600" dirty="0"/>
              <a:t>Carácter personal de las medidas de privación de libertad</a:t>
            </a:r>
            <a:endParaRPr lang="es-PY" sz="2600" dirty="0"/>
          </a:p>
          <a:p>
            <a:pPr lvl="0">
              <a:buFont typeface="Arial" pitchFamily="34" charset="0"/>
              <a:buChar char="•"/>
            </a:pPr>
            <a:r>
              <a:rPr lang="es-ES" sz="2600" dirty="0"/>
              <a:t>Denigrante estado de las comisarías que fungen de cárceles transitorias</a:t>
            </a:r>
            <a:endParaRPr lang="es-PY" sz="2600" dirty="0"/>
          </a:p>
          <a:p>
            <a:pPr lvl="0">
              <a:buFont typeface="Arial" pitchFamily="34" charset="0"/>
              <a:buChar char="•"/>
            </a:pPr>
            <a:r>
              <a:rPr lang="es-ES" sz="2600" dirty="0"/>
              <a:t>Derecho a la alimentación vulnerada por el hacinamiento dentro de las penitenciarías</a:t>
            </a:r>
            <a:endParaRPr lang="es-PY" sz="2600" dirty="0"/>
          </a:p>
          <a:p>
            <a:pPr lvl="0">
              <a:buFont typeface="Arial" pitchFamily="34" charset="0"/>
              <a:buChar char="•"/>
            </a:pPr>
            <a:r>
              <a:rPr lang="es-ES" sz="2600" dirty="0"/>
              <a:t>El derecho a la educación también vulnerado, ya que existen convenios con el Ministerio de Educación y Cultura a través de la Cooperación Española, con aplicación mediana.</a:t>
            </a:r>
            <a:endParaRPr lang="es-PY" sz="2600" dirty="0"/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2897857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Pobreza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División de Pobres Extremos, Pobres y No pobres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Alto nivel de pobreza manifiesto en mujeres.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La peor pobreza es la Pobreza legal.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Se vive sin protección legal básica.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Se tiene temor de acceder al Poder judicial y este temor tiene que ser eliminado</a:t>
            </a:r>
          </a:p>
          <a:p>
            <a:pPr>
              <a:buFont typeface="Arial" pitchFamily="34" charset="0"/>
              <a:buChar char="•"/>
            </a:pPr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xmlns="" val="381827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353</TotalTime>
  <Words>650</Words>
  <Application>Microsoft Office PowerPoint</Application>
  <PresentationFormat>Presentación en pantalla (4:3)</PresentationFormat>
  <Paragraphs>63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Ángulos</vt:lpstr>
      <vt:lpstr>Seminario de Capacitación y Aplicación de las 100 Reglas de Brasilia</vt:lpstr>
      <vt:lpstr>Migración y Trata de Personas</vt:lpstr>
      <vt:lpstr>Migración y Trata de Personas</vt:lpstr>
      <vt:lpstr>Migración y Trata de Personas</vt:lpstr>
      <vt:lpstr>Migración y Trata de Personas</vt:lpstr>
      <vt:lpstr>Migración y Trata de Personas</vt:lpstr>
      <vt:lpstr>Privados de libertad</vt:lpstr>
      <vt:lpstr>Privados de libertad</vt:lpstr>
      <vt:lpstr>Pobreza</vt:lpstr>
      <vt:lpstr>Niñez y penal Adolescente</vt:lpstr>
      <vt:lpstr>Discapacidad</vt:lpstr>
      <vt:lpstr>Relatoría</vt:lpstr>
    </vt:vector>
  </TitlesOfParts>
  <Company>Particular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Seminario de Capacitacion y Aplicación de las Cien Reglas de Brasilia</dc:title>
  <dc:creator>Rodrigo Fanego</dc:creator>
  <cp:lastModifiedBy>P_Bernal</cp:lastModifiedBy>
  <cp:revision>20</cp:revision>
  <dcterms:created xsi:type="dcterms:W3CDTF">2012-06-30T13:25:40Z</dcterms:created>
  <dcterms:modified xsi:type="dcterms:W3CDTF">2012-06-30T19:33:14Z</dcterms:modified>
</cp:coreProperties>
</file>