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43F11-E766-1BC3-94CA-C6887AB9B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4149BF-545F-CA1F-9CC8-DDEF907E3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4D0494-D1D6-6B56-4C88-7AE437BB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1C3E3-F523-D940-66AF-DC5F0C8C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632183-D1BD-E21B-A81A-435316F1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663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E0DE2-843C-BF17-6C22-A0A39937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5DB6BA-6912-CB3A-0289-B734C41E0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8CC8A-41D1-D45E-C452-3CE9B63F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66D72-6DAF-B980-659F-0C0BF00F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9E946D-B2EE-3525-4CB4-0716E1C4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3827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81A729-0E98-65DD-2AB0-45A944877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52748D-A6E0-5075-1D32-D952BB8C8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7E839B-4622-0F88-00D7-9F80D312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8C5E9F-A9E0-4F12-C7C1-6C9A084B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B5955-09D1-ADEA-9816-9FA34D9D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6029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83F20-F2D8-DF51-CAEC-1E124AB8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BDF87F-97A7-0123-0A17-75786DADD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B550BF-D49E-0F15-192A-D3699FD7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C8B901-14D4-A423-0003-5170E65B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B762D-CF70-D6D2-5959-33349D7A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0347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14579-AEA6-0B66-476E-FDB958D4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095748-1E40-8BAC-9CE3-69573E95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B2230A-DDDB-79DE-D04D-68157DA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30AF0A-8E0A-115B-8B30-BB182500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62F556-193B-DDAD-D185-0F4D3468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5521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AE820-EFCB-7FE6-880E-7B2603CF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FDFC5A-5F6F-A2B6-0A35-90DC9CB8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C6C0C-0BE8-BA7B-374F-FB03D028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141F03-022A-4208-6500-9C86D1C1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2A6A8-6DE3-EC39-56F9-BE5CB427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0539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2CAFD-212A-6DE0-6C83-E9346ECC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954D4F-F568-C6B9-DC61-EF1E65EBD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4BC8CB-A47F-307D-7C29-B95762ACA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7497C9-F0D6-8B29-E583-EF40B52F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493BBC-E42A-B87A-3336-AEBCDC2F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005E30-19F0-C702-3FE4-80D9A395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3702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7BB88-79FD-9D29-7468-D5FA324E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8631B-F2D7-93B3-DF53-0AB4BD39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9C7792-EA21-1BC7-0ED0-88AD9A49E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E253EA-4119-82FD-87A0-58F8B89E1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382C3F-1D6D-5B36-AF1C-B6CBB2FFD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E75121-4E55-72F3-D338-D0E108F6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3516B8-17CB-42BA-4D85-11D2FB7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DB2644-B93A-FDD3-2457-7121744F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5233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49D6B-5D81-203A-6323-BF50EC3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6A265A-2B99-23AC-E97E-F62C7D36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353EEB-2153-2078-9062-933E704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B4D76D-7E85-B951-B0B6-EBBC267D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215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FD40D0-45EB-DD2C-1256-C3AC9A79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F3731D-9E11-F913-84E9-F4EA0672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B11524-5C3C-F88F-F943-5A2E6030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539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51EE7-5A35-4CE5-FB04-BDFA233A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82736D-3674-4FB7-2A74-0F094E35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C45B66-F38C-325B-F597-FE5A1CF6E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007944-9D55-C224-6F73-236309D7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47C534-ACC6-E5A0-3795-0FE847C7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1A72CA-2533-2873-BE9A-85B6A1DD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7719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D79CB-22DB-F99B-E624-0371EDCA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270674-6CFB-E6D9-A8F6-C4650707E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71270C-8BAB-DEA3-81E8-98E09CA81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CDB0F0-E8C4-6F5B-B8E4-86086CA7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BD0DC1-2EB7-537C-3B16-D273E0D7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7796E2-5EB4-CEFC-07FF-F3B5FBE1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913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5ECB94-D0FF-1A66-AEC9-76EABB4D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ABD21-A677-49C5-EBAF-9D4610299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D25454-4EFC-4FB5-0EF1-46AB469C7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5DC4EC-6157-4698-BB7C-AF1BEEE72F4B}" type="datetimeFigureOut">
              <a:rPr lang="es-PY" smtClean="0"/>
              <a:t>22/5/2026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1A2ED5-4E1A-7070-9773-26C7A291E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C265C-BE6F-1AD0-79E9-D7813356D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0A4A41-0B84-4E22-838A-86373B1453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777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A284884-821D-12BD-78EE-D99EE78524E5}"/>
              </a:ext>
            </a:extLst>
          </p:cNvPr>
          <p:cNvSpPr txBox="1"/>
          <p:nvPr/>
        </p:nvSpPr>
        <p:spPr>
          <a:xfrm>
            <a:off x="1354494" y="867746"/>
            <a:ext cx="9483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  <a:latin typeface="Intro Inline" panose="02000000000000000000" pitchFamily="50" charset="0"/>
              </a:rPr>
              <a:t>SALA CIVIL Y COMERCIAL</a:t>
            </a:r>
            <a:endParaRPr lang="es-PY" sz="3000" dirty="0">
              <a:solidFill>
                <a:schemeClr val="bg1"/>
              </a:solidFill>
              <a:latin typeface="Intro Inline" panose="02000000000000000000" pitchFamily="50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CE323C8-534A-B574-611B-3ED9170AFC4B}"/>
              </a:ext>
            </a:extLst>
          </p:cNvPr>
          <p:cNvSpPr txBox="1"/>
          <p:nvPr/>
        </p:nvSpPr>
        <p:spPr>
          <a:xfrm>
            <a:off x="1354494" y="1301810"/>
            <a:ext cx="9483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chemeClr val="bg1"/>
                </a:solidFill>
                <a:latin typeface="Intro Regular" panose="02000000000000000000" pitchFamily="2" charset="0"/>
              </a:rPr>
              <a:t>CORTE SUPREMA DE JUSTICIA</a:t>
            </a:r>
            <a:endParaRPr lang="es-PY" sz="2500" dirty="0">
              <a:solidFill>
                <a:schemeClr val="bg1"/>
              </a:solidFill>
              <a:latin typeface="Intro Regular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514500-8264-F1B5-7F4B-1DBF32C37D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24" y="1772257"/>
            <a:ext cx="8019952" cy="1457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F0A975-4FE7-522B-C937-3E5E50798A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6024" y="2260555"/>
            <a:ext cx="8019952" cy="1457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239305E-966B-C29F-2823-8DB4F7BB115B}"/>
              </a:ext>
            </a:extLst>
          </p:cNvPr>
          <p:cNvSpPr txBox="1"/>
          <p:nvPr/>
        </p:nvSpPr>
        <p:spPr>
          <a:xfrm>
            <a:off x="1354494" y="1845156"/>
            <a:ext cx="9483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chemeClr val="bg1"/>
                </a:solidFill>
                <a:latin typeface="Intro Inline" panose="02000000000000000000" pitchFamily="50" charset="0"/>
              </a:rPr>
              <a:t>ACUERDO Y SENTENCIA</a:t>
            </a:r>
            <a:endParaRPr lang="es-PY" sz="2500" dirty="0">
              <a:solidFill>
                <a:schemeClr val="bg1"/>
              </a:solidFill>
              <a:latin typeface="Intro Inline" panose="02000000000000000000" pitchFamily="50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2DB89A-8D60-6CAA-2714-7B1BD7B49237}"/>
              </a:ext>
            </a:extLst>
          </p:cNvPr>
          <p:cNvSpPr/>
          <p:nvPr/>
        </p:nvSpPr>
        <p:spPr>
          <a:xfrm>
            <a:off x="702907" y="2578421"/>
            <a:ext cx="10786187" cy="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EBA11DD-A563-5EDD-53E4-9334ED278632}"/>
              </a:ext>
            </a:extLst>
          </p:cNvPr>
          <p:cNvCxnSpPr>
            <a:cxnSpLocks/>
          </p:cNvCxnSpPr>
          <p:nvPr/>
        </p:nvCxnSpPr>
        <p:spPr>
          <a:xfrm>
            <a:off x="702907" y="3058187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CB4B18D-1C9F-3B3D-8E5E-B084A75E910D}"/>
              </a:ext>
            </a:extLst>
          </p:cNvPr>
          <p:cNvCxnSpPr>
            <a:cxnSpLocks/>
          </p:cNvCxnSpPr>
          <p:nvPr/>
        </p:nvCxnSpPr>
        <p:spPr>
          <a:xfrm>
            <a:off x="1246269" y="2631112"/>
            <a:ext cx="0" cy="39376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6ECC8D0-CEA0-799F-D6F3-B3668642D53F}"/>
              </a:ext>
            </a:extLst>
          </p:cNvPr>
          <p:cNvCxnSpPr>
            <a:cxnSpLocks/>
          </p:cNvCxnSpPr>
          <p:nvPr/>
        </p:nvCxnSpPr>
        <p:spPr>
          <a:xfrm>
            <a:off x="5765394" y="2578421"/>
            <a:ext cx="0" cy="39903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40FEFD-4684-0226-DEBC-A75859018BDA}"/>
              </a:ext>
            </a:extLst>
          </p:cNvPr>
          <p:cNvSpPr txBox="1"/>
          <p:nvPr/>
        </p:nvSpPr>
        <p:spPr>
          <a:xfrm>
            <a:off x="1246269" y="2592359"/>
            <a:ext cx="17019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Carátula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8E91FD-FE61-C2D9-A189-EB5C764745FD}"/>
              </a:ext>
            </a:extLst>
          </p:cNvPr>
          <p:cNvSpPr txBox="1"/>
          <p:nvPr/>
        </p:nvSpPr>
        <p:spPr>
          <a:xfrm>
            <a:off x="5765393" y="2592359"/>
            <a:ext cx="1801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Inhibición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1B512E9-8B33-E86A-5EFE-6C7E377B61D3}"/>
              </a:ext>
            </a:extLst>
          </p:cNvPr>
          <p:cNvCxnSpPr>
            <a:cxnSpLocks/>
          </p:cNvCxnSpPr>
          <p:nvPr/>
        </p:nvCxnSpPr>
        <p:spPr>
          <a:xfrm>
            <a:off x="7485337" y="2592359"/>
            <a:ext cx="0" cy="39763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DB7E39-769C-36D9-E884-AC85468724E3}"/>
              </a:ext>
            </a:extLst>
          </p:cNvPr>
          <p:cNvSpPr txBox="1"/>
          <p:nvPr/>
        </p:nvSpPr>
        <p:spPr>
          <a:xfrm>
            <a:off x="7485337" y="2592359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Integrantes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F509EF8-919C-0AC0-A602-4CB3718C6744}"/>
              </a:ext>
            </a:extLst>
          </p:cNvPr>
          <p:cNvCxnSpPr>
            <a:cxnSpLocks/>
          </p:cNvCxnSpPr>
          <p:nvPr/>
        </p:nvCxnSpPr>
        <p:spPr>
          <a:xfrm>
            <a:off x="9503860" y="2592359"/>
            <a:ext cx="0" cy="39763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5ABFC3-0926-A845-0A3A-3F80B875B16D}"/>
              </a:ext>
            </a:extLst>
          </p:cNvPr>
          <p:cNvSpPr txBox="1"/>
          <p:nvPr/>
        </p:nvSpPr>
        <p:spPr>
          <a:xfrm>
            <a:off x="9503859" y="2592359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Preopinante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BE1A6A-1C3E-BCF0-F822-182C5F124496}"/>
              </a:ext>
            </a:extLst>
          </p:cNvPr>
          <p:cNvSpPr txBox="1"/>
          <p:nvPr/>
        </p:nvSpPr>
        <p:spPr>
          <a:xfrm>
            <a:off x="586908" y="3173483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>
                <a:solidFill>
                  <a:srgbClr val="FFED00"/>
                </a:solidFill>
                <a:latin typeface="Franklin Gothic Demi" panose="020B0703020102020204" pitchFamily="34" charset="0"/>
              </a:rPr>
              <a:t>1.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45442FA-51A2-D661-BCB5-93546D4AD9FF}"/>
              </a:ext>
            </a:extLst>
          </p:cNvPr>
          <p:cNvSpPr txBox="1"/>
          <p:nvPr/>
        </p:nvSpPr>
        <p:spPr>
          <a:xfrm>
            <a:off x="1246268" y="3133471"/>
            <a:ext cx="451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400" dirty="0"/>
              <a:t>Luis Alberto </a:t>
            </a:r>
            <a:r>
              <a:rPr lang="es-419" sz="1400" dirty="0" err="1"/>
              <a:t>Estigarribia</a:t>
            </a:r>
            <a:r>
              <a:rPr lang="es-419" sz="1400" dirty="0"/>
              <a:t> Díaz c/ Guillermo Carlos </a:t>
            </a:r>
            <a:r>
              <a:rPr lang="es-419" sz="1400" dirty="0" err="1"/>
              <a:t>Battaglia</a:t>
            </a:r>
            <a:r>
              <a:rPr lang="es-419" sz="1400" dirty="0"/>
              <a:t> </a:t>
            </a:r>
            <a:r>
              <a:rPr lang="es-419" sz="1400" dirty="0" err="1"/>
              <a:t>Astigarraga</a:t>
            </a:r>
            <a:r>
              <a:rPr lang="es-419" sz="1400" dirty="0"/>
              <a:t> s/ Rendición de Cuentas.-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C9D85CD-4209-B926-23B4-66998583E38A}"/>
              </a:ext>
            </a:extLst>
          </p:cNvPr>
          <p:cNvSpPr txBox="1"/>
          <p:nvPr/>
        </p:nvSpPr>
        <p:spPr>
          <a:xfrm>
            <a:off x="7479755" y="3058992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Martínez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Jiménez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Garay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F7F989-9786-429F-F832-96B46F5AB8D3}"/>
              </a:ext>
            </a:extLst>
          </p:cNvPr>
          <p:cNvSpPr txBox="1"/>
          <p:nvPr/>
        </p:nvSpPr>
        <p:spPr>
          <a:xfrm>
            <a:off x="586908" y="3995298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>
                <a:solidFill>
                  <a:srgbClr val="FFED00"/>
                </a:solidFill>
                <a:latin typeface="Franklin Gothic Demi" panose="020B0703020102020204" pitchFamily="34" charset="0"/>
              </a:rPr>
              <a:t>2.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1191891-C6BA-8F43-75B1-D2370D5A3E75}"/>
              </a:ext>
            </a:extLst>
          </p:cNvPr>
          <p:cNvCxnSpPr>
            <a:cxnSpLocks/>
          </p:cNvCxnSpPr>
          <p:nvPr/>
        </p:nvCxnSpPr>
        <p:spPr>
          <a:xfrm>
            <a:off x="702907" y="3934624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AF7F989-9786-429F-F832-96B46F5AB8D3}"/>
              </a:ext>
            </a:extLst>
          </p:cNvPr>
          <p:cNvSpPr txBox="1"/>
          <p:nvPr/>
        </p:nvSpPr>
        <p:spPr>
          <a:xfrm>
            <a:off x="577953" y="4937005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3.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1191891-C6BA-8F43-75B1-D2370D5A3E75}"/>
              </a:ext>
            </a:extLst>
          </p:cNvPr>
          <p:cNvCxnSpPr>
            <a:cxnSpLocks/>
          </p:cNvCxnSpPr>
          <p:nvPr/>
        </p:nvCxnSpPr>
        <p:spPr>
          <a:xfrm>
            <a:off x="702906" y="4795133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1191891-C6BA-8F43-75B1-D2370D5A3E75}"/>
              </a:ext>
            </a:extLst>
          </p:cNvPr>
          <p:cNvCxnSpPr>
            <a:cxnSpLocks/>
          </p:cNvCxnSpPr>
          <p:nvPr/>
        </p:nvCxnSpPr>
        <p:spPr>
          <a:xfrm>
            <a:off x="702907" y="5694383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45442FA-51A2-D661-BCB5-93546D4AD9FF}"/>
              </a:ext>
            </a:extLst>
          </p:cNvPr>
          <p:cNvSpPr txBox="1"/>
          <p:nvPr/>
        </p:nvSpPr>
        <p:spPr>
          <a:xfrm>
            <a:off x="1255224" y="3965245"/>
            <a:ext cx="451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400" dirty="0"/>
              <a:t>Francisco Manuel </a:t>
            </a:r>
            <a:r>
              <a:rPr lang="es-419" sz="1400" dirty="0" err="1"/>
              <a:t>Vanni</a:t>
            </a:r>
            <a:r>
              <a:rPr lang="es-419" sz="1400" dirty="0"/>
              <a:t> Benítez c/ María Leonor </a:t>
            </a:r>
            <a:r>
              <a:rPr lang="es-419" sz="1400" dirty="0" err="1"/>
              <a:t>Vanni</a:t>
            </a:r>
            <a:r>
              <a:rPr lang="es-419" sz="1400" dirty="0"/>
              <a:t> de Ortiz y Otros S/ Nulidad de Acto Jurídico.-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45442FA-51A2-D661-BCB5-93546D4AD9FF}"/>
              </a:ext>
            </a:extLst>
          </p:cNvPr>
          <p:cNvSpPr txBox="1"/>
          <p:nvPr/>
        </p:nvSpPr>
        <p:spPr>
          <a:xfrm>
            <a:off x="1255224" y="4863386"/>
            <a:ext cx="451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400" dirty="0"/>
              <a:t>Osvaldo Darío </a:t>
            </a:r>
            <a:r>
              <a:rPr lang="es-419" sz="1400" dirty="0" err="1"/>
              <a:t>Candia</a:t>
            </a:r>
            <a:r>
              <a:rPr lang="es-419" sz="1400" dirty="0"/>
              <a:t> c/ </a:t>
            </a:r>
            <a:r>
              <a:rPr lang="es-419" sz="1400" dirty="0" err="1"/>
              <a:t>Gisell</a:t>
            </a:r>
            <a:r>
              <a:rPr lang="es-419" sz="1400" dirty="0"/>
              <a:t> Elizabeth Villalba </a:t>
            </a:r>
            <a:r>
              <a:rPr lang="es-419" sz="1400" dirty="0" err="1"/>
              <a:t>Vecchio</a:t>
            </a:r>
            <a:r>
              <a:rPr lang="es-419" sz="1400" dirty="0"/>
              <a:t> s/ Reivindicación de Inmueble.-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D1F4E05-3C51-594F-29CB-E21A79435182}"/>
              </a:ext>
            </a:extLst>
          </p:cNvPr>
          <p:cNvSpPr txBox="1"/>
          <p:nvPr/>
        </p:nvSpPr>
        <p:spPr>
          <a:xfrm>
            <a:off x="9540407" y="4258830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Garay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D1F4E05-3C51-594F-29CB-E21A79435182}"/>
              </a:ext>
            </a:extLst>
          </p:cNvPr>
          <p:cNvSpPr txBox="1"/>
          <p:nvPr/>
        </p:nvSpPr>
        <p:spPr>
          <a:xfrm>
            <a:off x="9527344" y="5122804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Jiménez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D1F4E05-3C51-594F-29CB-E21A79435182}"/>
              </a:ext>
            </a:extLst>
          </p:cNvPr>
          <p:cNvSpPr txBox="1"/>
          <p:nvPr/>
        </p:nvSpPr>
        <p:spPr>
          <a:xfrm>
            <a:off x="9566325" y="3315986"/>
            <a:ext cx="223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Martínez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9D85CD-4209-B926-23B4-66998583E38A}"/>
              </a:ext>
            </a:extLst>
          </p:cNvPr>
          <p:cNvSpPr txBox="1"/>
          <p:nvPr/>
        </p:nvSpPr>
        <p:spPr>
          <a:xfrm>
            <a:off x="7516303" y="3949857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Martínez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Jiménez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Garay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C9D85CD-4209-B926-23B4-66998583E38A}"/>
              </a:ext>
            </a:extLst>
          </p:cNvPr>
          <p:cNvSpPr txBox="1"/>
          <p:nvPr/>
        </p:nvSpPr>
        <p:spPr>
          <a:xfrm>
            <a:off x="7516303" y="4829557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Martínez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Jiménez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Garay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AF7F989-9786-429F-F832-96B46F5AB8D3}"/>
              </a:ext>
            </a:extLst>
          </p:cNvPr>
          <p:cNvSpPr txBox="1"/>
          <p:nvPr/>
        </p:nvSpPr>
        <p:spPr>
          <a:xfrm>
            <a:off x="591016" y="5879511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4.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45442FA-51A2-D661-BCB5-93546D4AD9FF}"/>
              </a:ext>
            </a:extLst>
          </p:cNvPr>
          <p:cNvSpPr txBox="1"/>
          <p:nvPr/>
        </p:nvSpPr>
        <p:spPr>
          <a:xfrm>
            <a:off x="1268287" y="5805892"/>
            <a:ext cx="451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400" dirty="0"/>
              <a:t>Nancy </a:t>
            </a:r>
            <a:r>
              <a:rPr lang="es-419" sz="1400" dirty="0" err="1"/>
              <a:t>Steenland</a:t>
            </a:r>
            <a:r>
              <a:rPr lang="es-419" sz="1400" dirty="0"/>
              <a:t> </a:t>
            </a:r>
            <a:r>
              <a:rPr lang="es-419" sz="1400" dirty="0" err="1"/>
              <a:t>Stanton</a:t>
            </a:r>
            <a:r>
              <a:rPr lang="es-419" sz="1400" dirty="0"/>
              <a:t> c/ Thomas </a:t>
            </a:r>
            <a:r>
              <a:rPr lang="es-419" sz="1400" dirty="0" err="1"/>
              <a:t>Eduard</a:t>
            </a:r>
            <a:r>
              <a:rPr lang="es-419" sz="1400" dirty="0"/>
              <a:t> </a:t>
            </a:r>
            <a:r>
              <a:rPr lang="es-419" sz="1400" dirty="0" err="1"/>
              <a:t>Steeland</a:t>
            </a:r>
            <a:r>
              <a:rPr lang="es-419" sz="1400" dirty="0"/>
              <a:t> </a:t>
            </a:r>
            <a:r>
              <a:rPr lang="es-419" sz="1400" dirty="0" err="1"/>
              <a:t>Porter</a:t>
            </a:r>
            <a:r>
              <a:rPr lang="es-419" sz="1400" dirty="0"/>
              <a:t> y Otros s/ Declaración de Nulidad de Filiación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D1F4E05-3C51-594F-29CB-E21A79435182}"/>
              </a:ext>
            </a:extLst>
          </p:cNvPr>
          <p:cNvSpPr txBox="1"/>
          <p:nvPr/>
        </p:nvSpPr>
        <p:spPr>
          <a:xfrm>
            <a:off x="9540407" y="6065310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Martínez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C9D85CD-4209-B926-23B4-66998583E38A}"/>
              </a:ext>
            </a:extLst>
          </p:cNvPr>
          <p:cNvSpPr txBox="1"/>
          <p:nvPr/>
        </p:nvSpPr>
        <p:spPr>
          <a:xfrm>
            <a:off x="7529366" y="5772063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Martínez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Jiménez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Garay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7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2184FF5-31FC-CF0E-5FBA-88108E4C93C6}"/>
              </a:ext>
            </a:extLst>
          </p:cNvPr>
          <p:cNvSpPr/>
          <p:nvPr/>
        </p:nvSpPr>
        <p:spPr>
          <a:xfrm>
            <a:off x="704924" y="443964"/>
            <a:ext cx="10786187" cy="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7578711-160B-AC94-9FB8-F10D4123EDB6}"/>
              </a:ext>
            </a:extLst>
          </p:cNvPr>
          <p:cNvCxnSpPr>
            <a:cxnSpLocks/>
          </p:cNvCxnSpPr>
          <p:nvPr/>
        </p:nvCxnSpPr>
        <p:spPr>
          <a:xfrm>
            <a:off x="704924" y="923730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466B6DC-3E4A-2E6F-5F6F-9CAE27DFE971}"/>
              </a:ext>
            </a:extLst>
          </p:cNvPr>
          <p:cNvCxnSpPr>
            <a:cxnSpLocks/>
          </p:cNvCxnSpPr>
          <p:nvPr/>
        </p:nvCxnSpPr>
        <p:spPr>
          <a:xfrm>
            <a:off x="1248286" y="457902"/>
            <a:ext cx="0" cy="62029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CAF8A58-8C18-3D1C-BD7F-45075E923090}"/>
              </a:ext>
            </a:extLst>
          </p:cNvPr>
          <p:cNvCxnSpPr>
            <a:cxnSpLocks/>
          </p:cNvCxnSpPr>
          <p:nvPr/>
        </p:nvCxnSpPr>
        <p:spPr>
          <a:xfrm>
            <a:off x="5767411" y="457902"/>
            <a:ext cx="0" cy="62029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025B06C-E02D-5C91-B3F0-1EEC84688B03}"/>
              </a:ext>
            </a:extLst>
          </p:cNvPr>
          <p:cNvSpPr txBox="1"/>
          <p:nvPr/>
        </p:nvSpPr>
        <p:spPr>
          <a:xfrm>
            <a:off x="1248286" y="457902"/>
            <a:ext cx="17019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Carátula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1CFF54-8BA5-EDC6-6464-07073A4D4959}"/>
              </a:ext>
            </a:extLst>
          </p:cNvPr>
          <p:cNvSpPr txBox="1"/>
          <p:nvPr/>
        </p:nvSpPr>
        <p:spPr>
          <a:xfrm>
            <a:off x="5767410" y="457902"/>
            <a:ext cx="1801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Inhibición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A18E7E-03EF-6C08-03A6-E5961CE3DC43}"/>
              </a:ext>
            </a:extLst>
          </p:cNvPr>
          <p:cNvCxnSpPr>
            <a:cxnSpLocks/>
          </p:cNvCxnSpPr>
          <p:nvPr/>
        </p:nvCxnSpPr>
        <p:spPr>
          <a:xfrm>
            <a:off x="7487354" y="457902"/>
            <a:ext cx="0" cy="62029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5DAC26-942D-13D6-F099-5D755EA99C10}"/>
              </a:ext>
            </a:extLst>
          </p:cNvPr>
          <p:cNvSpPr txBox="1"/>
          <p:nvPr/>
        </p:nvSpPr>
        <p:spPr>
          <a:xfrm>
            <a:off x="7487354" y="457902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Integrantes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D0E21D-1CFF-FAAD-E2CE-E7D654F61F87}"/>
              </a:ext>
            </a:extLst>
          </p:cNvPr>
          <p:cNvCxnSpPr>
            <a:cxnSpLocks/>
          </p:cNvCxnSpPr>
          <p:nvPr/>
        </p:nvCxnSpPr>
        <p:spPr>
          <a:xfrm>
            <a:off x="9505877" y="443964"/>
            <a:ext cx="0" cy="627188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AE4B459-7EC7-E05A-8658-46DE3073DCEF}"/>
              </a:ext>
            </a:extLst>
          </p:cNvPr>
          <p:cNvSpPr txBox="1"/>
          <p:nvPr/>
        </p:nvSpPr>
        <p:spPr>
          <a:xfrm>
            <a:off x="9505876" y="457902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Preopinante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8C0B97F-38E2-6536-509A-129EFABC1271}"/>
              </a:ext>
            </a:extLst>
          </p:cNvPr>
          <p:cNvSpPr txBox="1"/>
          <p:nvPr/>
        </p:nvSpPr>
        <p:spPr>
          <a:xfrm>
            <a:off x="588925" y="1039026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5.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E8AB38D-CEC9-5671-F25B-4214E2F3368F}"/>
              </a:ext>
            </a:extLst>
          </p:cNvPr>
          <p:cNvSpPr txBox="1"/>
          <p:nvPr/>
        </p:nvSpPr>
        <p:spPr>
          <a:xfrm>
            <a:off x="1248285" y="999014"/>
            <a:ext cx="451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XCMG </a:t>
            </a:r>
            <a:r>
              <a:rPr lang="es-419" sz="1200" dirty="0" err="1"/>
              <a:t>Construction</a:t>
            </a:r>
            <a:r>
              <a:rPr lang="es-419" sz="1200" dirty="0"/>
              <a:t> </a:t>
            </a:r>
            <a:r>
              <a:rPr lang="es-419" sz="1200" dirty="0" err="1"/>
              <a:t>Machinery</a:t>
            </a:r>
            <a:r>
              <a:rPr lang="es-419" sz="1200" dirty="0"/>
              <a:t> Co. Ltd. c/ Guido Rosa Coronel </a:t>
            </a:r>
            <a:r>
              <a:rPr lang="es-419" sz="1200" dirty="0" err="1"/>
              <a:t>Arroca</a:t>
            </a:r>
            <a:r>
              <a:rPr lang="es-419" sz="1200" dirty="0"/>
              <a:t> s/ Cancelación de Marca por falta de uso.-</a:t>
            </a:r>
            <a:endParaRPr lang="es-PY" sz="1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9505876" y="1175212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Garay 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C6CB924-CF68-4FFB-20E1-E84533942151}"/>
              </a:ext>
            </a:extLst>
          </p:cNvPr>
          <p:cNvCxnSpPr>
            <a:cxnSpLocks/>
          </p:cNvCxnSpPr>
          <p:nvPr/>
        </p:nvCxnSpPr>
        <p:spPr>
          <a:xfrm>
            <a:off x="704924" y="1868764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26219" y="965360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C0B97F-38E2-6536-509A-129EFABC1271}"/>
              </a:ext>
            </a:extLst>
          </p:cNvPr>
          <p:cNvSpPr txBox="1"/>
          <p:nvPr/>
        </p:nvSpPr>
        <p:spPr>
          <a:xfrm>
            <a:off x="588925" y="1974249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6.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8AB38D-CEC9-5671-F25B-4214E2F3368F}"/>
              </a:ext>
            </a:extLst>
          </p:cNvPr>
          <p:cNvSpPr txBox="1"/>
          <p:nvPr/>
        </p:nvSpPr>
        <p:spPr>
          <a:xfrm>
            <a:off x="1248285" y="1968670"/>
            <a:ext cx="451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Víctor </a:t>
            </a:r>
            <a:r>
              <a:rPr lang="es-419" sz="1200" dirty="0" err="1"/>
              <a:t>Lameirao</a:t>
            </a:r>
            <a:r>
              <a:rPr lang="es-419" sz="1200" dirty="0"/>
              <a:t> Silva c/ Julio Godoy Ayala y Bernard Marc </a:t>
            </a:r>
            <a:r>
              <a:rPr lang="es-419" sz="1200" dirty="0" err="1"/>
              <a:t>Gotti</a:t>
            </a:r>
            <a:r>
              <a:rPr lang="es-419" sz="1200" dirty="0"/>
              <a:t> s/ Cumplimiento de Contrato y Retención de Inmueble por Cobro de Mejoras.-</a:t>
            </a:r>
            <a:endParaRPr lang="es-PY" sz="1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9505876" y="2107573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Jiménez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26219" y="1899168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59662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43ED0A-6DCD-A6E1-6352-B653856A31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24" y="690291"/>
            <a:ext cx="8019952" cy="1457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407862-F200-4C07-FE74-2A5F0BF44E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6024" y="1178589"/>
            <a:ext cx="8019952" cy="14579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BF940FD-712B-6B64-63BA-A0ACA3AA2DFE}"/>
              </a:ext>
            </a:extLst>
          </p:cNvPr>
          <p:cNvSpPr txBox="1"/>
          <p:nvPr/>
        </p:nvSpPr>
        <p:spPr>
          <a:xfrm>
            <a:off x="1354494" y="763190"/>
            <a:ext cx="9483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chemeClr val="bg1"/>
                </a:solidFill>
                <a:latin typeface="Intro Inline" panose="02000000000000000000" pitchFamily="50" charset="0"/>
              </a:rPr>
              <a:t>Auto interlocutorio</a:t>
            </a:r>
            <a:endParaRPr lang="es-PY" sz="2500" dirty="0">
              <a:solidFill>
                <a:schemeClr val="bg1"/>
              </a:solidFill>
              <a:latin typeface="Intro Inline" panose="02000000000000000000" pitchFamily="50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035163F-794C-0AC2-AE23-10C9431126E2}"/>
              </a:ext>
            </a:extLst>
          </p:cNvPr>
          <p:cNvSpPr/>
          <p:nvPr/>
        </p:nvSpPr>
        <p:spPr>
          <a:xfrm>
            <a:off x="702907" y="1582742"/>
            <a:ext cx="10786187" cy="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6232694-25D0-209E-DDFA-EB5F7F15A8BC}"/>
              </a:ext>
            </a:extLst>
          </p:cNvPr>
          <p:cNvCxnSpPr>
            <a:cxnSpLocks/>
          </p:cNvCxnSpPr>
          <p:nvPr/>
        </p:nvCxnSpPr>
        <p:spPr>
          <a:xfrm>
            <a:off x="702907" y="2062508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6FECB23-E329-0381-43FB-F6134EE292F1}"/>
              </a:ext>
            </a:extLst>
          </p:cNvPr>
          <p:cNvCxnSpPr>
            <a:cxnSpLocks/>
          </p:cNvCxnSpPr>
          <p:nvPr/>
        </p:nvCxnSpPr>
        <p:spPr>
          <a:xfrm>
            <a:off x="1246269" y="1635433"/>
            <a:ext cx="0" cy="49333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5A2C28D4-EAA9-C7E1-1DC3-A2C264FDC66C}"/>
              </a:ext>
            </a:extLst>
          </p:cNvPr>
          <p:cNvCxnSpPr>
            <a:cxnSpLocks/>
          </p:cNvCxnSpPr>
          <p:nvPr/>
        </p:nvCxnSpPr>
        <p:spPr>
          <a:xfrm>
            <a:off x="5765394" y="1582742"/>
            <a:ext cx="0" cy="49860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EE468F8-9972-F700-30A1-E13096C876D3}"/>
              </a:ext>
            </a:extLst>
          </p:cNvPr>
          <p:cNvSpPr txBox="1"/>
          <p:nvPr/>
        </p:nvSpPr>
        <p:spPr>
          <a:xfrm>
            <a:off x="1246269" y="1596680"/>
            <a:ext cx="17019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Carátula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149E9ED-83CA-BFB8-31ED-794C0525355A}"/>
              </a:ext>
            </a:extLst>
          </p:cNvPr>
          <p:cNvSpPr txBox="1"/>
          <p:nvPr/>
        </p:nvSpPr>
        <p:spPr>
          <a:xfrm>
            <a:off x="5765393" y="1596680"/>
            <a:ext cx="1801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Inhibición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65C1EB1-F3FF-463E-AC84-9F2381308DA1}"/>
              </a:ext>
            </a:extLst>
          </p:cNvPr>
          <p:cNvCxnSpPr>
            <a:cxnSpLocks/>
          </p:cNvCxnSpPr>
          <p:nvPr/>
        </p:nvCxnSpPr>
        <p:spPr>
          <a:xfrm>
            <a:off x="7485337" y="1596680"/>
            <a:ext cx="0" cy="49720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EA99850-BAB9-B196-C05F-598A8BAE6886}"/>
              </a:ext>
            </a:extLst>
          </p:cNvPr>
          <p:cNvSpPr txBox="1"/>
          <p:nvPr/>
        </p:nvSpPr>
        <p:spPr>
          <a:xfrm>
            <a:off x="7485337" y="1596680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Integrantes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56E126F-24D1-9697-BF5F-DFA5183AAC82}"/>
              </a:ext>
            </a:extLst>
          </p:cNvPr>
          <p:cNvCxnSpPr>
            <a:cxnSpLocks/>
          </p:cNvCxnSpPr>
          <p:nvPr/>
        </p:nvCxnSpPr>
        <p:spPr>
          <a:xfrm>
            <a:off x="9503860" y="1635433"/>
            <a:ext cx="0" cy="49333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4DB39D1-11A1-3A67-9EE4-99F0DE4090CC}"/>
              </a:ext>
            </a:extLst>
          </p:cNvPr>
          <p:cNvSpPr txBox="1"/>
          <p:nvPr/>
        </p:nvSpPr>
        <p:spPr>
          <a:xfrm>
            <a:off x="9503859" y="1596680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Preopinante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EFFE498-3C5A-C5F2-5351-1549A3C3632C}"/>
              </a:ext>
            </a:extLst>
          </p:cNvPr>
          <p:cNvSpPr txBox="1"/>
          <p:nvPr/>
        </p:nvSpPr>
        <p:spPr>
          <a:xfrm>
            <a:off x="586908" y="2177804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>
                <a:solidFill>
                  <a:srgbClr val="FFED00"/>
                </a:solidFill>
                <a:latin typeface="Franklin Gothic Demi" panose="020B0703020102020204" pitchFamily="34" charset="0"/>
              </a:rPr>
              <a:t>1.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E2C6433-C15F-3759-8488-1C7BD5B8DA14}"/>
              </a:ext>
            </a:extLst>
          </p:cNvPr>
          <p:cNvSpPr txBox="1"/>
          <p:nvPr/>
        </p:nvSpPr>
        <p:spPr>
          <a:xfrm>
            <a:off x="1246268" y="2062508"/>
            <a:ext cx="4519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400" dirty="0"/>
              <a:t>Jorge Cáceres s/ Sucesión Intestada.-</a:t>
            </a:r>
            <a:endParaRPr lang="es-PY" sz="105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60DA02-426F-3FD3-1B2F-5BD9942E7808}"/>
              </a:ext>
            </a:extLst>
          </p:cNvPr>
          <p:cNvSpPr txBox="1"/>
          <p:nvPr/>
        </p:nvSpPr>
        <p:spPr>
          <a:xfrm>
            <a:off x="9503859" y="2303473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Martínez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5909A2A-E0BD-7304-E926-51D98A818992}"/>
              </a:ext>
            </a:extLst>
          </p:cNvPr>
          <p:cNvCxnSpPr>
            <a:cxnSpLocks/>
          </p:cNvCxnSpPr>
          <p:nvPr/>
        </p:nvCxnSpPr>
        <p:spPr>
          <a:xfrm>
            <a:off x="702907" y="3007542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119EFD4-0AC1-ECE2-DCD1-A0771B8119BD}"/>
              </a:ext>
            </a:extLst>
          </p:cNvPr>
          <p:cNvSpPr txBox="1"/>
          <p:nvPr/>
        </p:nvSpPr>
        <p:spPr>
          <a:xfrm>
            <a:off x="586908" y="3122838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>
                <a:solidFill>
                  <a:srgbClr val="FFED00"/>
                </a:solidFill>
                <a:latin typeface="Franklin Gothic Demi" panose="020B0703020102020204" pitchFamily="34" charset="0"/>
              </a:rPr>
              <a:t>2.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E2C6433-C15F-3759-8488-1C7BD5B8DA14}"/>
              </a:ext>
            </a:extLst>
          </p:cNvPr>
          <p:cNvSpPr txBox="1"/>
          <p:nvPr/>
        </p:nvSpPr>
        <p:spPr>
          <a:xfrm>
            <a:off x="1246268" y="3159327"/>
            <a:ext cx="451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MX" sz="1400" dirty="0"/>
              <a:t>Paula Cecilia Bogado Avalos c/ Banco Familiar SAECA s/ Indemnización de Daños.-</a:t>
            </a:r>
            <a:endParaRPr lang="es-PY" sz="1400" dirty="0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5909A2A-E0BD-7304-E926-51D98A818992}"/>
              </a:ext>
            </a:extLst>
          </p:cNvPr>
          <p:cNvCxnSpPr>
            <a:cxnSpLocks/>
          </p:cNvCxnSpPr>
          <p:nvPr/>
        </p:nvCxnSpPr>
        <p:spPr>
          <a:xfrm>
            <a:off x="702907" y="4138742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119EFD4-0AC1-ECE2-DCD1-A0771B8119BD}"/>
              </a:ext>
            </a:extLst>
          </p:cNvPr>
          <p:cNvSpPr txBox="1"/>
          <p:nvPr/>
        </p:nvSpPr>
        <p:spPr>
          <a:xfrm>
            <a:off x="586908" y="4319962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3.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E2C6433-C15F-3759-8488-1C7BD5B8DA14}"/>
              </a:ext>
            </a:extLst>
          </p:cNvPr>
          <p:cNvSpPr txBox="1"/>
          <p:nvPr/>
        </p:nvSpPr>
        <p:spPr>
          <a:xfrm>
            <a:off x="1246268" y="4248677"/>
            <a:ext cx="451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400" dirty="0"/>
              <a:t>Nidia Lorena </a:t>
            </a:r>
            <a:r>
              <a:rPr lang="es-419" sz="1400" dirty="0" err="1"/>
              <a:t>Landaira</a:t>
            </a:r>
            <a:r>
              <a:rPr lang="es-419" sz="1400" dirty="0"/>
              <a:t> y otros s/ Reconocimiento de Filiación (Post Mortem).-</a:t>
            </a:r>
            <a:endParaRPr lang="es-PY" sz="1400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E60DA02-426F-3FD3-1B2F-5BD9942E7808}"/>
              </a:ext>
            </a:extLst>
          </p:cNvPr>
          <p:cNvSpPr txBox="1"/>
          <p:nvPr/>
        </p:nvSpPr>
        <p:spPr>
          <a:xfrm>
            <a:off x="9594693" y="5647588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Garay 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5909A2A-E0BD-7304-E926-51D98A818992}"/>
              </a:ext>
            </a:extLst>
          </p:cNvPr>
          <p:cNvCxnSpPr>
            <a:cxnSpLocks/>
          </p:cNvCxnSpPr>
          <p:nvPr/>
        </p:nvCxnSpPr>
        <p:spPr>
          <a:xfrm>
            <a:off x="664038" y="5222332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119EFD4-0AC1-ECE2-DCD1-A0771B8119BD}"/>
              </a:ext>
            </a:extLst>
          </p:cNvPr>
          <p:cNvSpPr txBox="1"/>
          <p:nvPr/>
        </p:nvSpPr>
        <p:spPr>
          <a:xfrm>
            <a:off x="548039" y="5614465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4.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0E2C6433-C15F-3759-8488-1C7BD5B8DA14}"/>
              </a:ext>
            </a:extLst>
          </p:cNvPr>
          <p:cNvSpPr txBox="1"/>
          <p:nvPr/>
        </p:nvSpPr>
        <p:spPr>
          <a:xfrm>
            <a:off x="1207399" y="5514437"/>
            <a:ext cx="451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400" dirty="0"/>
              <a:t>Demetria </a:t>
            </a:r>
            <a:r>
              <a:rPr lang="es-419" sz="1400" dirty="0" err="1"/>
              <a:t>Marin</a:t>
            </a:r>
            <a:r>
              <a:rPr lang="es-419" sz="1400" dirty="0"/>
              <a:t> de </a:t>
            </a:r>
            <a:r>
              <a:rPr lang="es-419" sz="1400" dirty="0" err="1"/>
              <a:t>Guimaraes</a:t>
            </a:r>
            <a:r>
              <a:rPr lang="es-419" sz="1400" dirty="0"/>
              <a:t> s/ Sucesión Ley 6059/18.-</a:t>
            </a:r>
            <a:endParaRPr lang="es-PY" sz="140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8E60DA02-426F-3FD3-1B2F-5BD9942E7808}"/>
              </a:ext>
            </a:extLst>
          </p:cNvPr>
          <p:cNvSpPr txBox="1"/>
          <p:nvPr/>
        </p:nvSpPr>
        <p:spPr>
          <a:xfrm>
            <a:off x="9613250" y="4466156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Jiménez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52600" y="4249738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31685" y="5472156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52600" y="3088953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9643966" y="3299249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/>
              <a:t>Dr. Garay </a:t>
            </a:r>
            <a:endParaRPr lang="es-PY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C9D85CD-4209-B926-23B4-66998583E38A}"/>
              </a:ext>
            </a:extLst>
          </p:cNvPr>
          <p:cNvSpPr txBox="1"/>
          <p:nvPr/>
        </p:nvSpPr>
        <p:spPr>
          <a:xfrm>
            <a:off x="7521884" y="2111558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Martínez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Jiménez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Garay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2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2184FF5-31FC-CF0E-5FBA-88108E4C93C6}"/>
              </a:ext>
            </a:extLst>
          </p:cNvPr>
          <p:cNvSpPr/>
          <p:nvPr/>
        </p:nvSpPr>
        <p:spPr>
          <a:xfrm>
            <a:off x="704924" y="443964"/>
            <a:ext cx="10786187" cy="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7578711-160B-AC94-9FB8-F10D4123EDB6}"/>
              </a:ext>
            </a:extLst>
          </p:cNvPr>
          <p:cNvCxnSpPr>
            <a:cxnSpLocks/>
          </p:cNvCxnSpPr>
          <p:nvPr/>
        </p:nvCxnSpPr>
        <p:spPr>
          <a:xfrm>
            <a:off x="704924" y="923730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466B6DC-3E4A-2E6F-5F6F-9CAE27DFE971}"/>
              </a:ext>
            </a:extLst>
          </p:cNvPr>
          <p:cNvCxnSpPr>
            <a:cxnSpLocks/>
          </p:cNvCxnSpPr>
          <p:nvPr/>
        </p:nvCxnSpPr>
        <p:spPr>
          <a:xfrm>
            <a:off x="1248286" y="457902"/>
            <a:ext cx="0" cy="62029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CAF8A58-8C18-3D1C-BD7F-45075E923090}"/>
              </a:ext>
            </a:extLst>
          </p:cNvPr>
          <p:cNvCxnSpPr>
            <a:cxnSpLocks/>
          </p:cNvCxnSpPr>
          <p:nvPr/>
        </p:nvCxnSpPr>
        <p:spPr>
          <a:xfrm>
            <a:off x="5767411" y="457902"/>
            <a:ext cx="0" cy="62029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025B06C-E02D-5C91-B3F0-1EEC84688B03}"/>
              </a:ext>
            </a:extLst>
          </p:cNvPr>
          <p:cNvSpPr txBox="1"/>
          <p:nvPr/>
        </p:nvSpPr>
        <p:spPr>
          <a:xfrm>
            <a:off x="1248286" y="457902"/>
            <a:ext cx="17019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Carátula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1CFF54-8BA5-EDC6-6464-07073A4D4959}"/>
              </a:ext>
            </a:extLst>
          </p:cNvPr>
          <p:cNvSpPr txBox="1"/>
          <p:nvPr/>
        </p:nvSpPr>
        <p:spPr>
          <a:xfrm>
            <a:off x="5767410" y="457902"/>
            <a:ext cx="1801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Inhibición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A18E7E-03EF-6C08-03A6-E5961CE3DC43}"/>
              </a:ext>
            </a:extLst>
          </p:cNvPr>
          <p:cNvCxnSpPr>
            <a:cxnSpLocks/>
          </p:cNvCxnSpPr>
          <p:nvPr/>
        </p:nvCxnSpPr>
        <p:spPr>
          <a:xfrm>
            <a:off x="7487354" y="457902"/>
            <a:ext cx="0" cy="62029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5DAC26-942D-13D6-F099-5D755EA99C10}"/>
              </a:ext>
            </a:extLst>
          </p:cNvPr>
          <p:cNvSpPr txBox="1"/>
          <p:nvPr/>
        </p:nvSpPr>
        <p:spPr>
          <a:xfrm>
            <a:off x="7487354" y="457902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Integrantes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D0E21D-1CFF-FAAD-E2CE-E7D654F61F87}"/>
              </a:ext>
            </a:extLst>
          </p:cNvPr>
          <p:cNvCxnSpPr>
            <a:cxnSpLocks/>
          </p:cNvCxnSpPr>
          <p:nvPr/>
        </p:nvCxnSpPr>
        <p:spPr>
          <a:xfrm>
            <a:off x="9505877" y="443964"/>
            <a:ext cx="0" cy="627188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AE4B459-7EC7-E05A-8658-46DE3073DCEF}"/>
              </a:ext>
            </a:extLst>
          </p:cNvPr>
          <p:cNvSpPr txBox="1"/>
          <p:nvPr/>
        </p:nvSpPr>
        <p:spPr>
          <a:xfrm>
            <a:off x="9505876" y="457902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Preopinante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8C0B97F-38E2-6536-509A-129EFABC1271}"/>
              </a:ext>
            </a:extLst>
          </p:cNvPr>
          <p:cNvSpPr txBox="1"/>
          <p:nvPr/>
        </p:nvSpPr>
        <p:spPr>
          <a:xfrm>
            <a:off x="588925" y="1039026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5.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E8AB38D-CEC9-5671-F25B-4214E2F3368F}"/>
              </a:ext>
            </a:extLst>
          </p:cNvPr>
          <p:cNvSpPr txBox="1"/>
          <p:nvPr/>
        </p:nvSpPr>
        <p:spPr>
          <a:xfrm>
            <a:off x="1248285" y="999014"/>
            <a:ext cx="451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Raúl Bernardino Avalos Reyes y José Rosa Miño Avalos c/ </a:t>
            </a:r>
            <a:r>
              <a:rPr lang="es-419" sz="1200" dirty="0" err="1"/>
              <a:t>Derlis</a:t>
            </a:r>
            <a:r>
              <a:rPr lang="es-419" sz="1200" dirty="0"/>
              <a:t> Gustavo Aranda S/ Interdicto De Recobrar Y Retener la Posesión.-</a:t>
            </a:r>
            <a:endParaRPr lang="es-PY" sz="1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9622486" y="2156091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Jiménez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C6CB924-CF68-4FFB-20E1-E84533942151}"/>
              </a:ext>
            </a:extLst>
          </p:cNvPr>
          <p:cNvCxnSpPr>
            <a:cxnSpLocks/>
          </p:cNvCxnSpPr>
          <p:nvPr/>
        </p:nvCxnSpPr>
        <p:spPr>
          <a:xfrm>
            <a:off x="704924" y="1868764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26219" y="938590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C0B97F-38E2-6536-509A-129EFABC1271}"/>
              </a:ext>
            </a:extLst>
          </p:cNvPr>
          <p:cNvSpPr txBox="1"/>
          <p:nvPr/>
        </p:nvSpPr>
        <p:spPr>
          <a:xfrm>
            <a:off x="588925" y="1946289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6.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8AB38D-CEC9-5671-F25B-4214E2F3368F}"/>
              </a:ext>
            </a:extLst>
          </p:cNvPr>
          <p:cNvSpPr txBox="1"/>
          <p:nvPr/>
        </p:nvSpPr>
        <p:spPr>
          <a:xfrm>
            <a:off x="1248285" y="2016990"/>
            <a:ext cx="451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Federico German Pereira Ríos c/ Aida Mirta Meza Ferreira s/ Divorcio a Petición de una sola de Las Partes.-</a:t>
            </a:r>
            <a:endParaRPr lang="es-PY" sz="1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9622486" y="1243958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Martínez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26219" y="1949786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C6CB924-CF68-4FFB-20E1-E84533942151}"/>
              </a:ext>
            </a:extLst>
          </p:cNvPr>
          <p:cNvCxnSpPr>
            <a:cxnSpLocks/>
          </p:cNvCxnSpPr>
          <p:nvPr/>
        </p:nvCxnSpPr>
        <p:spPr>
          <a:xfrm>
            <a:off x="704924" y="2875119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8C0B97F-38E2-6536-509A-129EFABC1271}"/>
              </a:ext>
            </a:extLst>
          </p:cNvPr>
          <p:cNvSpPr txBox="1"/>
          <p:nvPr/>
        </p:nvSpPr>
        <p:spPr>
          <a:xfrm>
            <a:off x="588925" y="2952644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7.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E8AB38D-CEC9-5671-F25B-4214E2F3368F}"/>
              </a:ext>
            </a:extLst>
          </p:cNvPr>
          <p:cNvSpPr txBox="1"/>
          <p:nvPr/>
        </p:nvSpPr>
        <p:spPr>
          <a:xfrm>
            <a:off x="1248285" y="3023345"/>
            <a:ext cx="451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Raúl Alberto María Andrada </a:t>
            </a:r>
            <a:r>
              <a:rPr lang="es-419" sz="1200" dirty="0" err="1"/>
              <a:t>Nogues</a:t>
            </a:r>
            <a:r>
              <a:rPr lang="es-419" sz="1200" dirty="0"/>
              <a:t> c/ María Cecilia </a:t>
            </a:r>
            <a:r>
              <a:rPr lang="es-419" sz="1200" dirty="0" err="1"/>
              <a:t>Facetti</a:t>
            </a:r>
            <a:r>
              <a:rPr lang="es-419" sz="1200" dirty="0"/>
              <a:t> Amarilla s/ Acción Revocatoria.-</a:t>
            </a:r>
            <a:endParaRPr lang="es-PY" sz="12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9578971" y="3113928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Dra. </a:t>
            </a:r>
            <a:r>
              <a:rPr lang="es-PY" sz="16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Llanes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26219" y="2956141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Dra. </a:t>
            </a:r>
            <a:r>
              <a:rPr lang="es-PY" dirty="0" err="1" smtClean="0"/>
              <a:t>Llanes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C6CB924-CF68-4FFB-20E1-E84533942151}"/>
              </a:ext>
            </a:extLst>
          </p:cNvPr>
          <p:cNvCxnSpPr>
            <a:cxnSpLocks/>
          </p:cNvCxnSpPr>
          <p:nvPr/>
        </p:nvCxnSpPr>
        <p:spPr>
          <a:xfrm>
            <a:off x="666055" y="3830860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8C0B97F-38E2-6536-509A-129EFABC1271}"/>
              </a:ext>
            </a:extLst>
          </p:cNvPr>
          <p:cNvSpPr txBox="1"/>
          <p:nvPr/>
        </p:nvSpPr>
        <p:spPr>
          <a:xfrm>
            <a:off x="550056" y="3908385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8.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E8AB38D-CEC9-5671-F25B-4214E2F3368F}"/>
              </a:ext>
            </a:extLst>
          </p:cNvPr>
          <p:cNvSpPr txBox="1"/>
          <p:nvPr/>
        </p:nvSpPr>
        <p:spPr>
          <a:xfrm>
            <a:off x="1209416" y="3929436"/>
            <a:ext cx="451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Ruth Elizabeth </a:t>
            </a:r>
            <a:r>
              <a:rPr lang="es-419" sz="1200" dirty="0" err="1"/>
              <a:t>Bareiro</a:t>
            </a:r>
            <a:r>
              <a:rPr lang="es-419" sz="1200" dirty="0"/>
              <a:t> de Phillips c/ Diego Teodoro Velázquez Alfonso. Mario Medina Alfonso Y Emilio </a:t>
            </a:r>
            <a:r>
              <a:rPr lang="es-419" sz="1200" dirty="0" err="1"/>
              <a:t>Gotze</a:t>
            </a:r>
            <a:r>
              <a:rPr lang="es-419" sz="1200" dirty="0"/>
              <a:t> </a:t>
            </a:r>
            <a:r>
              <a:rPr lang="es-419" sz="1200" dirty="0" err="1"/>
              <a:t>Petersen</a:t>
            </a:r>
            <a:r>
              <a:rPr lang="es-419" sz="1200" dirty="0"/>
              <a:t> s/ Nulidad de Titulo, Cancelación de Inscripción en la DGRP y Reivindicación.-</a:t>
            </a:r>
            <a:endParaRPr lang="es-PY" sz="12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9622486" y="4069668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Garay 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487350" y="3911882"/>
            <a:ext cx="1799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C6CB924-CF68-4FFB-20E1-E84533942151}"/>
              </a:ext>
            </a:extLst>
          </p:cNvPr>
          <p:cNvCxnSpPr>
            <a:cxnSpLocks/>
          </p:cNvCxnSpPr>
          <p:nvPr/>
        </p:nvCxnSpPr>
        <p:spPr>
          <a:xfrm>
            <a:off x="627186" y="4864238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8C0B97F-38E2-6536-509A-129EFABC1271}"/>
              </a:ext>
            </a:extLst>
          </p:cNvPr>
          <p:cNvSpPr txBox="1"/>
          <p:nvPr/>
        </p:nvSpPr>
        <p:spPr>
          <a:xfrm>
            <a:off x="511187" y="4941763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9.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E8AB38D-CEC9-5671-F25B-4214E2F3368F}"/>
              </a:ext>
            </a:extLst>
          </p:cNvPr>
          <p:cNvSpPr txBox="1"/>
          <p:nvPr/>
        </p:nvSpPr>
        <p:spPr>
          <a:xfrm>
            <a:off x="1224851" y="5012463"/>
            <a:ext cx="451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Impugnación de la Excusación en Cesar Artemio Benítez c/ </a:t>
            </a:r>
            <a:r>
              <a:rPr lang="es-419" sz="1200" dirty="0" err="1"/>
              <a:t>Sebastiao</a:t>
            </a:r>
            <a:r>
              <a:rPr lang="es-419" sz="1200" dirty="0"/>
              <a:t> </a:t>
            </a:r>
            <a:r>
              <a:rPr lang="es-419" sz="1200" dirty="0" err="1"/>
              <a:t>Rockermbach</a:t>
            </a:r>
            <a:r>
              <a:rPr lang="es-419" sz="1200" dirty="0"/>
              <a:t> s/ Indemnización de Daños y Perjuicios.-</a:t>
            </a:r>
            <a:endParaRPr lang="es-PY" sz="12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9584553" y="5052035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Martínez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487350" y="4865420"/>
            <a:ext cx="1799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C6CB924-CF68-4FFB-20E1-E84533942151}"/>
              </a:ext>
            </a:extLst>
          </p:cNvPr>
          <p:cNvCxnSpPr>
            <a:cxnSpLocks/>
          </p:cNvCxnSpPr>
          <p:nvPr/>
        </p:nvCxnSpPr>
        <p:spPr>
          <a:xfrm>
            <a:off x="588317" y="5795594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8C0B97F-38E2-6536-509A-129EFABC1271}"/>
              </a:ext>
            </a:extLst>
          </p:cNvPr>
          <p:cNvSpPr txBox="1"/>
          <p:nvPr/>
        </p:nvSpPr>
        <p:spPr>
          <a:xfrm>
            <a:off x="293616" y="5873119"/>
            <a:ext cx="838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10.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E8AB38D-CEC9-5671-F25B-4214E2F3368F}"/>
              </a:ext>
            </a:extLst>
          </p:cNvPr>
          <p:cNvSpPr txBox="1"/>
          <p:nvPr/>
        </p:nvSpPr>
        <p:spPr>
          <a:xfrm>
            <a:off x="1228851" y="5932394"/>
            <a:ext cx="451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Impugnación de Recusación en Cándida del Rosario Garay de Núñez c/ Vicenta Antonia Núñez Greco s/ Usucapión.-</a:t>
            </a:r>
            <a:endParaRPr lang="es-PY" sz="12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9556405" y="5993878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Jiménez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487350" y="5876616"/>
            <a:ext cx="1799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5934132" y="3148161"/>
            <a:ext cx="142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Martínez</a:t>
            </a:r>
          </a:p>
        </p:txBody>
      </p:sp>
    </p:spTree>
    <p:extLst>
      <p:ext uri="{BB962C8B-B14F-4D97-AF65-F5344CB8AC3E}">
        <p14:creationId xmlns:p14="http://schemas.microsoft.com/office/powerpoint/2010/main" val="13347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2184FF5-31FC-CF0E-5FBA-88108E4C93C6}"/>
              </a:ext>
            </a:extLst>
          </p:cNvPr>
          <p:cNvSpPr/>
          <p:nvPr/>
        </p:nvSpPr>
        <p:spPr>
          <a:xfrm>
            <a:off x="704924" y="443964"/>
            <a:ext cx="10786187" cy="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7578711-160B-AC94-9FB8-F10D4123EDB6}"/>
              </a:ext>
            </a:extLst>
          </p:cNvPr>
          <p:cNvCxnSpPr>
            <a:cxnSpLocks/>
          </p:cNvCxnSpPr>
          <p:nvPr/>
        </p:nvCxnSpPr>
        <p:spPr>
          <a:xfrm>
            <a:off x="704924" y="923730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466B6DC-3E4A-2E6F-5F6F-9CAE27DFE971}"/>
              </a:ext>
            </a:extLst>
          </p:cNvPr>
          <p:cNvCxnSpPr>
            <a:cxnSpLocks/>
          </p:cNvCxnSpPr>
          <p:nvPr/>
        </p:nvCxnSpPr>
        <p:spPr>
          <a:xfrm>
            <a:off x="1248286" y="457902"/>
            <a:ext cx="0" cy="62029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CAF8A58-8C18-3D1C-BD7F-45075E923090}"/>
              </a:ext>
            </a:extLst>
          </p:cNvPr>
          <p:cNvCxnSpPr>
            <a:cxnSpLocks/>
          </p:cNvCxnSpPr>
          <p:nvPr/>
        </p:nvCxnSpPr>
        <p:spPr>
          <a:xfrm>
            <a:off x="5767411" y="457902"/>
            <a:ext cx="0" cy="62029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025B06C-E02D-5C91-B3F0-1EEC84688B03}"/>
              </a:ext>
            </a:extLst>
          </p:cNvPr>
          <p:cNvSpPr txBox="1"/>
          <p:nvPr/>
        </p:nvSpPr>
        <p:spPr>
          <a:xfrm>
            <a:off x="1248286" y="457902"/>
            <a:ext cx="17019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Carátula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1CFF54-8BA5-EDC6-6464-07073A4D4959}"/>
              </a:ext>
            </a:extLst>
          </p:cNvPr>
          <p:cNvSpPr txBox="1"/>
          <p:nvPr/>
        </p:nvSpPr>
        <p:spPr>
          <a:xfrm>
            <a:off x="5767410" y="457902"/>
            <a:ext cx="1801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Inhibición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A18E7E-03EF-6C08-03A6-E5961CE3DC43}"/>
              </a:ext>
            </a:extLst>
          </p:cNvPr>
          <p:cNvCxnSpPr>
            <a:cxnSpLocks/>
          </p:cNvCxnSpPr>
          <p:nvPr/>
        </p:nvCxnSpPr>
        <p:spPr>
          <a:xfrm>
            <a:off x="7487354" y="457902"/>
            <a:ext cx="0" cy="62029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5DAC26-942D-13D6-F099-5D755EA99C10}"/>
              </a:ext>
            </a:extLst>
          </p:cNvPr>
          <p:cNvSpPr txBox="1"/>
          <p:nvPr/>
        </p:nvSpPr>
        <p:spPr>
          <a:xfrm>
            <a:off x="7487354" y="457902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Integrantes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D0E21D-1CFF-FAAD-E2CE-E7D654F61F87}"/>
              </a:ext>
            </a:extLst>
          </p:cNvPr>
          <p:cNvCxnSpPr>
            <a:cxnSpLocks/>
          </p:cNvCxnSpPr>
          <p:nvPr/>
        </p:nvCxnSpPr>
        <p:spPr>
          <a:xfrm>
            <a:off x="9505877" y="443964"/>
            <a:ext cx="0" cy="627188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AE4B459-7EC7-E05A-8658-46DE3073DCEF}"/>
              </a:ext>
            </a:extLst>
          </p:cNvPr>
          <p:cNvSpPr txBox="1"/>
          <p:nvPr/>
        </p:nvSpPr>
        <p:spPr>
          <a:xfrm>
            <a:off x="9505876" y="457902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Preopinante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8C0B97F-38E2-6536-509A-129EFABC1271}"/>
              </a:ext>
            </a:extLst>
          </p:cNvPr>
          <p:cNvSpPr txBox="1"/>
          <p:nvPr/>
        </p:nvSpPr>
        <p:spPr>
          <a:xfrm>
            <a:off x="352339" y="1039026"/>
            <a:ext cx="8959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11.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E8AB38D-CEC9-5671-F25B-4214E2F3368F}"/>
              </a:ext>
            </a:extLst>
          </p:cNvPr>
          <p:cNvSpPr txBox="1"/>
          <p:nvPr/>
        </p:nvSpPr>
        <p:spPr>
          <a:xfrm>
            <a:off x="1248285" y="999014"/>
            <a:ext cx="4519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Rec. Sin </a:t>
            </a:r>
            <a:r>
              <a:rPr lang="es-419" sz="1200" dirty="0" err="1"/>
              <a:t>Expre</a:t>
            </a:r>
            <a:r>
              <a:rPr lang="es-419" sz="1200" dirty="0"/>
              <a:t>. de Causa </a:t>
            </a:r>
            <a:r>
              <a:rPr lang="es-419" sz="1200" dirty="0" err="1"/>
              <a:t>Form</a:t>
            </a:r>
            <a:r>
              <a:rPr lang="es-419" sz="1200" dirty="0"/>
              <a:t>. Por la Abg. Nancy Cabrera c/ Los Miembros Del </a:t>
            </a:r>
            <a:r>
              <a:rPr lang="es-419" sz="1200" dirty="0" err="1"/>
              <a:t>Trib</a:t>
            </a:r>
            <a:r>
              <a:rPr lang="es-419" sz="1200" dirty="0"/>
              <a:t>. de </a:t>
            </a:r>
            <a:r>
              <a:rPr lang="es-419" sz="1200" dirty="0" err="1"/>
              <a:t>Apel</a:t>
            </a:r>
            <a:r>
              <a:rPr lang="es-419" sz="1200" dirty="0"/>
              <a:t>. C y C, 3era Sala, Cesar Cáceres y Patricia Bustamante en Incidente de RHP de la Abg. Nancy Cabrera en Juan Bautista R. González Flores  c/ Omar </a:t>
            </a:r>
            <a:r>
              <a:rPr lang="es-419" sz="1200" dirty="0" err="1"/>
              <a:t>Diosnel</a:t>
            </a:r>
            <a:r>
              <a:rPr lang="es-419" sz="1200" dirty="0"/>
              <a:t> Soria Benítez S/ Reivindicación.-</a:t>
            </a:r>
            <a:endParaRPr lang="es-PY" sz="1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9505876" y="1175212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Garay 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C6CB924-CF68-4FFB-20E1-E84533942151}"/>
              </a:ext>
            </a:extLst>
          </p:cNvPr>
          <p:cNvCxnSpPr>
            <a:cxnSpLocks/>
          </p:cNvCxnSpPr>
          <p:nvPr/>
        </p:nvCxnSpPr>
        <p:spPr>
          <a:xfrm>
            <a:off x="704924" y="2046252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26219" y="1015978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C0B97F-38E2-6536-509A-129EFABC1271}"/>
              </a:ext>
            </a:extLst>
          </p:cNvPr>
          <p:cNvSpPr txBox="1"/>
          <p:nvPr/>
        </p:nvSpPr>
        <p:spPr>
          <a:xfrm>
            <a:off x="352339" y="2144355"/>
            <a:ext cx="8959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12.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8AB38D-CEC9-5671-F25B-4214E2F3368F}"/>
              </a:ext>
            </a:extLst>
          </p:cNvPr>
          <p:cNvSpPr txBox="1"/>
          <p:nvPr/>
        </p:nvSpPr>
        <p:spPr>
          <a:xfrm>
            <a:off x="1248285" y="2215056"/>
            <a:ext cx="451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Amanda Amalia Cañete González c/ María Concepción Franco Alonso s/ Usucapión</a:t>
            </a:r>
            <a:endParaRPr lang="es-PY" sz="1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26219" y="2118008"/>
            <a:ext cx="2024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</a:t>
            </a:r>
            <a:r>
              <a:rPr lang="es-PY" dirty="0" smtClean="0"/>
              <a:t>Ramírez</a:t>
            </a:r>
            <a:endParaRPr lang="es-PY" dirty="0"/>
          </a:p>
          <a:p>
            <a:r>
              <a:rPr lang="es-PY" dirty="0" smtClean="0"/>
              <a:t>Dr</a:t>
            </a:r>
            <a:r>
              <a:rPr lang="es-PY" dirty="0" smtClean="0"/>
              <a:t>a. </a:t>
            </a:r>
            <a:r>
              <a:rPr lang="es-PY" dirty="0" err="1" smtClean="0"/>
              <a:t>Llanes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err="1" smtClean="0"/>
              <a:t>Diesel</a:t>
            </a:r>
            <a:endParaRPr lang="es-PY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16AEE71-C694-DD2C-B1E0-7853D712C8FF}"/>
              </a:ext>
            </a:extLst>
          </p:cNvPr>
          <p:cNvSpPr txBox="1"/>
          <p:nvPr/>
        </p:nvSpPr>
        <p:spPr>
          <a:xfrm>
            <a:off x="9584553" y="2296127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Ramírez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5875361" y="2128054"/>
            <a:ext cx="1459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PY" dirty="0" smtClean="0"/>
              <a:t>Dr. Martínez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Jiménez</a:t>
            </a:r>
            <a:endParaRPr lang="es-PY" dirty="0"/>
          </a:p>
          <a:p>
            <a:r>
              <a:rPr lang="es-PY" dirty="0"/>
              <a:t>Dr. </a:t>
            </a:r>
            <a:r>
              <a:rPr lang="es-PY" dirty="0" smtClean="0"/>
              <a:t>Garay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5312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43ED0A-6DCD-A6E1-6352-B653856A31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24" y="690291"/>
            <a:ext cx="8019952" cy="1457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407862-F200-4C07-FE74-2A5F0BF44E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6024" y="1178589"/>
            <a:ext cx="8019952" cy="14579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BF940FD-712B-6B64-63BA-A0ACA3AA2DFE}"/>
              </a:ext>
            </a:extLst>
          </p:cNvPr>
          <p:cNvSpPr txBox="1"/>
          <p:nvPr/>
        </p:nvSpPr>
        <p:spPr>
          <a:xfrm>
            <a:off x="1354494" y="763190"/>
            <a:ext cx="9483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chemeClr val="bg1"/>
                </a:solidFill>
                <a:latin typeface="Intro Inline" panose="02000000000000000000" pitchFamily="50" charset="0"/>
              </a:rPr>
              <a:t>REGULACIÓN DE HONORARIOS</a:t>
            </a:r>
            <a:endParaRPr lang="es-PY" sz="2500" dirty="0">
              <a:solidFill>
                <a:schemeClr val="bg1"/>
              </a:solidFill>
              <a:latin typeface="Intro Inline" panose="02000000000000000000" pitchFamily="50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035163F-794C-0AC2-AE23-10C9431126E2}"/>
              </a:ext>
            </a:extLst>
          </p:cNvPr>
          <p:cNvSpPr/>
          <p:nvPr/>
        </p:nvSpPr>
        <p:spPr>
          <a:xfrm>
            <a:off x="702907" y="1582742"/>
            <a:ext cx="10786187" cy="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6232694-25D0-209E-DDFA-EB5F7F15A8BC}"/>
              </a:ext>
            </a:extLst>
          </p:cNvPr>
          <p:cNvCxnSpPr>
            <a:cxnSpLocks/>
          </p:cNvCxnSpPr>
          <p:nvPr/>
        </p:nvCxnSpPr>
        <p:spPr>
          <a:xfrm>
            <a:off x="702907" y="2062508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6FECB23-E329-0381-43FB-F6134EE292F1}"/>
              </a:ext>
            </a:extLst>
          </p:cNvPr>
          <p:cNvCxnSpPr>
            <a:cxnSpLocks/>
          </p:cNvCxnSpPr>
          <p:nvPr/>
        </p:nvCxnSpPr>
        <p:spPr>
          <a:xfrm>
            <a:off x="1246269" y="1635433"/>
            <a:ext cx="0" cy="49333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5A2C28D4-EAA9-C7E1-1DC3-A2C264FDC66C}"/>
              </a:ext>
            </a:extLst>
          </p:cNvPr>
          <p:cNvCxnSpPr>
            <a:cxnSpLocks/>
          </p:cNvCxnSpPr>
          <p:nvPr/>
        </p:nvCxnSpPr>
        <p:spPr>
          <a:xfrm>
            <a:off x="5765394" y="1582742"/>
            <a:ext cx="0" cy="49860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EE468F8-9972-F700-30A1-E13096C876D3}"/>
              </a:ext>
            </a:extLst>
          </p:cNvPr>
          <p:cNvSpPr txBox="1"/>
          <p:nvPr/>
        </p:nvSpPr>
        <p:spPr>
          <a:xfrm>
            <a:off x="1246269" y="1596680"/>
            <a:ext cx="17019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Carátula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149E9ED-83CA-BFB8-31ED-794C0525355A}"/>
              </a:ext>
            </a:extLst>
          </p:cNvPr>
          <p:cNvSpPr txBox="1"/>
          <p:nvPr/>
        </p:nvSpPr>
        <p:spPr>
          <a:xfrm>
            <a:off x="5765393" y="1596680"/>
            <a:ext cx="1801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Inhibición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65C1EB1-F3FF-463E-AC84-9F2381308DA1}"/>
              </a:ext>
            </a:extLst>
          </p:cNvPr>
          <p:cNvCxnSpPr>
            <a:cxnSpLocks/>
          </p:cNvCxnSpPr>
          <p:nvPr/>
        </p:nvCxnSpPr>
        <p:spPr>
          <a:xfrm>
            <a:off x="7485337" y="1596680"/>
            <a:ext cx="0" cy="49720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EA99850-BAB9-B196-C05F-598A8BAE6886}"/>
              </a:ext>
            </a:extLst>
          </p:cNvPr>
          <p:cNvSpPr txBox="1"/>
          <p:nvPr/>
        </p:nvSpPr>
        <p:spPr>
          <a:xfrm>
            <a:off x="7485337" y="1596680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Integrantes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56E126F-24D1-9697-BF5F-DFA5183AAC82}"/>
              </a:ext>
            </a:extLst>
          </p:cNvPr>
          <p:cNvCxnSpPr>
            <a:cxnSpLocks/>
          </p:cNvCxnSpPr>
          <p:nvPr/>
        </p:nvCxnSpPr>
        <p:spPr>
          <a:xfrm>
            <a:off x="9503860" y="1635433"/>
            <a:ext cx="0" cy="49333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4DB39D1-11A1-3A67-9EE4-99F0DE4090CC}"/>
              </a:ext>
            </a:extLst>
          </p:cNvPr>
          <p:cNvSpPr txBox="1"/>
          <p:nvPr/>
        </p:nvSpPr>
        <p:spPr>
          <a:xfrm>
            <a:off x="9503859" y="1596680"/>
            <a:ext cx="2097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FFED00"/>
                </a:solidFill>
                <a:latin typeface="Intro Black" panose="02000000000000000000" pitchFamily="50" charset="0"/>
              </a:rPr>
              <a:t>Preopinante</a:t>
            </a:r>
            <a:endParaRPr lang="es-PY" sz="2500" dirty="0">
              <a:solidFill>
                <a:srgbClr val="FFED00"/>
              </a:solidFill>
              <a:latin typeface="Intro Black" panose="02000000000000000000" pitchFamily="50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EFFE498-3C5A-C5F2-5351-1549A3C3632C}"/>
              </a:ext>
            </a:extLst>
          </p:cNvPr>
          <p:cNvSpPr txBox="1"/>
          <p:nvPr/>
        </p:nvSpPr>
        <p:spPr>
          <a:xfrm>
            <a:off x="586908" y="2177804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>
                <a:solidFill>
                  <a:srgbClr val="FFED00"/>
                </a:solidFill>
                <a:latin typeface="Franklin Gothic Demi" panose="020B0703020102020204" pitchFamily="34" charset="0"/>
              </a:rPr>
              <a:t>1.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E2C6433-C15F-3759-8488-1C7BD5B8DA14}"/>
              </a:ext>
            </a:extLst>
          </p:cNvPr>
          <p:cNvSpPr txBox="1"/>
          <p:nvPr/>
        </p:nvSpPr>
        <p:spPr>
          <a:xfrm>
            <a:off x="1246268" y="2137792"/>
            <a:ext cx="4519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MX" sz="1400" dirty="0"/>
              <a:t>RHP de 2da. Inst. Del Abg. Carlos F. </a:t>
            </a:r>
            <a:r>
              <a:rPr lang="es-MX" sz="1400" dirty="0" err="1"/>
              <a:t>Rozzano</a:t>
            </a:r>
            <a:r>
              <a:rPr lang="es-MX" sz="1400" dirty="0"/>
              <a:t> en David Bernal </a:t>
            </a:r>
            <a:r>
              <a:rPr lang="es-MX" sz="1400" dirty="0" err="1"/>
              <a:t>Guerreño</a:t>
            </a:r>
            <a:r>
              <a:rPr lang="es-MX" sz="1400" dirty="0"/>
              <a:t> C/ Miguel Ángel de </a:t>
            </a:r>
            <a:r>
              <a:rPr lang="es-MX" sz="1400" dirty="0" err="1"/>
              <a:t>Micco</a:t>
            </a:r>
            <a:r>
              <a:rPr lang="es-MX" sz="1400" dirty="0"/>
              <a:t> s/ Usucapión.-</a:t>
            </a:r>
            <a:endParaRPr lang="es-419" sz="14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479755" y="2137792"/>
            <a:ext cx="202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Martínez</a:t>
            </a:r>
          </a:p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Jiménez</a:t>
            </a:r>
          </a:p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Ramírez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60DA02-426F-3FD3-1B2F-5BD9942E7808}"/>
              </a:ext>
            </a:extLst>
          </p:cNvPr>
          <p:cNvSpPr txBox="1"/>
          <p:nvPr/>
        </p:nvSpPr>
        <p:spPr>
          <a:xfrm>
            <a:off x="9558985" y="2270408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Jiménez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5909A2A-E0BD-7304-E926-51D98A818992}"/>
              </a:ext>
            </a:extLst>
          </p:cNvPr>
          <p:cNvCxnSpPr>
            <a:cxnSpLocks/>
          </p:cNvCxnSpPr>
          <p:nvPr/>
        </p:nvCxnSpPr>
        <p:spPr>
          <a:xfrm>
            <a:off x="702907" y="3094676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119EFD4-0AC1-ECE2-DCD1-A0771B8119BD}"/>
              </a:ext>
            </a:extLst>
          </p:cNvPr>
          <p:cNvSpPr txBox="1"/>
          <p:nvPr/>
        </p:nvSpPr>
        <p:spPr>
          <a:xfrm>
            <a:off x="586908" y="3351651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>
                <a:solidFill>
                  <a:srgbClr val="FFED00"/>
                </a:solidFill>
                <a:latin typeface="Franklin Gothic Demi" panose="020B0703020102020204" pitchFamily="34" charset="0"/>
              </a:rPr>
              <a:t>2.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E6232694-25D0-209E-DDFA-EB5F7F15A8BC}"/>
              </a:ext>
            </a:extLst>
          </p:cNvPr>
          <p:cNvCxnSpPr>
            <a:cxnSpLocks/>
          </p:cNvCxnSpPr>
          <p:nvPr/>
        </p:nvCxnSpPr>
        <p:spPr>
          <a:xfrm>
            <a:off x="664038" y="4196039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E2C6433-C15F-3759-8488-1C7BD5B8DA14}"/>
              </a:ext>
            </a:extLst>
          </p:cNvPr>
          <p:cNvSpPr txBox="1"/>
          <p:nvPr/>
        </p:nvSpPr>
        <p:spPr>
          <a:xfrm>
            <a:off x="1243480" y="3220564"/>
            <a:ext cx="4519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MX" sz="1400" dirty="0"/>
              <a:t>RHP de 2da Inst. Del Abg. Rogelio Cano Mendoza En Silvino Delvalle Ramírez c/ Sucesores de Celestino </a:t>
            </a:r>
            <a:r>
              <a:rPr lang="es-MX" sz="1400" dirty="0" err="1"/>
              <a:t>Ortellado</a:t>
            </a:r>
            <a:r>
              <a:rPr lang="es-MX" sz="1400" dirty="0"/>
              <a:t> s/ Usucapión.-</a:t>
            </a:r>
            <a:endParaRPr lang="es-PY" sz="140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03902" y="3261132"/>
            <a:ext cx="202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Martínez</a:t>
            </a:r>
          </a:p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Jiménez</a:t>
            </a:r>
          </a:p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Garay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119EFD4-0AC1-ECE2-DCD1-A0771B8119BD}"/>
              </a:ext>
            </a:extLst>
          </p:cNvPr>
          <p:cNvSpPr txBox="1"/>
          <p:nvPr/>
        </p:nvSpPr>
        <p:spPr>
          <a:xfrm>
            <a:off x="586908" y="4431037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3.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E2C6433-C15F-3759-8488-1C7BD5B8DA14}"/>
              </a:ext>
            </a:extLst>
          </p:cNvPr>
          <p:cNvSpPr txBox="1"/>
          <p:nvPr/>
        </p:nvSpPr>
        <p:spPr>
          <a:xfrm>
            <a:off x="1243480" y="4299950"/>
            <a:ext cx="4519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MX" sz="1400" dirty="0"/>
              <a:t>RHP del </a:t>
            </a:r>
            <a:r>
              <a:rPr lang="es-MX" sz="1400" dirty="0" err="1"/>
              <a:t>Abog</a:t>
            </a:r>
            <a:r>
              <a:rPr lang="es-MX" sz="1400" dirty="0"/>
              <a:t>. </a:t>
            </a:r>
            <a:r>
              <a:rPr lang="es-MX" sz="1400" dirty="0" err="1"/>
              <a:t>Cheng</a:t>
            </a:r>
            <a:r>
              <a:rPr lang="es-MX" sz="1400" dirty="0"/>
              <a:t> </a:t>
            </a:r>
            <a:r>
              <a:rPr lang="es-MX" sz="1400" dirty="0" err="1"/>
              <a:t>Chung</a:t>
            </a:r>
            <a:r>
              <a:rPr lang="es-MX" sz="1400" dirty="0"/>
              <a:t> </a:t>
            </a:r>
            <a:r>
              <a:rPr lang="es-MX" sz="1400" dirty="0" err="1"/>
              <a:t>Kuo</a:t>
            </a:r>
            <a:r>
              <a:rPr lang="es-MX" sz="1400" dirty="0"/>
              <a:t> y María Victoria Salinas Cantero en Jorge Daniel Ferreira Delgado c/ Aurora Inmobiliaria SA s/ Pago por Consignación.-</a:t>
            </a:r>
            <a:endParaRPr lang="es-PY" sz="140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503902" y="4340518"/>
            <a:ext cx="202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Martínez</a:t>
            </a:r>
          </a:p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Jiménez</a:t>
            </a:r>
          </a:p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Garay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E6232694-25D0-209E-DDFA-EB5F7F15A8BC}"/>
              </a:ext>
            </a:extLst>
          </p:cNvPr>
          <p:cNvCxnSpPr>
            <a:cxnSpLocks/>
          </p:cNvCxnSpPr>
          <p:nvPr/>
        </p:nvCxnSpPr>
        <p:spPr>
          <a:xfrm>
            <a:off x="616013" y="5315559"/>
            <a:ext cx="107861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119EFD4-0AC1-ECE2-DCD1-A0771B8119BD}"/>
              </a:ext>
            </a:extLst>
          </p:cNvPr>
          <p:cNvSpPr txBox="1"/>
          <p:nvPr/>
        </p:nvSpPr>
        <p:spPr>
          <a:xfrm>
            <a:off x="538883" y="5434859"/>
            <a:ext cx="659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1" dirty="0" smtClean="0">
                <a:solidFill>
                  <a:srgbClr val="FFED00"/>
                </a:solidFill>
                <a:latin typeface="Franklin Gothic Demi" panose="020B0703020102020204" pitchFamily="34" charset="0"/>
              </a:rPr>
              <a:t>4.</a:t>
            </a:r>
            <a:endParaRPr lang="es-PY" sz="3500" i="1" dirty="0">
              <a:solidFill>
                <a:srgbClr val="FFED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0E2C6433-C15F-3759-8488-1C7BD5B8DA14}"/>
              </a:ext>
            </a:extLst>
          </p:cNvPr>
          <p:cNvSpPr txBox="1"/>
          <p:nvPr/>
        </p:nvSpPr>
        <p:spPr>
          <a:xfrm>
            <a:off x="1195455" y="5503827"/>
            <a:ext cx="451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sz="1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s-419" sz="1200" dirty="0"/>
              <a:t>RHP del Abg. Mario Edmundo Benítez Acuña en Tomas Eulalio Varela Acuña s/ Sucesión Ab Intestato.-</a:t>
            </a:r>
            <a:endParaRPr lang="es-PY" sz="1050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21989CE-62CF-59E8-A459-0DB0A01B07CB}"/>
              </a:ext>
            </a:extLst>
          </p:cNvPr>
          <p:cNvSpPr txBox="1"/>
          <p:nvPr/>
        </p:nvSpPr>
        <p:spPr>
          <a:xfrm>
            <a:off x="7455877" y="5434859"/>
            <a:ext cx="202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Martínez</a:t>
            </a:r>
          </a:p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Jiménez</a:t>
            </a:r>
          </a:p>
          <a:p>
            <a:pPr algn="just"/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Dr. Garay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E60DA02-426F-3FD3-1B2F-5BD9942E7808}"/>
              </a:ext>
            </a:extLst>
          </p:cNvPr>
          <p:cNvSpPr txBox="1"/>
          <p:nvPr/>
        </p:nvSpPr>
        <p:spPr>
          <a:xfrm>
            <a:off x="9576954" y="5651981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Garay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E60DA02-426F-3FD3-1B2F-5BD9942E7808}"/>
              </a:ext>
            </a:extLst>
          </p:cNvPr>
          <p:cNvSpPr txBox="1"/>
          <p:nvPr/>
        </p:nvSpPr>
        <p:spPr>
          <a:xfrm>
            <a:off x="9624979" y="3471852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Jiménez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E60DA02-426F-3FD3-1B2F-5BD9942E7808}"/>
              </a:ext>
            </a:extLst>
          </p:cNvPr>
          <p:cNvSpPr txBox="1"/>
          <p:nvPr/>
        </p:nvSpPr>
        <p:spPr>
          <a:xfrm>
            <a:off x="9624979" y="4550618"/>
            <a:ext cx="202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Dr. </a:t>
            </a:r>
            <a:r>
              <a:rPr lang="es-PY" sz="1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Martínez</a:t>
            </a:r>
            <a:endParaRPr lang="es-PY" sz="1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43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Civil y Comercial 17.10.2025</Template>
  <TotalTime>429</TotalTime>
  <Words>836</Words>
  <Application>Microsoft Office PowerPoint</Application>
  <PresentationFormat>Panorámica</PresentationFormat>
  <Paragraphs>165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Franklin Gothic Demi</vt:lpstr>
      <vt:lpstr>Intro Black</vt:lpstr>
      <vt:lpstr>Intro Inline</vt:lpstr>
      <vt:lpstr>Intro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Ariana Kohn Bogado</dc:creator>
  <cp:lastModifiedBy>ISLA 3</cp:lastModifiedBy>
  <cp:revision>38</cp:revision>
  <dcterms:created xsi:type="dcterms:W3CDTF">2025-10-21T11:04:05Z</dcterms:created>
  <dcterms:modified xsi:type="dcterms:W3CDTF">2026-05-22T13:53:12Z</dcterms:modified>
</cp:coreProperties>
</file>