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56" r:id="rId2"/>
    <p:sldId id="281" r:id="rId3"/>
    <p:sldId id="282" r:id="rId4"/>
    <p:sldId id="257" r:id="rId5"/>
    <p:sldId id="280" r:id="rId6"/>
    <p:sldId id="277" r:id="rId7"/>
    <p:sldId id="270" r:id="rId8"/>
    <p:sldId id="266" r:id="rId9"/>
    <p:sldId id="267" r:id="rId10"/>
    <p:sldId id="273" r:id="rId11"/>
    <p:sldId id="275" r:id="rId12"/>
    <p:sldId id="274" r:id="rId13"/>
    <p:sldId id="268" r:id="rId14"/>
    <p:sldId id="278" r:id="rId15"/>
    <p:sldId id="279" r:id="rId16"/>
    <p:sldId id="276" r:id="rId17"/>
    <p:sldId id="283" r:id="rId18"/>
    <p:sldId id="269" r:id="rId19"/>
  </p:sldIdLst>
  <p:sldSz cx="9144000" cy="5143500" type="screen16x9"/>
  <p:notesSz cx="6858000" cy="9144000"/>
  <p:defaultTextStyle>
    <a:lvl1pPr marL="0" algn="l" rtl="0" latinLnBrk="0">
      <a:defRPr lang="es-ES" sz="1800" kern="1200">
        <a:solidFill>
          <a:schemeClr val="tx1"/>
        </a:solidFill>
        <a:latin typeface="+mn-lt"/>
        <a:ea typeface="+mn-ea"/>
        <a:cs typeface="+mn-cs"/>
      </a:defRPr>
    </a:lvl1pPr>
    <a:lvl2pPr marL="457200" algn="l" rtl="0" latinLnBrk="0">
      <a:defRPr lang="es-ES" sz="1800" kern="1200">
        <a:solidFill>
          <a:schemeClr val="tx1"/>
        </a:solidFill>
        <a:latin typeface="+mn-lt"/>
        <a:ea typeface="+mn-ea"/>
        <a:cs typeface="+mn-cs"/>
      </a:defRPr>
    </a:lvl2pPr>
    <a:lvl3pPr marL="914400" algn="l" rtl="0" latinLnBrk="0">
      <a:defRPr lang="es-ES" sz="1800" kern="1200">
        <a:solidFill>
          <a:schemeClr val="tx1"/>
        </a:solidFill>
        <a:latin typeface="+mn-lt"/>
        <a:ea typeface="+mn-ea"/>
        <a:cs typeface="+mn-cs"/>
      </a:defRPr>
    </a:lvl3pPr>
    <a:lvl4pPr marL="1371600" algn="l" rtl="0" latinLnBrk="0">
      <a:defRPr lang="es-ES" sz="1800" kern="1200">
        <a:solidFill>
          <a:schemeClr val="tx1"/>
        </a:solidFill>
        <a:latin typeface="+mn-lt"/>
        <a:ea typeface="+mn-ea"/>
        <a:cs typeface="+mn-cs"/>
      </a:defRPr>
    </a:lvl4pPr>
    <a:lvl5pPr marL="1828800" algn="l" rtl="0" latinLnBrk="0">
      <a:defRPr lang="es-ES" sz="1800" kern="1200">
        <a:solidFill>
          <a:schemeClr val="tx1"/>
        </a:solidFill>
        <a:latin typeface="+mn-lt"/>
        <a:ea typeface="+mn-ea"/>
        <a:cs typeface="+mn-cs"/>
      </a:defRPr>
    </a:lvl5pPr>
    <a:lvl6pPr marL="2286000" algn="l" rtl="0" latinLnBrk="0">
      <a:defRPr lang="es-ES" sz="1800" kern="1200">
        <a:solidFill>
          <a:schemeClr val="tx1"/>
        </a:solidFill>
        <a:latin typeface="+mn-lt"/>
        <a:ea typeface="+mn-ea"/>
        <a:cs typeface="+mn-cs"/>
      </a:defRPr>
    </a:lvl6pPr>
    <a:lvl7pPr marL="2743200" algn="l" rtl="0" latinLnBrk="0">
      <a:defRPr lang="es-ES" sz="1800" kern="1200">
        <a:solidFill>
          <a:schemeClr val="tx1"/>
        </a:solidFill>
        <a:latin typeface="+mn-lt"/>
        <a:ea typeface="+mn-ea"/>
        <a:cs typeface="+mn-cs"/>
      </a:defRPr>
    </a:lvl7pPr>
    <a:lvl8pPr marL="3200400" algn="l" rtl="0" latinLnBrk="0">
      <a:defRPr lang="es-ES" sz="1800" kern="1200">
        <a:solidFill>
          <a:schemeClr val="tx1"/>
        </a:solidFill>
        <a:latin typeface="+mn-lt"/>
        <a:ea typeface="+mn-ea"/>
        <a:cs typeface="+mn-cs"/>
      </a:defRPr>
    </a:lvl8pPr>
    <a:lvl9pPr marL="3657600" algn="l" rtl="0" latinLnBrk="0">
      <a:defRPr lang="es-ES"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130" autoAdjust="0"/>
    <p:restoredTop sz="87626" autoAdjust="0"/>
  </p:normalViewPr>
  <p:slideViewPr>
    <p:cSldViewPr>
      <p:cViewPr>
        <p:scale>
          <a:sx n="100" d="100"/>
          <a:sy n="100" d="100"/>
        </p:scale>
        <p:origin x="-282"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A8ADFD5B-A66C-449C-B6E8-FB716D07777D}" type="datetimeFigureOut">
              <a:pPr/>
              <a:t>6/30/2006</a:t>
            </a:fld>
            <a:endParaRPr lang="es-E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CA5D3BF3-D352-46FC-8343-31F56E6730EA}" type="slidenum">
              <a:pPr/>
              <a:t>‹Nº›</a:t>
            </a:fld>
            <a:endParaRPr lang="es-ES"/>
          </a:p>
        </p:txBody>
      </p:sp>
    </p:spTree>
    <p:extLst>
      <p:ext uri="{BB962C8B-B14F-4D97-AF65-F5344CB8AC3E}">
        <p14:creationId xmlns:p14="http://schemas.microsoft.com/office/powerpoint/2010/main" val="1604200289"/>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latinLnBrk="0">
      <a:defRPr lang="es-ES" sz="1200" kern="1200">
        <a:solidFill>
          <a:schemeClr val="tx1"/>
        </a:solidFill>
        <a:latin typeface="+mn-lt"/>
        <a:ea typeface="+mn-ea"/>
        <a:cs typeface="+mn-cs"/>
      </a:defRPr>
    </a:lvl2pPr>
    <a:lvl3pPr marL="914400" algn="l" rtl="0" latinLnBrk="0">
      <a:defRPr lang="es-ES" sz="1200" kern="1200">
        <a:solidFill>
          <a:schemeClr val="tx1"/>
        </a:solidFill>
        <a:latin typeface="+mn-lt"/>
        <a:ea typeface="+mn-ea"/>
        <a:cs typeface="+mn-cs"/>
      </a:defRPr>
    </a:lvl3pPr>
    <a:lvl4pPr marL="1371600" algn="l" rtl="0" latinLnBrk="0">
      <a:defRPr lang="es-ES" sz="1200" kern="1200">
        <a:solidFill>
          <a:schemeClr val="tx1"/>
        </a:solidFill>
        <a:latin typeface="+mn-lt"/>
        <a:ea typeface="+mn-ea"/>
        <a:cs typeface="+mn-cs"/>
      </a:defRPr>
    </a:lvl4pPr>
    <a:lvl5pPr marL="1828800" algn="l" rtl="0" latinLnBrk="0">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lang="es-ES"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es-ES" smtClean="0"/>
              <a:t>Haga clic para modificar el estilo de subtítulo del patrón</a:t>
            </a:r>
            <a:endParaRPr/>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lang="es-ES" sz="2000">
                <a:solidFill>
                  <a:srgbClr val="FFFFFF"/>
                </a:solidFill>
              </a:defRPr>
            </a:lvl1pPr>
            <a:extLst/>
          </a:lstStyle>
          <a:p>
            <a:pPr algn="ctr"/>
            <a:fld id="{0150C150-028D-40E9-B25B-ECFB20028726}" type="datetime1">
              <a:rPr kumimoji="0" lang="es-ES" smtClean="0">
                <a:solidFill>
                  <a:srgbClr val="FFFFFF"/>
                </a:solidFill>
              </a:rPr>
              <a:t>10/10/2012</a:t>
            </a:fld>
            <a:endParaRPr kumimoji="0" lang="es-ES" sz="200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lang="es-ES">
                <a:solidFill>
                  <a:schemeClr val="tx2"/>
                </a:solidFill>
              </a:defRPr>
            </a:lvl1pPr>
            <a:extLst/>
          </a:lstStyle>
          <a:p>
            <a:pPr algn="r"/>
            <a:endParaRPr kumimoji="0" lang="es-ES">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lang="es-ES">
                <a:solidFill>
                  <a:schemeClr val="tx2"/>
                </a:solidFill>
              </a:defRPr>
            </a:lvl1pPr>
            <a:extLst/>
          </a:lstStyle>
          <a:p>
            <a:fld id="{8F82E0A0-C266-4798-8C8F-B9F91E9DA37E}" type="slidenum">
              <a:rPr kumimoji="0" lang="es-ES">
                <a:solidFill>
                  <a:schemeClr val="tx2"/>
                </a:solidFill>
              </a:rPr>
              <a:pPr/>
              <a:t>‹Nº›</a:t>
            </a:fld>
            <a:endParaRPr kumimoji="0" lang="es-ES">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lang="es-ES" cap="all" baseline="0"/>
            </a:lvl1pPr>
            <a:extLst/>
          </a:lstStyle>
          <a:p>
            <a:pPr eaLnBrk="1" latinLnBrk="0" hangingPunct="1"/>
            <a:r>
              <a:rPr lang="es-ES" smtClean="0"/>
              <a:t>Haga clic para modificar el estilo de título del patrón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0" hangingPunct="1"/>
            <a:r>
              <a:rPr lang="es-ES" smtClean="0"/>
              <a:t>Haga clic para modificar el estilo de título del patrón</a:t>
            </a:r>
            <a:endParaRPr/>
          </a:p>
        </p:txBody>
      </p:sp>
      <p:sp>
        <p:nvSpPr>
          <p:cNvPr id="3" name="Rectangle 2"/>
          <p:cNvSpPr>
            <a:spLocks noGrp="1"/>
          </p:cNvSpPr>
          <p:nvPr>
            <p:ph type="dt" sz="half" idx="10"/>
          </p:nvPr>
        </p:nvSpPr>
        <p:spPr/>
        <p:txBody>
          <a:bodyPr/>
          <a:lstStyle>
            <a:extLst/>
          </a:lstStyle>
          <a:p>
            <a:fld id="{1C850063-0903-4D83-AC95-9DF5190B3642}" type="datetime1">
              <a:rPr kumimoji="0" lang="es-ES" smtClean="0"/>
              <a:t>10/10/2012</a:t>
            </a:fld>
            <a:endParaRPr kumimoji="0" lang="es-ES"/>
          </a:p>
        </p:txBody>
      </p:sp>
      <p:sp>
        <p:nvSpPr>
          <p:cNvPr id="4" name="Rectangle 3"/>
          <p:cNvSpPr>
            <a:spLocks noGrp="1"/>
          </p:cNvSpPr>
          <p:nvPr>
            <p:ph type="ftr" sz="quarter" idx="11"/>
          </p:nvPr>
        </p:nvSpPr>
        <p:spPr/>
        <p:txBody>
          <a:bodyPr/>
          <a:lstStyle>
            <a:extLst/>
          </a:lstStyle>
          <a:p>
            <a:endParaRPr kumimoji="0" lang="es-ES"/>
          </a:p>
        </p:txBody>
      </p:sp>
      <p:sp>
        <p:nvSpPr>
          <p:cNvPr id="5" name="Rectangle 4"/>
          <p:cNvSpPr>
            <a:spLocks noGrp="1"/>
          </p:cNvSpPr>
          <p:nvPr>
            <p:ph type="sldNum" sz="quarter" idx="12"/>
          </p:nvPr>
        </p:nvSpPr>
        <p:spPr/>
        <p:txBody>
          <a:bodyPr/>
          <a:lstStyle>
            <a:extLst/>
          </a:lstStyle>
          <a:p>
            <a:pPr algn="ctr"/>
            <a:fld id="{8F82E0A0-C266-4798-8C8F-B9F91E9DA37E}" type="slidenum">
              <a:rPr kumimoji="0" lang="es-ES" sz="1400" b="1">
                <a:solidFill>
                  <a:srgbClr val="FFFFFF"/>
                </a:solidFill>
              </a:rPr>
              <a:pPr algn="ctr"/>
              <a:t>‹Nº›</a:t>
            </a:fld>
            <a:endParaRPr kumimoji="0" lang="es-ES"/>
          </a:p>
        </p:txBody>
      </p:sp>
      <p:sp>
        <p:nvSpPr>
          <p:cNvPr id="7" name="Rectangle 6"/>
          <p:cNvSpPr>
            <a:spLocks noGrp="1"/>
          </p:cNvSpPr>
          <p:nvPr>
            <p:ph sz="quarter" idx="13"/>
          </p:nvPr>
        </p:nvSpPr>
        <p:spPr>
          <a:xfrm>
            <a:off x="609600" y="1352550"/>
            <a:ext cx="8153400" cy="32766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lang="es-ES" sz="2800">
                <a:solidFill>
                  <a:schemeClr val="tx2"/>
                </a:solidFill>
              </a:defRPr>
            </a:lvl1pPr>
            <a:lvl2pPr eaLnBrk="1" latinLnBrk="0" hangingPunct="1">
              <a:buNone/>
              <a:defRPr kumimoji="0" lang="es-ES" sz="1800">
                <a:solidFill>
                  <a:schemeClr val="tx1">
                    <a:tint val="75000"/>
                  </a:schemeClr>
                </a:solidFill>
              </a:defRPr>
            </a:lvl2pPr>
            <a:lvl3pPr eaLnBrk="1" latinLnBrk="0" hangingPunct="1">
              <a:buNone/>
              <a:defRPr kumimoji="0" lang="es-ES" sz="1600">
                <a:solidFill>
                  <a:schemeClr val="tx1">
                    <a:tint val="75000"/>
                  </a:schemeClr>
                </a:solidFill>
              </a:defRPr>
            </a:lvl3pPr>
            <a:lvl4pPr eaLnBrk="1" latinLnBrk="0" hangingPunct="1">
              <a:buNone/>
              <a:defRPr kumimoji="0" lang="es-ES" sz="1400">
                <a:solidFill>
                  <a:schemeClr val="tx1">
                    <a:tint val="75000"/>
                  </a:schemeClr>
                </a:solidFill>
              </a:defRPr>
            </a:lvl4pPr>
            <a:lvl5pPr eaLnBrk="1" latinLnBrk="0" hangingPunct="1">
              <a:buNone/>
              <a:defRPr kumimoji="0" lang="es-ES" sz="1400">
                <a:solidFill>
                  <a:schemeClr val="tx1">
                    <a:tint val="75000"/>
                  </a:schemeClr>
                </a:solidFill>
              </a:defRPr>
            </a:lvl5pPr>
            <a:extLst/>
          </a:lstStyle>
          <a:p>
            <a:pPr lvl="0" eaLnBrk="1" latinLnBrk="0" hangingPunct="1"/>
            <a:r>
              <a:rPr lang="es-ES" smtClean="0"/>
              <a:t>Haga clic para modificar el estilo de texto del patrón</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lang="es-ES" sz="4400" b="0" cap="none">
                <a:solidFill>
                  <a:srgbClr val="FFFFFF"/>
                </a:solidFill>
              </a:defRPr>
            </a:lvl1pPr>
            <a:extLst/>
          </a:lstStyle>
          <a:p>
            <a:r>
              <a:rPr kumimoji="0" lang="es-ES"/>
              <a:t>Haga clic para modificar el estilo de título del patrón</a:t>
            </a:r>
          </a:p>
        </p:txBody>
      </p:sp>
      <p:sp>
        <p:nvSpPr>
          <p:cNvPr id="12" name="Date Placeholder 11"/>
          <p:cNvSpPr>
            <a:spLocks noGrp="1"/>
          </p:cNvSpPr>
          <p:nvPr>
            <p:ph type="dt" sz="half" idx="10"/>
          </p:nvPr>
        </p:nvSpPr>
        <p:spPr/>
        <p:txBody>
          <a:bodyPr/>
          <a:lstStyle>
            <a:extLst/>
          </a:lstStyle>
          <a:p>
            <a:fld id="{77FAA867-CAC0-4FFC-B943-41C8B6A599E0}" type="datetime1">
              <a:rPr kumimoji="0" lang="es-ES" smtClean="0"/>
              <a:t>10/10/2012</a:t>
            </a:fld>
            <a:endParaRPr kumimoji="0" lang="es-ES"/>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lang="es-ES" sz="2400">
                <a:solidFill>
                  <a:srgbClr val="FFFFFF"/>
                </a:solidFill>
              </a:defRPr>
            </a:lvl1pPr>
            <a:extLst/>
          </a:lstStyle>
          <a:p>
            <a:pPr algn="ctr"/>
            <a:fld id="{8F82E0A0-C266-4798-8C8F-B9F91E9DA37E}" type="slidenum">
              <a:rPr kumimoji="0" lang="es-ES" sz="2400" b="1">
                <a:solidFill>
                  <a:srgbClr val="FFFFFF"/>
                </a:solidFill>
              </a:rPr>
              <a:pPr algn="ctr"/>
              <a:t>‹Nº›</a:t>
            </a:fld>
            <a:endParaRPr kumimoji="0" lang="es-ES" sz="240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es-ES" smtClean="0"/>
              <a:t>Haga clic para modificar el estilo de título del patrón</a:t>
            </a:r>
            <a:endParaRPr/>
          </a:p>
        </p:txBody>
      </p:sp>
      <p:sp>
        <p:nvSpPr>
          <p:cNvPr id="9" name="Content Placeholder 8"/>
          <p:cNvSpPr>
            <a:spLocks noGrp="1"/>
          </p:cNvSpPr>
          <p:nvPr>
            <p:ph sz="quarter" idx="13"/>
          </p:nvPr>
        </p:nvSpPr>
        <p:spPr>
          <a:xfrm>
            <a:off x="609600" y="1352551"/>
            <a:ext cx="3886200" cy="3268624"/>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11" name="Content Placeholder 10"/>
          <p:cNvSpPr>
            <a:spLocks noGrp="1"/>
          </p:cNvSpPr>
          <p:nvPr>
            <p:ph sz="quarter" idx="14"/>
          </p:nvPr>
        </p:nvSpPr>
        <p:spPr>
          <a:xfrm>
            <a:off x="4844901" y="1352549"/>
            <a:ext cx="3886200" cy="3268625"/>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8" name="Date Placeholder 7"/>
          <p:cNvSpPr>
            <a:spLocks noGrp="1"/>
          </p:cNvSpPr>
          <p:nvPr>
            <p:ph type="dt" sz="half" idx="15"/>
          </p:nvPr>
        </p:nvSpPr>
        <p:spPr/>
        <p:txBody>
          <a:bodyPr rtlCol="0"/>
          <a:lstStyle>
            <a:extLst/>
          </a:lstStyle>
          <a:p>
            <a:fld id="{75B84E21-0EBA-4389-B46A-DD2F95B6D7C5}" type="datetime1">
              <a:rPr kumimoji="0" lang="es-ES" smtClean="0"/>
              <a:t>10/10/2012</a:t>
            </a:fld>
            <a:endParaRPr kumimoji="0" lang="es-E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kumimoji="0" lang="es-ES" sz="1400" b="1">
                <a:solidFill>
                  <a:srgbClr val="FFFFFF"/>
                </a:solidFill>
              </a:rPr>
              <a:pPr algn="ctr"/>
              <a:t>‹Nº›</a:t>
            </a:fld>
            <a:endParaRPr kumimoji="0" lang="es-ES"/>
          </a:p>
        </p:txBody>
      </p:sp>
      <p:sp>
        <p:nvSpPr>
          <p:cNvPr id="12" name="Footer Placeholder 11"/>
          <p:cNvSpPr>
            <a:spLocks noGrp="1"/>
          </p:cNvSpPr>
          <p:nvPr>
            <p:ph type="ftr" sz="quarter" idx="17"/>
          </p:nvPr>
        </p:nvSpPr>
        <p:spPr/>
        <p:txBody>
          <a:bodyPr rtlCol="0"/>
          <a:lstStyle>
            <a:extLst/>
          </a:lstStyle>
          <a:p>
            <a:endParaRPr kumimoji="0"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lang="es-ES"/>
            </a:lvl1pPr>
            <a:extLst/>
          </a:lstStyle>
          <a:p>
            <a:pPr eaLnBrk="1" latinLnBrk="0" hangingPunct="1"/>
            <a:r>
              <a:rPr lang="es-ES" smtClean="0"/>
              <a:t>Haga clic para modificar el estilo de título del patrón</a:t>
            </a:r>
            <a:endParaRPr/>
          </a:p>
        </p:txBody>
      </p:sp>
      <p:sp>
        <p:nvSpPr>
          <p:cNvPr id="11" name="Content Placeholder 10"/>
          <p:cNvSpPr>
            <a:spLocks noGrp="1"/>
          </p:cNvSpPr>
          <p:nvPr>
            <p:ph sz="quarter" idx="13"/>
          </p:nvPr>
        </p:nvSpPr>
        <p:spPr>
          <a:xfrm>
            <a:off x="609600" y="1919818"/>
            <a:ext cx="3886200" cy="26289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13" name="Content Placeholder 12"/>
          <p:cNvSpPr>
            <a:spLocks noGrp="1"/>
          </p:cNvSpPr>
          <p:nvPr>
            <p:ph sz="quarter" idx="14"/>
          </p:nvPr>
        </p:nvSpPr>
        <p:spPr>
          <a:xfrm>
            <a:off x="4800600" y="1919818"/>
            <a:ext cx="3886200" cy="26289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10" name="Date Placeholder 9"/>
          <p:cNvSpPr>
            <a:spLocks noGrp="1"/>
          </p:cNvSpPr>
          <p:nvPr>
            <p:ph type="dt" sz="half" idx="15"/>
          </p:nvPr>
        </p:nvSpPr>
        <p:spPr/>
        <p:txBody>
          <a:bodyPr rtlCol="0"/>
          <a:lstStyle>
            <a:extLst/>
          </a:lstStyle>
          <a:p>
            <a:fld id="{B28C6CF9-F815-49F0-9334-97F84880FC16}" type="datetime1">
              <a:rPr kumimoji="0" lang="es-ES" smtClean="0"/>
              <a:t>10/10/2012</a:t>
            </a:fld>
            <a:endParaRPr kumimoji="0" lang="es-E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kumimoji="0" lang="es-ES" sz="1400" b="1">
                <a:solidFill>
                  <a:srgbClr val="FFFFFF"/>
                </a:solidFill>
              </a:rPr>
              <a:pPr algn="ctr"/>
              <a:t>‹Nº›</a:t>
            </a:fld>
            <a:endParaRPr kumimoji="0" lang="es-ES"/>
          </a:p>
        </p:txBody>
      </p:sp>
      <p:sp>
        <p:nvSpPr>
          <p:cNvPr id="14" name="Footer Placeholder 13"/>
          <p:cNvSpPr>
            <a:spLocks noGrp="1"/>
          </p:cNvSpPr>
          <p:nvPr>
            <p:ph type="ftr" sz="quarter" idx="17"/>
          </p:nvPr>
        </p:nvSpPr>
        <p:spPr/>
        <p:txBody>
          <a:bodyPr rtlCol="0"/>
          <a:lstStyle>
            <a:extLst/>
          </a:lstStyle>
          <a:p>
            <a:endParaRPr kumimoji="0" lang="es-E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smtClean="0"/>
              <a:t>Haga clic para modificar el estilo de texto del patrón</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extLst/>
          </a:lstStyle>
          <a:p>
            <a:fld id="{EB47733F-DEBD-4064-9A18-A3C8584EA2AD}" type="datetime1">
              <a:rPr kumimoji="0" lang="es-ES" smtClean="0"/>
              <a:t>10/10/2012</a:t>
            </a:fld>
            <a:endParaRPr kumimoji="0" lang="es-ES"/>
          </a:p>
        </p:txBody>
      </p:sp>
      <p:sp>
        <p:nvSpPr>
          <p:cNvPr id="4" name="Footer Placeholder 3"/>
          <p:cNvSpPr>
            <a:spLocks noGrp="1"/>
          </p:cNvSpPr>
          <p:nvPr>
            <p:ph type="ftr" sz="quarter" idx="11"/>
          </p:nvPr>
        </p:nvSpPr>
        <p:spPr/>
        <p:txBody>
          <a:bodyPr/>
          <a:lstStyle>
            <a:extLst/>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kumimoji="0" lang="es-ES">
                <a:solidFill>
                  <a:srgbClr val="FFFFFF"/>
                </a:solidFill>
              </a:rPr>
              <a:pPr/>
              <a:t>‹Nº›</a:t>
            </a:fld>
            <a:endParaRPr kumimoji="0" lang="es-E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57B436E-8B29-4A0C-966B-76F8DFF2E5D6}" type="datetime1">
              <a:rPr kumimoji="0" lang="es-ES" smtClean="0"/>
              <a:t>10/10/2012</a:t>
            </a:fld>
            <a:endParaRPr kumimoji="0" lang="es-ES"/>
          </a:p>
        </p:txBody>
      </p:sp>
      <p:sp>
        <p:nvSpPr>
          <p:cNvPr id="3" name="Footer Placeholder 2"/>
          <p:cNvSpPr>
            <a:spLocks noGrp="1"/>
          </p:cNvSpPr>
          <p:nvPr>
            <p:ph type="ftr" sz="quarter" idx="11"/>
          </p:nvPr>
        </p:nvSpPr>
        <p:spPr/>
        <p:txBody>
          <a:bodyPr/>
          <a:lstStyle>
            <a:extLst/>
          </a:lstStyle>
          <a:p>
            <a:endParaRPr kumimoji="0" lang="es-ES"/>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lang="es-ES">
                <a:solidFill>
                  <a:schemeClr val="tx2"/>
                </a:solidFill>
              </a:defRPr>
            </a:lvl1pPr>
            <a:extLst/>
          </a:lstStyle>
          <a:p>
            <a:fld id="{A3F7CB7D-F184-43C7-B6FD-03D728E1BBFF}" type="slidenum">
              <a:rPr kumimoji="0" lang="es-ES">
                <a:solidFill>
                  <a:schemeClr val="tx2"/>
                </a:solidFill>
              </a:rPr>
              <a:pPr/>
              <a:t>‹Nº›</a:t>
            </a:fld>
            <a:endParaRPr kumimoji="0" lang="es-ES">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lang="es-ES" sz="4200" b="0"/>
            </a:lvl1pPr>
            <a:extLst/>
          </a:lstStyle>
          <a:p>
            <a:pPr eaLnBrk="1" latinLnBrk="0" hangingPunct="1"/>
            <a:r>
              <a:rPr lang="es-ES" smtClean="0"/>
              <a:t>Haga clic para modificar el estilo de título del patrón</a:t>
            </a:r>
            <a:endParaRPr/>
          </a:p>
        </p:txBody>
      </p:sp>
      <p:sp>
        <p:nvSpPr>
          <p:cNvPr id="5" name="Date Placeholder 4"/>
          <p:cNvSpPr>
            <a:spLocks noGrp="1"/>
          </p:cNvSpPr>
          <p:nvPr>
            <p:ph type="dt" sz="half" idx="10"/>
          </p:nvPr>
        </p:nvSpPr>
        <p:spPr/>
        <p:txBody>
          <a:bodyPr/>
          <a:lstStyle>
            <a:extLst/>
          </a:lstStyle>
          <a:p>
            <a:fld id="{47761BDA-303B-401D-BEE4-9E6BE71014AA}" type="datetime1">
              <a:rPr kumimoji="0" lang="es-ES" smtClean="0"/>
              <a:t>10/10/2012</a:t>
            </a:fld>
            <a:endParaRPr kumimoji="0" lang="es-ES"/>
          </a:p>
        </p:txBody>
      </p:sp>
      <p:sp>
        <p:nvSpPr>
          <p:cNvPr id="6" name="Footer Placeholder 5"/>
          <p:cNvSpPr>
            <a:spLocks noGrp="1"/>
          </p:cNvSpPr>
          <p:nvPr>
            <p:ph type="ftr" sz="quarter" idx="11"/>
          </p:nvPr>
        </p:nvSpPr>
        <p:spPr/>
        <p:txBody>
          <a:bodyPr/>
          <a:lstStyle>
            <a:extLst/>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kumimoji="0" lang="es-ES">
                <a:solidFill>
                  <a:srgbClr val="FFFFFF"/>
                </a:solidFill>
              </a:rPr>
              <a:pPr/>
              <a:t>‹Nº›</a:t>
            </a:fld>
            <a:endParaRPr kumimoji="0" lang="es-ES">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es-ES" sz="1800"/>
            </a:lvl1pPr>
            <a:lvl2pPr eaLnBrk="1" latinLnBrk="0" hangingPunct="1">
              <a:buNone/>
              <a:defRPr kumimoji="0" lang="es-ES" sz="1200"/>
            </a:lvl2pPr>
            <a:lvl3pPr eaLnBrk="1" latinLnBrk="0" hangingPunct="1">
              <a:buNone/>
              <a:defRPr kumimoji="0" lang="es-ES" sz="1000"/>
            </a:lvl3pPr>
            <a:lvl4pPr eaLnBrk="1" latinLnBrk="0" hangingPunct="1">
              <a:buNone/>
              <a:defRPr kumimoji="0" lang="es-ES" sz="900"/>
            </a:lvl4pPr>
            <a:lvl5pPr eaLnBrk="1" latinLnBrk="0" hangingPunct="1">
              <a:buNone/>
              <a:defRPr kumimoji="0" lang="es-ES" sz="900"/>
            </a:lvl5pPr>
            <a:extLst/>
          </a:lstStyle>
          <a:p>
            <a:pPr lvl="0" eaLnBrk="1" latinLnBrk="0" hangingPunct="1"/>
            <a:r>
              <a:rPr lang="es-ES" smtClean="0"/>
              <a:t>Haga clic para modificar el estilo de texto del patrón</a:t>
            </a:r>
          </a:p>
        </p:txBody>
      </p:sp>
      <p:sp>
        <p:nvSpPr>
          <p:cNvPr id="9" name="Content Placeholder 8"/>
          <p:cNvSpPr>
            <a:spLocks noGrp="1"/>
          </p:cNvSpPr>
          <p:nvPr>
            <p:ph sz="quarter" idx="13"/>
          </p:nvPr>
        </p:nvSpPr>
        <p:spPr>
          <a:xfrm>
            <a:off x="2362200" y="1428750"/>
            <a:ext cx="6400800" cy="32004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lang="es-ES" sz="3200"/>
            </a:lvl1pPr>
            <a:extLst/>
          </a:lstStyle>
          <a:p>
            <a:r>
              <a:rPr kumimoji="0" lang="es-ES" smtClean="0"/>
              <a:t>Haga clic en el icono para agregar una imagen</a:t>
            </a:r>
            <a:endParaRPr kumimoji="0" lang="es-ES"/>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lang="es-ES" sz="1700"/>
            </a:lvl1pPr>
            <a:lvl2pPr eaLnBrk="1" latinLnBrk="0" hangingPunct="1">
              <a:buFontTx/>
              <a:buNone/>
              <a:defRPr kumimoji="0" lang="es-ES" sz="1200"/>
            </a:lvl2pPr>
            <a:lvl3pPr eaLnBrk="1" latinLnBrk="0" hangingPunct="1">
              <a:buFontTx/>
              <a:buNone/>
              <a:defRPr kumimoji="0" lang="es-ES" sz="1000"/>
            </a:lvl3pPr>
            <a:lvl4pPr eaLnBrk="1" latinLnBrk="0" hangingPunct="1">
              <a:buFontTx/>
              <a:buNone/>
              <a:defRPr kumimoji="0" lang="es-ES" sz="900"/>
            </a:lvl4pPr>
            <a:lvl5pPr eaLnBrk="1" latinLnBrk="0" hangingPunct="1">
              <a:buFontTx/>
              <a:buNone/>
              <a:defRPr kumimoji="0" lang="es-ES" sz="900"/>
            </a:lvl5pPr>
            <a:extLst/>
          </a:lstStyle>
          <a:p>
            <a:pPr lvl="0" eaLnBrk="1" latinLnBrk="0" hangingPunct="1"/>
            <a:r>
              <a:rPr lang="es-ES" smtClean="0"/>
              <a:t>Haga clic para modificar el estilo de texto del patrón</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lang="es-ES" sz="2800" b="0">
                <a:solidFill>
                  <a:srgbClr val="FFFFFF"/>
                </a:solidFill>
              </a:defRPr>
            </a:lvl1pPr>
            <a:extLst/>
          </a:lstStyle>
          <a:p>
            <a:pPr eaLnBrk="1" latinLnBrk="0" hangingPunct="1"/>
            <a:r>
              <a:rPr lang="es-ES" smtClean="0"/>
              <a:t>Haga clic para modificar el estilo de título del patrón</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2" name="Date Placeholder 11"/>
          <p:cNvSpPr>
            <a:spLocks noGrp="1"/>
          </p:cNvSpPr>
          <p:nvPr>
            <p:ph type="dt" sz="half" idx="10"/>
          </p:nvPr>
        </p:nvSpPr>
        <p:spPr>
          <a:xfrm>
            <a:off x="6248400" y="4686300"/>
            <a:ext cx="2667000" cy="273844"/>
          </a:xfrm>
        </p:spPr>
        <p:txBody>
          <a:bodyPr rtlCol="0"/>
          <a:lstStyle>
            <a:extLst/>
          </a:lstStyle>
          <a:p>
            <a:fld id="{491A6136-61D6-4DDB-9390-8A7C46B2F846}" type="datetime1">
              <a:rPr kumimoji="0" lang="es-ES" smtClean="0"/>
              <a:t>10/10/2012</a:t>
            </a:fld>
            <a:endParaRPr kumimoji="0" lang="es-ES"/>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lang="es-ES" sz="2800"/>
            </a:lvl1pPr>
            <a:extLst/>
          </a:lstStyle>
          <a:p>
            <a:pPr algn="ctr"/>
            <a:fld id="{8F82E0A0-C266-4798-8C8F-B9F91E9DA37E}" type="slidenum">
              <a:rPr kumimoji="0" lang="es-ES" sz="2800" b="1">
                <a:solidFill>
                  <a:srgbClr val="FFFFFF"/>
                </a:solidFill>
              </a:rPr>
              <a:pPr algn="ctr"/>
              <a:t>‹Nº›</a:t>
            </a:fld>
            <a:endParaRPr kumimoji="0" lang="es-ES" sz="280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kumimoji="0"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lang="es-ES" sz="1400">
                <a:solidFill>
                  <a:schemeClr val="tx2"/>
                </a:solidFill>
              </a:defRPr>
            </a:lvl1pPr>
            <a:extLst/>
          </a:lstStyle>
          <a:p>
            <a:fld id="{37B05564-4785-4B99-A9B6-59A7F499B970}" type="datetime1">
              <a:rPr kumimoji="0" lang="es-ES" sz="1400" smtClean="0">
                <a:solidFill>
                  <a:schemeClr val="tx2"/>
                </a:solidFill>
              </a:rPr>
              <a:t>10/10/2012</a:t>
            </a:fld>
            <a:endParaRPr kumimoji="0" lang="es-ES" sz="140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lang="es-ES" sz="1400">
                <a:solidFill>
                  <a:schemeClr val="tx2"/>
                </a:solidFill>
              </a:defRPr>
            </a:lvl1pPr>
            <a:extLst/>
          </a:lstStyle>
          <a:p>
            <a:pPr algn="r"/>
            <a:endParaRPr kumimoji="0" lang="es-ES" sz="140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lang="es-ES" sz="1400" b="1">
                <a:solidFill>
                  <a:srgbClr val="FFFFFF"/>
                </a:solidFill>
              </a:defRPr>
            </a:lvl1pPr>
            <a:extLst/>
          </a:lstStyle>
          <a:p>
            <a:pPr algn="ctr"/>
            <a:fld id="{8F82E0A0-C266-4798-8C8F-B9F91E9DA37E}" type="slidenum">
              <a:rPr kumimoji="0" lang="es-ES" sz="1400" b="1">
                <a:solidFill>
                  <a:srgbClr val="FFFFFF"/>
                </a:solidFill>
              </a:rPr>
              <a:pPr algn="ctr"/>
              <a:t>‹Nº›</a:t>
            </a:fld>
            <a:endParaRPr kumimoji="0" lang="es-ES" sz="1400" b="1">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pPr eaLnBrk="1" latinLnBrk="0" hangingPunct="1"/>
            <a:r>
              <a:rPr kumimoji="0" lang="es-ES" smtClean="0"/>
              <a:t>Haga clic para modificar el estilo de título del patrón</a:t>
            </a:r>
            <a:endParaRPr kumimoji="0" lang="en-US" smtClean="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p:txStyles>
    <p:titleStyle>
      <a:lvl1pPr algn="l" rtl="0" eaLnBrk="1" latinLnBrk="0" hangingPunct="1">
        <a:spcBef>
          <a:spcPct val="0"/>
        </a:spcBef>
        <a:buNone/>
        <a:defRPr kumimoji="0" lang="es-ES"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gif"/><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pj.gov.py/ingreso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7.gif"/><Relationship Id="rId5" Type="http://schemas.openxmlformats.org/officeDocument/2006/relationships/image" Target="../media/image6.jpg"/><Relationship Id="rId4" Type="http://schemas.openxmlformats.org/officeDocument/2006/relationships/image" Target="../media/image5.gif"/><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a:spLocks noGrp="1"/>
          </p:cNvSpPr>
          <p:nvPr>
            <p:ph type="title"/>
          </p:nvPr>
        </p:nvSpPr>
        <p:spPr>
          <a:xfrm>
            <a:off x="1115616" y="843558"/>
            <a:ext cx="7723584" cy="3537942"/>
          </a:xfrm>
        </p:spPr>
        <p:txBody>
          <a:bodyPr>
            <a:normAutofit fontScale="90000"/>
          </a:bodyPr>
          <a:lstStyle>
            <a:extLst/>
          </a:lstStyle>
          <a:p>
            <a:r>
              <a:rPr lang="es-ES" sz="1800" b="1" dirty="0" smtClean="0">
                <a:solidFill>
                  <a:schemeClr val="tx2">
                    <a:lumMod val="10000"/>
                  </a:schemeClr>
                </a:solidFill>
                <a:effectLst>
                  <a:outerShdw blurRad="38100" dist="38100" dir="2700000" algn="tl">
                    <a:srgbClr val="000000">
                      <a:alpha val="43137"/>
                    </a:srgbClr>
                  </a:outerShdw>
                </a:effectLst>
              </a:rPr>
              <a:t/>
            </a:r>
            <a:br>
              <a:rPr lang="es-ES" sz="1800" b="1" dirty="0" smtClean="0">
                <a:solidFill>
                  <a:schemeClr val="tx2">
                    <a:lumMod val="10000"/>
                  </a:schemeClr>
                </a:solidFill>
                <a:effectLst>
                  <a:outerShdw blurRad="38100" dist="38100" dir="2700000" algn="tl">
                    <a:srgbClr val="000000">
                      <a:alpha val="43137"/>
                    </a:srgbClr>
                  </a:outerShdw>
                </a:effectLst>
              </a:rPr>
            </a:br>
            <a:r>
              <a:rPr lang="es-ES" sz="1800" b="1" dirty="0" smtClean="0">
                <a:solidFill>
                  <a:schemeClr val="tx2">
                    <a:lumMod val="10000"/>
                  </a:schemeClr>
                </a:solidFill>
                <a:effectLst>
                  <a:outerShdw blurRad="38100" dist="38100" dir="2700000" algn="tl">
                    <a:srgbClr val="000000">
                      <a:alpha val="43137"/>
                    </a:srgbClr>
                  </a:outerShdw>
                </a:effectLst>
              </a:rPr>
              <a:t>Dirección General de Administración y Finanzas</a:t>
            </a:r>
            <a:br>
              <a:rPr lang="es-ES" sz="1800" b="1" dirty="0" smtClean="0">
                <a:solidFill>
                  <a:schemeClr val="tx2">
                    <a:lumMod val="10000"/>
                  </a:schemeClr>
                </a:solidFill>
                <a:effectLst>
                  <a:outerShdw blurRad="38100" dist="38100" dir="2700000" algn="tl">
                    <a:srgbClr val="000000">
                      <a:alpha val="43137"/>
                    </a:srgbClr>
                  </a:outerShdw>
                </a:effectLst>
              </a:rPr>
            </a:br>
            <a:r>
              <a:rPr lang="es-ES" sz="1800" b="1" dirty="0" smtClean="0">
                <a:solidFill>
                  <a:schemeClr val="tx2">
                    <a:lumMod val="10000"/>
                  </a:schemeClr>
                </a:solidFill>
                <a:effectLst>
                  <a:outerShdw blurRad="38100" dist="38100" dir="2700000" algn="tl">
                    <a:srgbClr val="000000">
                      <a:alpha val="43137"/>
                    </a:srgbClr>
                  </a:outerShdw>
                </a:effectLst>
              </a:rPr>
              <a:t>Dirección Financiera</a:t>
            </a:r>
            <a:br>
              <a:rPr lang="es-ES" sz="1800" b="1" dirty="0" smtClean="0">
                <a:solidFill>
                  <a:schemeClr val="tx2">
                    <a:lumMod val="10000"/>
                  </a:schemeClr>
                </a:solidFill>
                <a:effectLst>
                  <a:outerShdw blurRad="38100" dist="38100" dir="2700000" algn="tl">
                    <a:srgbClr val="000000">
                      <a:alpha val="43137"/>
                    </a:srgbClr>
                  </a:outerShdw>
                </a:effectLst>
              </a:rPr>
            </a:br>
            <a:r>
              <a:rPr lang="es-ES" sz="1800" b="1" dirty="0">
                <a:solidFill>
                  <a:schemeClr val="tx2">
                    <a:lumMod val="10000"/>
                  </a:schemeClr>
                </a:solidFill>
                <a:effectLst>
                  <a:outerShdw blurRad="38100" dist="38100" dir="2700000" algn="tl">
                    <a:srgbClr val="000000">
                      <a:alpha val="43137"/>
                    </a:srgbClr>
                  </a:outerShdw>
                </a:effectLst>
              </a:rPr>
              <a:t>Departamento de Ingresos judiciales</a:t>
            </a:r>
            <a:r>
              <a:rPr lang="es-ES" sz="1800" b="1" dirty="0">
                <a:solidFill>
                  <a:schemeClr val="tx2">
                    <a:lumMod val="10000"/>
                  </a:schemeClr>
                </a:solidFill>
              </a:rPr>
              <a:t/>
            </a:r>
            <a:br>
              <a:rPr lang="es-ES" sz="1800" b="1" dirty="0">
                <a:solidFill>
                  <a:schemeClr val="tx2">
                    <a:lumMod val="10000"/>
                  </a:schemeClr>
                </a:solidFill>
              </a:rPr>
            </a:br>
            <a:r>
              <a:rPr lang="es-ES" sz="1800" b="1" dirty="0">
                <a:solidFill>
                  <a:schemeClr val="tx2">
                    <a:lumMod val="10000"/>
                  </a:schemeClr>
                </a:solidFill>
                <a:effectLst>
                  <a:outerShdw blurRad="38100" dist="38100" dir="2700000" algn="tl">
                    <a:srgbClr val="000000">
                      <a:alpha val="43137"/>
                    </a:srgbClr>
                  </a:outerShdw>
                </a:effectLst>
              </a:rPr>
              <a:t/>
            </a:r>
            <a:br>
              <a:rPr lang="es-ES" sz="1800" b="1" dirty="0">
                <a:solidFill>
                  <a:schemeClr val="tx2">
                    <a:lumMod val="10000"/>
                  </a:schemeClr>
                </a:solidFill>
                <a:effectLst>
                  <a:outerShdw blurRad="38100" dist="38100" dir="2700000" algn="tl">
                    <a:srgbClr val="000000">
                      <a:alpha val="43137"/>
                    </a:srgbClr>
                  </a:outerShdw>
                </a:effectLst>
              </a:rPr>
            </a:br>
            <a:r>
              <a:rPr lang="es-ES" sz="1800" b="1" dirty="0" smtClean="0">
                <a:solidFill>
                  <a:schemeClr val="tx2">
                    <a:lumMod val="10000"/>
                  </a:schemeClr>
                </a:solidFill>
                <a:effectLst>
                  <a:outerShdw blurRad="38100" dist="38100" dir="2700000" algn="tl">
                    <a:srgbClr val="000000">
                      <a:alpha val="43137"/>
                    </a:srgbClr>
                  </a:outerShdw>
                </a:effectLst>
              </a:rPr>
              <a:t>Dirección de tecnología de la información y las comunicaciones</a:t>
            </a:r>
            <a:br>
              <a:rPr lang="es-ES" sz="1800" b="1" dirty="0" smtClean="0">
                <a:solidFill>
                  <a:schemeClr val="tx2">
                    <a:lumMod val="10000"/>
                  </a:schemeClr>
                </a:solidFill>
                <a:effectLst>
                  <a:outerShdw blurRad="38100" dist="38100" dir="2700000" algn="tl">
                    <a:srgbClr val="000000">
                      <a:alpha val="43137"/>
                    </a:srgbClr>
                  </a:outerShdw>
                </a:effectLst>
              </a:rPr>
            </a:br>
            <a:r>
              <a:rPr lang="es-ES" sz="1800" b="1" dirty="0">
                <a:solidFill>
                  <a:schemeClr val="tx2">
                    <a:lumMod val="10000"/>
                  </a:schemeClr>
                </a:solidFill>
                <a:effectLst>
                  <a:outerShdw blurRad="38100" dist="38100" dir="2700000" algn="tl">
                    <a:srgbClr val="000000">
                      <a:alpha val="43137"/>
                    </a:srgbClr>
                  </a:outerShdw>
                </a:effectLst>
              </a:rPr>
              <a:t/>
            </a:r>
            <a:br>
              <a:rPr lang="es-ES" sz="1800" b="1" dirty="0">
                <a:solidFill>
                  <a:schemeClr val="tx2">
                    <a:lumMod val="10000"/>
                  </a:schemeClr>
                </a:solidFill>
                <a:effectLst>
                  <a:outerShdw blurRad="38100" dist="38100" dir="2700000" algn="tl">
                    <a:srgbClr val="000000">
                      <a:alpha val="43137"/>
                    </a:srgbClr>
                  </a:outerShdw>
                </a:effectLst>
              </a:rPr>
            </a:br>
            <a:r>
              <a:rPr lang="es-ES" sz="1800" b="1" dirty="0" smtClean="0">
                <a:solidFill>
                  <a:schemeClr val="tx2">
                    <a:lumMod val="10000"/>
                  </a:schemeClr>
                </a:solidFill>
                <a:effectLst>
                  <a:outerShdw blurRad="38100" dist="38100" dir="2700000" algn="tl">
                    <a:srgbClr val="000000">
                      <a:alpha val="43137"/>
                    </a:srgbClr>
                  </a:outerShdw>
                </a:effectLst>
              </a:rPr>
              <a:t>Dirección de Planificaciones</a:t>
            </a:r>
            <a:br>
              <a:rPr lang="es-ES" sz="1800" b="1" dirty="0" smtClean="0">
                <a:solidFill>
                  <a:schemeClr val="tx2">
                    <a:lumMod val="10000"/>
                  </a:schemeClr>
                </a:solidFill>
                <a:effectLst>
                  <a:outerShdw blurRad="38100" dist="38100" dir="2700000" algn="tl">
                    <a:srgbClr val="000000">
                      <a:alpha val="43137"/>
                    </a:srgbClr>
                  </a:outerShdw>
                </a:effectLst>
              </a:rPr>
            </a:br>
            <a:r>
              <a:rPr lang="es-ES" sz="1800" b="1" dirty="0">
                <a:solidFill>
                  <a:schemeClr val="tx2">
                    <a:lumMod val="10000"/>
                  </a:schemeClr>
                </a:solidFill>
                <a:effectLst>
                  <a:outerShdw blurRad="38100" dist="38100" dir="2700000" algn="tl">
                    <a:srgbClr val="000000">
                      <a:alpha val="43137"/>
                    </a:srgbClr>
                  </a:outerShdw>
                </a:effectLst>
              </a:rPr>
              <a:t/>
            </a:r>
            <a:br>
              <a:rPr lang="es-ES" sz="1800" b="1" dirty="0">
                <a:solidFill>
                  <a:schemeClr val="tx2">
                    <a:lumMod val="10000"/>
                  </a:schemeClr>
                </a:solidFill>
                <a:effectLst>
                  <a:outerShdw blurRad="38100" dist="38100" dir="2700000" algn="tl">
                    <a:srgbClr val="000000">
                      <a:alpha val="43137"/>
                    </a:srgbClr>
                  </a:outerShdw>
                </a:effectLst>
              </a:rPr>
            </a:br>
            <a:r>
              <a:rPr lang="es-ES" sz="1800" b="1" dirty="0" smtClean="0">
                <a:solidFill>
                  <a:schemeClr val="tx2">
                    <a:lumMod val="10000"/>
                  </a:schemeClr>
                </a:solidFill>
                <a:effectLst>
                  <a:outerShdw blurRad="38100" dist="38100" dir="2700000" algn="tl">
                    <a:srgbClr val="000000">
                      <a:alpha val="43137"/>
                    </a:srgbClr>
                  </a:outerShdw>
                </a:effectLst>
              </a:rPr>
              <a:t>Con el apoyo del</a:t>
            </a:r>
            <a:br>
              <a:rPr lang="es-ES" sz="1800" b="1" dirty="0" smtClean="0">
                <a:solidFill>
                  <a:schemeClr val="tx2">
                    <a:lumMod val="10000"/>
                  </a:schemeClr>
                </a:solidFill>
                <a:effectLst>
                  <a:outerShdw blurRad="38100" dist="38100" dir="2700000" algn="tl">
                    <a:srgbClr val="000000">
                      <a:alpha val="43137"/>
                    </a:srgbClr>
                  </a:outerShdw>
                </a:effectLst>
              </a:rPr>
            </a:br>
            <a:r>
              <a:rPr lang="es-ES" sz="1700" b="1" dirty="0" smtClean="0">
                <a:solidFill>
                  <a:schemeClr val="tx2">
                    <a:lumMod val="10000"/>
                  </a:schemeClr>
                </a:solidFill>
                <a:effectLst>
                  <a:outerShdw blurRad="38100" dist="38100" dir="2700000" algn="tl">
                    <a:srgbClr val="000000">
                      <a:alpha val="43137"/>
                    </a:srgbClr>
                  </a:outerShdw>
                </a:effectLst>
              </a:rPr>
              <a:t>programa de fortalecimiento del sistema de justicia convenio 1723 </a:t>
            </a:r>
            <a:r>
              <a:rPr lang="es-ES" sz="1700" b="1" dirty="0" err="1" smtClean="0">
                <a:solidFill>
                  <a:schemeClr val="tx2">
                    <a:lumMod val="10000"/>
                  </a:schemeClr>
                </a:solidFill>
                <a:effectLst>
                  <a:outerShdw blurRad="38100" dist="38100" dir="2700000" algn="tl">
                    <a:srgbClr val="000000">
                      <a:alpha val="43137"/>
                    </a:srgbClr>
                  </a:outerShdw>
                </a:effectLst>
              </a:rPr>
              <a:t>bid</a:t>
            </a:r>
            <a:r>
              <a:rPr lang="es-ES" sz="1700" b="1" dirty="0" smtClean="0">
                <a:solidFill>
                  <a:schemeClr val="tx2">
                    <a:lumMod val="10000"/>
                  </a:schemeClr>
                </a:solidFill>
                <a:effectLst>
                  <a:outerShdw blurRad="38100" dist="38100" dir="2700000" algn="tl">
                    <a:srgbClr val="000000">
                      <a:alpha val="43137"/>
                    </a:srgbClr>
                  </a:outerShdw>
                </a:effectLst>
              </a:rPr>
              <a:t> - </a:t>
            </a:r>
            <a:r>
              <a:rPr lang="es-ES" sz="1700" b="1" dirty="0" err="1" smtClean="0">
                <a:solidFill>
                  <a:schemeClr val="tx2">
                    <a:lumMod val="10000"/>
                  </a:schemeClr>
                </a:solidFill>
                <a:effectLst>
                  <a:outerShdw blurRad="38100" dist="38100" dir="2700000" algn="tl">
                    <a:srgbClr val="000000">
                      <a:alpha val="43137"/>
                    </a:srgbClr>
                  </a:outerShdw>
                </a:effectLst>
              </a:rPr>
              <a:t>csj</a:t>
            </a:r>
            <a:r>
              <a:rPr lang="es-ES" sz="1800" b="1" dirty="0" smtClean="0">
                <a:solidFill>
                  <a:schemeClr val="tx2">
                    <a:lumMod val="10000"/>
                  </a:schemeClr>
                </a:solidFill>
                <a:effectLst>
                  <a:outerShdw blurRad="38100" dist="38100" dir="2700000" algn="tl">
                    <a:srgbClr val="000000">
                      <a:alpha val="43137"/>
                    </a:srgbClr>
                  </a:outerShdw>
                </a:effectLst>
              </a:rPr>
              <a:t/>
            </a:r>
            <a:br>
              <a:rPr lang="es-ES" sz="1800" b="1" dirty="0" smtClean="0">
                <a:solidFill>
                  <a:schemeClr val="tx2">
                    <a:lumMod val="10000"/>
                  </a:schemeClr>
                </a:solidFill>
                <a:effectLst>
                  <a:outerShdw blurRad="38100" dist="38100" dir="2700000" algn="tl">
                    <a:srgbClr val="000000">
                      <a:alpha val="43137"/>
                    </a:srgbClr>
                  </a:outerShdw>
                </a:effectLst>
              </a:rPr>
            </a:br>
            <a:endParaRPr lang="es-ES" sz="1800" b="1" dirty="0">
              <a:solidFill>
                <a:schemeClr val="tx2">
                  <a:lumMod val="10000"/>
                </a:schemeClr>
              </a:solidFill>
              <a:effectLst>
                <a:outerShdw blurRad="38100" dist="38100" dir="2700000" algn="tl">
                  <a:srgbClr val="000000">
                    <a:alpha val="43137"/>
                  </a:srgbClr>
                </a:outerShdw>
              </a:effectLst>
            </a:endParaRPr>
          </a:p>
        </p:txBody>
      </p:sp>
      <p:sp>
        <p:nvSpPr>
          <p:cNvPr id="5" name="Rectangle 4"/>
          <p:cNvSpPr>
            <a:spLocks noGrp="1"/>
          </p:cNvSpPr>
          <p:nvPr>
            <p:ph type="subTitle" idx="1"/>
          </p:nvPr>
        </p:nvSpPr>
        <p:spPr/>
        <p:txBody>
          <a:bodyPr>
            <a:normAutofit lnSpcReduction="10000"/>
          </a:bodyPr>
          <a:lstStyle>
            <a:extLst/>
          </a:lstStyle>
          <a:p>
            <a:r>
              <a:rPr lang="es-ES" b="1" dirty="0" smtClean="0">
                <a:effectLst>
                  <a:outerShdw blurRad="38100" dist="38100" dir="2700000" algn="tl">
                    <a:srgbClr val="000000">
                      <a:alpha val="43137"/>
                    </a:srgbClr>
                  </a:outerShdw>
                </a:effectLst>
              </a:rPr>
              <a:t>COBRO BANCARIZADO</a:t>
            </a:r>
          </a:p>
        </p:txBody>
      </p:sp>
      <p:sp>
        <p:nvSpPr>
          <p:cNvPr id="3" name="2 CuadroTexto"/>
          <p:cNvSpPr txBox="1"/>
          <p:nvPr/>
        </p:nvSpPr>
        <p:spPr>
          <a:xfrm>
            <a:off x="107505" y="4515966"/>
            <a:ext cx="2016224" cy="523220"/>
          </a:xfrm>
          <a:prstGeom prst="rect">
            <a:avLst/>
          </a:prstGeom>
          <a:noFill/>
        </p:spPr>
        <p:txBody>
          <a:bodyPr wrap="square" rtlCol="0">
            <a:spAutoFit/>
          </a:bodyPr>
          <a:lstStyle/>
          <a:p>
            <a:pPr algn="ctr"/>
            <a:r>
              <a:rPr lang="es-PY" sz="2800" b="1" dirty="0" smtClean="0">
                <a:effectLst>
                  <a:outerShdw blurRad="38100" dist="38100" dir="2700000" algn="tl">
                    <a:srgbClr val="000000">
                      <a:alpha val="43137"/>
                    </a:srgbClr>
                  </a:outerShdw>
                </a:effectLst>
              </a:rPr>
              <a:t>2012</a:t>
            </a:r>
            <a:endParaRPr lang="es-PY" sz="28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39502"/>
            <a:ext cx="166817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PY" dirty="0" smtClean="0"/>
              <a:t>Asunción</a:t>
            </a:r>
            <a:endParaRPr lang="es-PY"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0146"/>
            <a:ext cx="9144000" cy="3836980"/>
          </a:xfrm>
          <a:prstGeom prst="rect">
            <a:avLst/>
          </a:prstGeom>
        </p:spPr>
      </p:pic>
      <p:sp>
        <p:nvSpPr>
          <p:cNvPr id="6" name="5 Marcador de fecha"/>
          <p:cNvSpPr>
            <a:spLocks noGrp="1"/>
          </p:cNvSpPr>
          <p:nvPr>
            <p:ph type="dt" sz="half" idx="10"/>
          </p:nvPr>
        </p:nvSpPr>
        <p:spPr/>
        <p:txBody>
          <a:bodyPr/>
          <a:lstStyle/>
          <a:p>
            <a:fld id="{D9E46571-576C-4B5C-B4B2-64DEF6348BDF}" type="datetime1">
              <a:rPr kumimoji="0" lang="es-ES" smtClean="0"/>
              <a:t>10/10/2012</a:t>
            </a:fld>
            <a:endParaRPr kumimoji="0" lang="es-ES"/>
          </a:p>
        </p:txBody>
      </p:sp>
    </p:spTree>
    <p:extLst>
      <p:ext uri="{BB962C8B-B14F-4D97-AF65-F5344CB8AC3E}">
        <p14:creationId xmlns:p14="http://schemas.microsoft.com/office/powerpoint/2010/main" val="1513067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PY" dirty="0" smtClean="0"/>
              <a:t>Encarnación</a:t>
            </a:r>
            <a:endParaRPr lang="es-PY"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5606"/>
            <a:ext cx="9144001" cy="3867894"/>
          </a:xfrm>
          <a:prstGeom prst="rect">
            <a:avLst/>
          </a:prstGeom>
        </p:spPr>
      </p:pic>
    </p:spTree>
    <p:extLst>
      <p:ext uri="{BB962C8B-B14F-4D97-AF65-F5344CB8AC3E}">
        <p14:creationId xmlns:p14="http://schemas.microsoft.com/office/powerpoint/2010/main" val="21739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PY" dirty="0" smtClean="0"/>
              <a:t>Ciudad del Este</a:t>
            </a:r>
            <a:endParaRPr lang="es-PY"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5605"/>
            <a:ext cx="9144000" cy="3875851"/>
          </a:xfrm>
          <a:prstGeom prst="rect">
            <a:avLst/>
          </a:prstGeom>
        </p:spPr>
      </p:pic>
      <p:sp>
        <p:nvSpPr>
          <p:cNvPr id="3" name="2 Marcador de fecha"/>
          <p:cNvSpPr>
            <a:spLocks noGrp="1"/>
          </p:cNvSpPr>
          <p:nvPr>
            <p:ph type="dt" sz="half" idx="10"/>
          </p:nvPr>
        </p:nvSpPr>
        <p:spPr/>
        <p:txBody>
          <a:bodyPr/>
          <a:lstStyle/>
          <a:p>
            <a:fld id="{A10F7073-A18C-480F-B339-BCF33466C0F9}" type="datetime1">
              <a:rPr kumimoji="0" lang="es-ES" smtClean="0"/>
              <a:t>10/10/2012</a:t>
            </a:fld>
            <a:endParaRPr kumimoji="0" lang="es-ES"/>
          </a:p>
        </p:txBody>
      </p:sp>
    </p:spTree>
    <p:extLst>
      <p:ext uri="{BB962C8B-B14F-4D97-AF65-F5344CB8AC3E}">
        <p14:creationId xmlns:p14="http://schemas.microsoft.com/office/powerpoint/2010/main" val="1141552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ANTECEDENTES JUDICIALES</a:t>
            </a:r>
            <a:endParaRPr lang="es-PY" dirty="0"/>
          </a:p>
        </p:txBody>
      </p:sp>
      <p:sp>
        <p:nvSpPr>
          <p:cNvPr id="10" name="9 Marcador de contenido"/>
          <p:cNvSpPr>
            <a:spLocks noGrp="1"/>
          </p:cNvSpPr>
          <p:nvPr>
            <p:ph sz="quarter" idx="13"/>
          </p:nvPr>
        </p:nvSpPr>
        <p:spPr/>
        <p:txBody>
          <a:bodyPr>
            <a:normAutofit fontScale="70000" lnSpcReduction="20000"/>
          </a:bodyPr>
          <a:lstStyle/>
          <a:p>
            <a:r>
              <a:rPr lang="es-ES" dirty="0"/>
              <a:t>El pago de los antecedentes judiciales vía bancos o bocas de cobranzas será una de las novedades en los servicios judiciales. </a:t>
            </a:r>
            <a:endParaRPr lang="es-PY" dirty="0"/>
          </a:p>
          <a:p>
            <a:r>
              <a:rPr lang="es-ES" dirty="0"/>
              <a:t>A partir de ahora cada persona que necesite realizar el trámite de un antecedente judicial deberá:</a:t>
            </a:r>
            <a:endParaRPr lang="es-PY" dirty="0"/>
          </a:p>
          <a:p>
            <a:pPr lvl="1"/>
            <a:r>
              <a:rPr lang="es-ES" dirty="0"/>
              <a:t>Acercarse a la ventanilla o boca de cobranza habilitada con el  documento de identidad del solicitante, sin </a:t>
            </a:r>
            <a:r>
              <a:rPr lang="es-ES" dirty="0" smtClean="0"/>
              <a:t>necesidad de liquidación previa</a:t>
            </a:r>
            <a:r>
              <a:rPr lang="es-ES" dirty="0"/>
              <a:t>.</a:t>
            </a:r>
            <a:endParaRPr lang="es-PY" dirty="0"/>
          </a:p>
          <a:p>
            <a:pPr lvl="1"/>
            <a:r>
              <a:rPr lang="es-ES" dirty="0"/>
              <a:t>Abonar el costo </a:t>
            </a:r>
            <a:r>
              <a:rPr lang="es-ES" dirty="0" smtClean="0"/>
              <a:t>del </a:t>
            </a:r>
            <a:r>
              <a:rPr lang="es-ES" dirty="0"/>
              <a:t>mismo y posteriormente presentar </a:t>
            </a:r>
            <a:r>
              <a:rPr lang="es-ES" dirty="0" smtClean="0"/>
              <a:t>el comprobante de pago en </a:t>
            </a:r>
            <a:r>
              <a:rPr lang="es-ES" dirty="0"/>
              <a:t>la ventanilla </a:t>
            </a:r>
            <a:r>
              <a:rPr lang="es-ES" dirty="0" smtClean="0"/>
              <a:t>de una de </a:t>
            </a:r>
            <a:r>
              <a:rPr lang="es-ES" dirty="0"/>
              <a:t>las oficinas de antecedentes penales </a:t>
            </a:r>
            <a:r>
              <a:rPr lang="es-ES" dirty="0" smtClean="0"/>
              <a:t>del país, </a:t>
            </a:r>
            <a:r>
              <a:rPr lang="es-ES" dirty="0"/>
              <a:t>donde se realizará la emisión del antecedente.</a:t>
            </a:r>
            <a:endParaRPr lang="es-PY" dirty="0"/>
          </a:p>
          <a:p>
            <a:pPr lvl="1"/>
            <a:r>
              <a:rPr lang="es-ES" dirty="0"/>
              <a:t>Las personas que tengan el beneficio de exoneración </a:t>
            </a:r>
            <a:r>
              <a:rPr lang="es-ES" dirty="0" smtClean="0"/>
              <a:t>del costo del Antecedente Judicial, deberán </a:t>
            </a:r>
            <a:r>
              <a:rPr lang="es-ES" dirty="0"/>
              <a:t>pasar por las oficinas de atención al contribuyente </a:t>
            </a:r>
            <a:r>
              <a:rPr lang="es-ES" dirty="0" smtClean="0"/>
              <a:t>de Ingresos Judiciales del país para </a:t>
            </a:r>
            <a:r>
              <a:rPr lang="es-ES" dirty="0" smtClean="0"/>
              <a:t>exonerar el trámite.</a:t>
            </a:r>
            <a:endParaRPr lang="es-PY" dirty="0"/>
          </a:p>
          <a:p>
            <a:endParaRPr lang="es-PY" dirty="0"/>
          </a:p>
        </p:txBody>
      </p:sp>
    </p:spTree>
    <p:extLst>
      <p:ext uri="{BB962C8B-B14F-4D97-AF65-F5344CB8AC3E}">
        <p14:creationId xmlns:p14="http://schemas.microsoft.com/office/powerpoint/2010/main" val="480857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a:t>ANTECEDENTES JUDICIALES</a:t>
            </a:r>
          </a:p>
        </p:txBody>
      </p:sp>
      <p:sp>
        <p:nvSpPr>
          <p:cNvPr id="4" name="3 Marcador de contenido"/>
          <p:cNvSpPr>
            <a:spLocks noGrp="1"/>
          </p:cNvSpPr>
          <p:nvPr>
            <p:ph sz="quarter" idx="13"/>
          </p:nvPr>
        </p:nvSpPr>
        <p:spPr>
          <a:xfrm>
            <a:off x="609600" y="1352550"/>
            <a:ext cx="8153400" cy="3523456"/>
          </a:xfrm>
        </p:spPr>
        <p:txBody>
          <a:bodyPr>
            <a:noAutofit/>
          </a:bodyPr>
          <a:lstStyle/>
          <a:p>
            <a:r>
              <a:rPr lang="es-PY" sz="2200" dirty="0" smtClean="0"/>
              <a:t>Con la implementación del sistema de cobro bancarizado se reduce el Costo del Certificado de Antecedentes Judiciales en un </a:t>
            </a:r>
            <a:r>
              <a:rPr lang="es-PY" sz="2200" b="1" dirty="0" smtClean="0">
                <a:solidFill>
                  <a:srgbClr val="FFC000"/>
                </a:solidFill>
                <a:effectLst>
                  <a:outerShdw blurRad="38100" dist="38100" dir="2700000" algn="tl">
                    <a:srgbClr val="000000">
                      <a:alpha val="43137"/>
                    </a:srgbClr>
                  </a:outerShdw>
                </a:effectLst>
              </a:rPr>
              <a:t>56%</a:t>
            </a:r>
          </a:p>
          <a:p>
            <a:r>
              <a:rPr lang="es-PY" sz="2200" dirty="0" smtClean="0"/>
              <a:t>Costo anterior: </a:t>
            </a:r>
            <a:r>
              <a:rPr lang="es-PY" sz="2200" dirty="0" smtClean="0">
                <a:effectLst>
                  <a:outerShdw blurRad="38100" dist="38100" dir="2700000" algn="tl">
                    <a:srgbClr val="000000">
                      <a:alpha val="43137"/>
                    </a:srgbClr>
                  </a:outerShdw>
                </a:effectLst>
              </a:rPr>
              <a:t>G. 57.400</a:t>
            </a:r>
          </a:p>
          <a:p>
            <a:r>
              <a:rPr lang="es-PY" sz="2200" dirty="0" smtClean="0">
                <a:effectLst>
                  <a:outerShdw blurRad="38100" dist="38100" dir="2700000" algn="tl">
                    <a:srgbClr val="000000">
                      <a:alpha val="43137"/>
                    </a:srgbClr>
                  </a:outerShdw>
                </a:effectLst>
              </a:rPr>
              <a:t>A partir del 16 de octubre de 2012</a:t>
            </a:r>
          </a:p>
          <a:p>
            <a:r>
              <a:rPr lang="es-PY" sz="2200" dirty="0" smtClean="0"/>
              <a:t>Costo Sistema Bancarizado: </a:t>
            </a:r>
            <a:r>
              <a:rPr lang="es-PY" sz="2200" b="1" dirty="0" smtClean="0">
                <a:solidFill>
                  <a:srgbClr val="C00000"/>
                </a:solidFill>
                <a:effectLst>
                  <a:outerShdw blurRad="38100" dist="38100" dir="2700000" algn="tl">
                    <a:srgbClr val="000000">
                      <a:alpha val="43137"/>
                    </a:srgbClr>
                  </a:outerShdw>
                </a:effectLst>
              </a:rPr>
              <a:t>G.25.511</a:t>
            </a:r>
          </a:p>
          <a:p>
            <a:pPr lvl="1"/>
            <a:r>
              <a:rPr lang="es-PY" sz="2200" dirty="0" smtClean="0"/>
              <a:t>Pago por </a:t>
            </a:r>
            <a:r>
              <a:rPr lang="es-PY" sz="2200" b="1" dirty="0" smtClean="0">
                <a:solidFill>
                  <a:srgbClr val="FFC000"/>
                </a:solidFill>
                <a:effectLst>
                  <a:outerShdw blurRad="38100" dist="38100" dir="2700000" algn="tl">
                    <a:srgbClr val="000000">
                      <a:alpha val="43137"/>
                    </a:srgbClr>
                  </a:outerShdw>
                </a:effectLst>
              </a:rPr>
              <a:t>cajas</a:t>
            </a:r>
            <a:r>
              <a:rPr lang="es-PY" sz="2200" dirty="0" smtClean="0"/>
              <a:t> </a:t>
            </a:r>
            <a:r>
              <a:rPr lang="es-PY" sz="2200" b="1" dirty="0" smtClean="0">
                <a:solidFill>
                  <a:srgbClr val="C00000"/>
                </a:solidFill>
                <a:effectLst>
                  <a:outerShdw blurRad="38100" dist="38100" dir="2700000" algn="tl">
                    <a:srgbClr val="000000">
                      <a:alpha val="43137"/>
                    </a:srgbClr>
                  </a:outerShdw>
                </a:effectLst>
              </a:rPr>
              <a:t>G. 25.511 </a:t>
            </a:r>
            <a:r>
              <a:rPr lang="es-PY" sz="2200" dirty="0" smtClean="0">
                <a:solidFill>
                  <a:srgbClr val="C00000"/>
                </a:solidFill>
                <a:effectLst>
                  <a:outerShdw blurRad="38100" dist="38100" dir="2700000" algn="tl">
                    <a:srgbClr val="000000">
                      <a:alpha val="43137"/>
                    </a:srgbClr>
                  </a:outerShdw>
                </a:effectLst>
              </a:rPr>
              <a:t>+ comisión bancaria </a:t>
            </a:r>
            <a:r>
              <a:rPr lang="es-PY" sz="2200" dirty="0" smtClean="0"/>
              <a:t>(hasta G. 4.400)</a:t>
            </a:r>
          </a:p>
          <a:p>
            <a:pPr lvl="1"/>
            <a:r>
              <a:rPr lang="es-PY" sz="2200" dirty="0" smtClean="0"/>
              <a:t>Pago por </a:t>
            </a:r>
            <a:r>
              <a:rPr lang="es-PY" sz="2200" b="1" dirty="0" smtClean="0">
                <a:solidFill>
                  <a:srgbClr val="FFC000"/>
                </a:solidFill>
                <a:effectLst>
                  <a:outerShdw blurRad="38100" dist="38100" dir="2700000" algn="tl">
                    <a:srgbClr val="000000">
                      <a:alpha val="43137"/>
                    </a:srgbClr>
                  </a:outerShdw>
                </a:effectLst>
              </a:rPr>
              <a:t>homebanking (Internet) </a:t>
            </a:r>
            <a:r>
              <a:rPr lang="es-PY" sz="2200" b="1" dirty="0" smtClean="0">
                <a:solidFill>
                  <a:srgbClr val="C00000"/>
                </a:solidFill>
                <a:effectLst>
                  <a:outerShdw blurRad="38100" dist="38100" dir="2700000" algn="tl">
                    <a:srgbClr val="000000">
                      <a:alpha val="43137"/>
                    </a:srgbClr>
                  </a:outerShdw>
                </a:effectLst>
              </a:rPr>
              <a:t>G. 25.511 </a:t>
            </a:r>
            <a:r>
              <a:rPr lang="es-PY" sz="2200" dirty="0" smtClean="0">
                <a:solidFill>
                  <a:srgbClr val="C00000"/>
                </a:solidFill>
                <a:effectLst>
                  <a:outerShdw blurRad="38100" dist="38100" dir="2700000" algn="tl">
                    <a:srgbClr val="000000">
                      <a:alpha val="43137"/>
                    </a:srgbClr>
                  </a:outerShdw>
                </a:effectLst>
              </a:rPr>
              <a:t>+ 0 </a:t>
            </a:r>
            <a:r>
              <a:rPr lang="es-PY" sz="2200" dirty="0" smtClean="0"/>
              <a:t>comisión bancaria.</a:t>
            </a:r>
            <a:endParaRPr lang="es-PY" sz="2200" dirty="0"/>
          </a:p>
        </p:txBody>
      </p:sp>
    </p:spTree>
    <p:extLst>
      <p:ext uri="{BB962C8B-B14F-4D97-AF65-F5344CB8AC3E}">
        <p14:creationId xmlns:p14="http://schemas.microsoft.com/office/powerpoint/2010/main" val="288769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a:t>ANTECEDENTES JUDICIALES</a:t>
            </a:r>
          </a:p>
        </p:txBody>
      </p:sp>
      <p:sp>
        <p:nvSpPr>
          <p:cNvPr id="4" name="3 Marcador de contenido"/>
          <p:cNvSpPr>
            <a:spLocks noGrp="1"/>
          </p:cNvSpPr>
          <p:nvPr>
            <p:ph sz="quarter" idx="13"/>
          </p:nvPr>
        </p:nvSpPr>
        <p:spPr>
          <a:xfrm>
            <a:off x="609600" y="1352550"/>
            <a:ext cx="8153400" cy="3595464"/>
          </a:xfrm>
        </p:spPr>
        <p:txBody>
          <a:bodyPr>
            <a:noAutofit/>
          </a:bodyPr>
          <a:lstStyle/>
          <a:p>
            <a:r>
              <a:rPr lang="es-PY" sz="1600" dirty="0"/>
              <a:t>La Corte Suprema de Justicia, con el desarrollo y aplicación de herramientas de gobierno electrónico, ha iniciado un proceso de modernización del cobro de los ingresos judiciales con la implementación del sistema de liquidación por internet y pago en bancos a través de sus bocas de cobranzas habilitadas y del homebanking (pago por internet).</a:t>
            </a:r>
          </a:p>
          <a:p>
            <a:r>
              <a:rPr lang="es-PY" sz="1600" dirty="0"/>
              <a:t>La implementación de estos sistemas permite la automatización </a:t>
            </a:r>
            <a:r>
              <a:rPr lang="es-PY" sz="1600" dirty="0" smtClean="0"/>
              <a:t>en </a:t>
            </a:r>
            <a:r>
              <a:rPr lang="es-PY" sz="1600" dirty="0"/>
              <a:t>la generación de </a:t>
            </a:r>
            <a:r>
              <a:rPr lang="es-PY" sz="1600" dirty="0" smtClean="0"/>
              <a:t>datos, empleando menos recursos en </a:t>
            </a:r>
            <a:r>
              <a:rPr lang="es-PY" sz="1600" dirty="0"/>
              <a:t>la </a:t>
            </a:r>
            <a:r>
              <a:rPr lang="es-PY" sz="1600" dirty="0" smtClean="0"/>
              <a:t>producción y emisión </a:t>
            </a:r>
            <a:r>
              <a:rPr lang="es-PY" sz="1600" dirty="0"/>
              <a:t>de </a:t>
            </a:r>
            <a:r>
              <a:rPr lang="es-PY" sz="1600" dirty="0" smtClean="0"/>
              <a:t>los certificados</a:t>
            </a:r>
            <a:r>
              <a:rPr lang="es-PY" sz="1600" dirty="0" smtClean="0"/>
              <a:t>, reduciendo </a:t>
            </a:r>
            <a:r>
              <a:rPr lang="es-PY" sz="1600" dirty="0"/>
              <a:t>consecuentemente el costo de </a:t>
            </a:r>
            <a:r>
              <a:rPr lang="es-PY" sz="1600" dirty="0" smtClean="0"/>
              <a:t>los </a:t>
            </a:r>
            <a:r>
              <a:rPr lang="es-PY" sz="1600" dirty="0"/>
              <a:t>mismos.</a:t>
            </a:r>
          </a:p>
          <a:p>
            <a:r>
              <a:rPr lang="es-PY" sz="1600" dirty="0"/>
              <a:t>Esta reducción de costos se traslada al usuario por lo que a partir de la implementación del sistema de cobro bancarizado los Certificados Antecedentes Judiciales pasan a costar G. 25.511.- (veinticinco mil quinientos once guaraníes) </a:t>
            </a:r>
            <a:r>
              <a:rPr lang="es-PY" sz="1600" dirty="0" smtClean="0"/>
              <a:t>(</a:t>
            </a:r>
            <a:r>
              <a:rPr lang="es-PY" sz="1600" b="1" dirty="0" smtClean="0">
                <a:solidFill>
                  <a:srgbClr val="FFC000"/>
                </a:solidFill>
                <a:effectLst>
                  <a:outerShdw blurRad="38100" dist="38100" dir="2700000" algn="tl">
                    <a:srgbClr val="000000">
                      <a:alpha val="43137"/>
                    </a:srgbClr>
                  </a:outerShdw>
                </a:effectLst>
              </a:rPr>
              <a:t>se reduce el costo en un 56% </a:t>
            </a:r>
            <a:r>
              <a:rPr lang="es-PY" sz="1600" dirty="0" smtClean="0"/>
              <a:t>)</a:t>
            </a:r>
            <a:r>
              <a:rPr lang="es-PY" sz="1600" dirty="0" smtClean="0"/>
              <a:t>, </a:t>
            </a:r>
            <a:r>
              <a:rPr lang="es-PY" sz="1600" dirty="0"/>
              <a:t>más una comisión de cobranza de hasta G. 4.400.- (cuatro mil cuatrocientos guaraníes) IVA </a:t>
            </a:r>
            <a:r>
              <a:rPr lang="es-PY" sz="1600" dirty="0" smtClean="0"/>
              <a:t>incluido</a:t>
            </a:r>
            <a:r>
              <a:rPr lang="es-PY" sz="1600" dirty="0"/>
              <a:t>, percibidas por las instituciones bancarias si se da el uso de cajas para el cobro. El uso del homebanking es gratuito, no genera comisiones de cobranzas</a:t>
            </a:r>
            <a:r>
              <a:rPr lang="es-PY" sz="1600" dirty="0" smtClean="0"/>
              <a:t>.</a:t>
            </a:r>
            <a:endParaRPr lang="es-PY" sz="1600" dirty="0"/>
          </a:p>
        </p:txBody>
      </p:sp>
    </p:spTree>
    <p:extLst>
      <p:ext uri="{BB962C8B-B14F-4D97-AF65-F5344CB8AC3E}">
        <p14:creationId xmlns:p14="http://schemas.microsoft.com/office/powerpoint/2010/main" val="1639299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Marcador de contenido"/>
          <p:cNvSpPr>
            <a:spLocks noGrp="1"/>
          </p:cNvSpPr>
          <p:nvPr>
            <p:ph type="subTitle" idx="1"/>
          </p:nvPr>
        </p:nvSpPr>
        <p:spPr/>
        <p:txBody>
          <a:bodyPr>
            <a:normAutofit lnSpcReduction="10000"/>
          </a:bodyPr>
          <a:lstStyle/>
          <a:p>
            <a:r>
              <a:rPr lang="es-PY" b="1" dirty="0" smtClean="0">
                <a:effectLst>
                  <a:outerShdw blurRad="38100" dist="38100" dir="2700000" algn="tl">
                    <a:srgbClr val="000000">
                      <a:alpha val="43137"/>
                    </a:srgbClr>
                  </a:outerShdw>
                </a:effectLst>
              </a:rPr>
              <a:t>Grupo de Trabajo</a:t>
            </a:r>
            <a:endParaRPr lang="es-PY" b="1" dirty="0">
              <a:effectLst>
                <a:outerShdw blurRad="38100" dist="38100" dir="2700000" algn="tl">
                  <a:srgbClr val="000000">
                    <a:alpha val="43137"/>
                  </a:srgbClr>
                </a:outerShdw>
              </a:effectLst>
            </a:endParaRPr>
          </a:p>
        </p:txBody>
      </p:sp>
      <p:sp>
        <p:nvSpPr>
          <p:cNvPr id="7" name="1 Título"/>
          <p:cNvSpPr>
            <a:spLocks noGrp="1"/>
          </p:cNvSpPr>
          <p:nvPr>
            <p:ph type="title"/>
          </p:nvPr>
        </p:nvSpPr>
        <p:spPr>
          <a:xfrm>
            <a:off x="251520" y="195486"/>
            <a:ext cx="8637240" cy="4176464"/>
          </a:xfrm>
        </p:spPr>
        <p:txBody>
          <a:bodyPr>
            <a:noAutofit/>
          </a:bodyPr>
          <a:lstStyle/>
          <a:p>
            <a:r>
              <a:rPr lang="es-PY" sz="1400" b="1" dirty="0">
                <a:solidFill>
                  <a:schemeClr val="bg1">
                    <a:lumMod val="75000"/>
                    <a:lumOff val="25000"/>
                  </a:schemeClr>
                </a:solidFill>
                <a:effectLst>
                  <a:outerShdw blurRad="38100" dist="38100" dir="2700000" algn="tl">
                    <a:srgbClr val="000000">
                      <a:alpha val="43137"/>
                    </a:srgbClr>
                  </a:outerShdw>
                </a:effectLst>
              </a:rPr>
              <a:t>Presidente de la Corte Suprema de Justicia: </a:t>
            </a:r>
            <a:r>
              <a:rPr lang="es-PY" sz="1400" dirty="0">
                <a:solidFill>
                  <a:schemeClr val="bg1">
                    <a:lumMod val="75000"/>
                    <a:lumOff val="25000"/>
                  </a:schemeClr>
                </a:solidFill>
              </a:rPr>
              <a:t>Prof. Dr. Víctor Manuel Núñez </a:t>
            </a:r>
            <a:r>
              <a:rPr lang="es-PY" sz="1400" dirty="0" smtClean="0">
                <a:solidFill>
                  <a:schemeClr val="bg1">
                    <a:lumMod val="75000"/>
                    <a:lumOff val="25000"/>
                  </a:schemeClr>
                </a:solidFill>
              </a:rPr>
              <a:t>Rodríguez</a:t>
            </a:r>
            <a:br>
              <a:rPr lang="es-PY" sz="1400" dirty="0" smtClean="0">
                <a:solidFill>
                  <a:schemeClr val="bg1">
                    <a:lumMod val="75000"/>
                    <a:lumOff val="25000"/>
                  </a:schemeClr>
                </a:solidFill>
              </a:rPr>
            </a:br>
            <a:r>
              <a:rPr lang="es-PY" sz="1400" b="1" dirty="0" smtClean="0">
                <a:solidFill>
                  <a:schemeClr val="bg1">
                    <a:lumMod val="75000"/>
                    <a:lumOff val="25000"/>
                  </a:schemeClr>
                </a:solidFill>
                <a:effectLst>
                  <a:outerShdw blurRad="38100" dist="38100" dir="2700000" algn="tl">
                    <a:srgbClr val="000000">
                      <a:alpha val="43137"/>
                    </a:srgbClr>
                  </a:outerShdw>
                </a:effectLst>
              </a:rPr>
              <a:t>Ministro </a:t>
            </a:r>
            <a:r>
              <a:rPr lang="es-PY" sz="1400" b="1" dirty="0">
                <a:solidFill>
                  <a:schemeClr val="bg1">
                    <a:lumMod val="75000"/>
                    <a:lumOff val="25000"/>
                  </a:schemeClr>
                </a:solidFill>
                <a:effectLst>
                  <a:outerShdw blurRad="38100" dist="38100" dir="2700000" algn="tl">
                    <a:srgbClr val="000000">
                      <a:alpha val="43137"/>
                    </a:srgbClr>
                  </a:outerShdw>
                </a:effectLst>
              </a:rPr>
              <a:t>responsable del Proyecto: </a:t>
            </a:r>
            <a:r>
              <a:rPr lang="es-PY" sz="1400" dirty="0">
                <a:solidFill>
                  <a:schemeClr val="bg1">
                    <a:lumMod val="75000"/>
                    <a:lumOff val="25000"/>
                  </a:schemeClr>
                </a:solidFill>
              </a:rPr>
              <a:t>Prof. Dr. Antonio Fretes</a:t>
            </a:r>
            <a:br>
              <a:rPr lang="es-PY" sz="1400" dirty="0">
                <a:solidFill>
                  <a:schemeClr val="bg1">
                    <a:lumMod val="75000"/>
                    <a:lumOff val="25000"/>
                  </a:schemeClr>
                </a:solidFill>
              </a:rPr>
            </a:br>
            <a:r>
              <a:rPr lang="es-PY" sz="1400" dirty="0" smtClean="0">
                <a:solidFill>
                  <a:schemeClr val="bg1">
                    <a:lumMod val="75000"/>
                    <a:lumOff val="25000"/>
                  </a:schemeClr>
                </a:solidFill>
              </a:rPr>
              <a:t/>
            </a:r>
            <a:br>
              <a:rPr lang="es-PY" sz="1400" dirty="0" smtClean="0">
                <a:solidFill>
                  <a:schemeClr val="bg1">
                    <a:lumMod val="75000"/>
                    <a:lumOff val="25000"/>
                  </a:schemeClr>
                </a:solidFill>
              </a:rPr>
            </a:br>
            <a:r>
              <a:rPr lang="es-PY" sz="1400" b="1" dirty="0" smtClean="0">
                <a:solidFill>
                  <a:schemeClr val="bg1">
                    <a:lumMod val="75000"/>
                    <a:lumOff val="25000"/>
                  </a:schemeClr>
                </a:solidFill>
                <a:effectLst>
                  <a:outerShdw blurRad="38100" dist="38100" dir="2700000" algn="tl">
                    <a:srgbClr val="000000">
                      <a:alpha val="43137"/>
                    </a:srgbClr>
                  </a:outerShdw>
                </a:effectLst>
              </a:rPr>
              <a:t>Equipo </a:t>
            </a:r>
            <a:r>
              <a:rPr lang="es-PY" sz="1400" b="1" dirty="0">
                <a:solidFill>
                  <a:schemeClr val="bg1">
                    <a:lumMod val="75000"/>
                    <a:lumOff val="25000"/>
                  </a:schemeClr>
                </a:solidFill>
                <a:effectLst>
                  <a:outerShdw blurRad="38100" dist="38100" dir="2700000" algn="tl">
                    <a:srgbClr val="000000">
                      <a:alpha val="43137"/>
                    </a:srgbClr>
                  </a:outerShdw>
                </a:effectLst>
              </a:rPr>
              <a:t>Ejecutivo</a:t>
            </a:r>
            <a:r>
              <a:rPr lang="es-PY" sz="1400" dirty="0">
                <a:solidFill>
                  <a:schemeClr val="bg1">
                    <a:lumMod val="75000"/>
                    <a:lumOff val="25000"/>
                  </a:schemeClr>
                </a:solidFill>
              </a:rPr>
              <a:t/>
            </a:r>
            <a:br>
              <a:rPr lang="es-PY" sz="1400" dirty="0">
                <a:solidFill>
                  <a:schemeClr val="bg1">
                    <a:lumMod val="75000"/>
                    <a:lumOff val="25000"/>
                  </a:schemeClr>
                </a:solidFill>
              </a:rPr>
            </a:br>
            <a:r>
              <a:rPr lang="es-PY" sz="1400" dirty="0">
                <a:solidFill>
                  <a:schemeClr val="bg1">
                    <a:lumMod val="75000"/>
                    <a:lumOff val="25000"/>
                  </a:schemeClr>
                </a:solidFill>
              </a:rPr>
              <a:t>Dirección General de Administración y Finanzas</a:t>
            </a:r>
            <a:br>
              <a:rPr lang="es-PY" sz="1400" dirty="0">
                <a:solidFill>
                  <a:schemeClr val="bg1">
                    <a:lumMod val="75000"/>
                    <a:lumOff val="25000"/>
                  </a:schemeClr>
                </a:solidFill>
              </a:rPr>
            </a:br>
            <a:r>
              <a:rPr lang="es-PY" sz="1400" dirty="0">
                <a:solidFill>
                  <a:schemeClr val="bg1">
                    <a:lumMod val="75000"/>
                    <a:lumOff val="25000"/>
                  </a:schemeClr>
                </a:solidFill>
              </a:rPr>
              <a:t>Dirección Financiera</a:t>
            </a:r>
            <a:br>
              <a:rPr lang="es-PY" sz="1400" dirty="0">
                <a:solidFill>
                  <a:schemeClr val="bg1">
                    <a:lumMod val="75000"/>
                    <a:lumOff val="25000"/>
                  </a:schemeClr>
                </a:solidFill>
              </a:rPr>
            </a:br>
            <a:r>
              <a:rPr lang="es-PY" sz="1400" dirty="0">
                <a:solidFill>
                  <a:schemeClr val="bg1">
                    <a:lumMod val="75000"/>
                    <a:lumOff val="25000"/>
                  </a:schemeClr>
                </a:solidFill>
              </a:rPr>
              <a:t>Dirección de Tecnología de la Información y las Comunicaciones</a:t>
            </a:r>
            <a:br>
              <a:rPr lang="es-PY" sz="1400" dirty="0">
                <a:solidFill>
                  <a:schemeClr val="bg1">
                    <a:lumMod val="75000"/>
                    <a:lumOff val="25000"/>
                  </a:schemeClr>
                </a:solidFill>
              </a:rPr>
            </a:br>
            <a:r>
              <a:rPr lang="es-PY" sz="1400" dirty="0">
                <a:solidFill>
                  <a:schemeClr val="bg1">
                    <a:lumMod val="75000"/>
                    <a:lumOff val="25000"/>
                  </a:schemeClr>
                </a:solidFill>
              </a:rPr>
              <a:t>Dirección de Planificaciones</a:t>
            </a:r>
            <a:br>
              <a:rPr lang="es-PY" sz="1400" dirty="0">
                <a:solidFill>
                  <a:schemeClr val="bg1">
                    <a:lumMod val="75000"/>
                    <a:lumOff val="25000"/>
                  </a:schemeClr>
                </a:solidFill>
              </a:rPr>
            </a:br>
            <a:r>
              <a:rPr lang="es-PY" sz="1400" dirty="0">
                <a:solidFill>
                  <a:schemeClr val="bg1">
                    <a:lumMod val="75000"/>
                    <a:lumOff val="25000"/>
                  </a:schemeClr>
                </a:solidFill>
              </a:rPr>
              <a:t>Departamento de Ingresos Judiciales</a:t>
            </a:r>
            <a:br>
              <a:rPr lang="es-PY" sz="1400" dirty="0">
                <a:solidFill>
                  <a:schemeClr val="bg1">
                    <a:lumMod val="75000"/>
                    <a:lumOff val="25000"/>
                  </a:schemeClr>
                </a:solidFill>
              </a:rPr>
            </a:br>
            <a:r>
              <a:rPr lang="es-PY" sz="1400" dirty="0" smtClean="0">
                <a:solidFill>
                  <a:schemeClr val="bg1">
                    <a:lumMod val="75000"/>
                    <a:lumOff val="25000"/>
                  </a:schemeClr>
                </a:solidFill>
              </a:rPr>
              <a:t/>
            </a:r>
            <a:br>
              <a:rPr lang="es-PY" sz="1400" dirty="0" smtClean="0">
                <a:solidFill>
                  <a:schemeClr val="bg1">
                    <a:lumMod val="75000"/>
                    <a:lumOff val="25000"/>
                  </a:schemeClr>
                </a:solidFill>
              </a:rPr>
            </a:br>
            <a:r>
              <a:rPr lang="es-PY" sz="1400" b="1" dirty="0" smtClean="0">
                <a:solidFill>
                  <a:schemeClr val="bg1">
                    <a:lumMod val="75000"/>
                    <a:lumOff val="25000"/>
                  </a:schemeClr>
                </a:solidFill>
                <a:effectLst>
                  <a:outerShdw blurRad="38100" dist="38100" dir="2700000" algn="tl">
                    <a:srgbClr val="000000">
                      <a:alpha val="43137"/>
                    </a:srgbClr>
                  </a:outerShdw>
                </a:effectLst>
              </a:rPr>
              <a:t>Con </a:t>
            </a:r>
            <a:r>
              <a:rPr lang="es-PY" sz="1400" b="1" dirty="0">
                <a:solidFill>
                  <a:schemeClr val="bg1">
                    <a:lumMod val="75000"/>
                    <a:lumOff val="25000"/>
                  </a:schemeClr>
                </a:solidFill>
                <a:effectLst>
                  <a:outerShdw blurRad="38100" dist="38100" dir="2700000" algn="tl">
                    <a:srgbClr val="000000">
                      <a:alpha val="43137"/>
                    </a:srgbClr>
                  </a:outerShdw>
                </a:effectLst>
              </a:rPr>
              <a:t>el apoyo de</a:t>
            </a:r>
            <a:r>
              <a:rPr lang="es-PY" sz="1400" dirty="0">
                <a:solidFill>
                  <a:schemeClr val="bg1">
                    <a:lumMod val="75000"/>
                    <a:lumOff val="25000"/>
                  </a:schemeClr>
                </a:solidFill>
              </a:rPr>
              <a:t/>
            </a:r>
            <a:br>
              <a:rPr lang="es-PY" sz="1400" dirty="0">
                <a:solidFill>
                  <a:schemeClr val="bg1">
                    <a:lumMod val="75000"/>
                    <a:lumOff val="25000"/>
                  </a:schemeClr>
                </a:solidFill>
              </a:rPr>
            </a:br>
            <a:r>
              <a:rPr lang="es-PY" sz="1400" dirty="0">
                <a:solidFill>
                  <a:schemeClr val="bg1">
                    <a:lumMod val="75000"/>
                    <a:lumOff val="25000"/>
                  </a:schemeClr>
                </a:solidFill>
              </a:rPr>
              <a:t>Secretaría General de la Corte Suprema de Justicia</a:t>
            </a:r>
            <a:br>
              <a:rPr lang="es-PY" sz="1400" dirty="0">
                <a:solidFill>
                  <a:schemeClr val="bg1">
                    <a:lumMod val="75000"/>
                    <a:lumOff val="25000"/>
                  </a:schemeClr>
                </a:solidFill>
              </a:rPr>
            </a:br>
            <a:r>
              <a:rPr lang="es-PY" sz="1400" dirty="0">
                <a:solidFill>
                  <a:schemeClr val="bg1">
                    <a:lumMod val="75000"/>
                    <a:lumOff val="25000"/>
                  </a:schemeClr>
                </a:solidFill>
              </a:rPr>
              <a:t>Secretaría del Consejo de Superintendencia de la Corte Suprema de Justicia</a:t>
            </a:r>
            <a:br>
              <a:rPr lang="es-PY" sz="1400" dirty="0">
                <a:solidFill>
                  <a:schemeClr val="bg1">
                    <a:lumMod val="75000"/>
                    <a:lumOff val="25000"/>
                  </a:schemeClr>
                </a:solidFill>
              </a:rPr>
            </a:br>
            <a:r>
              <a:rPr lang="es-PY" sz="1400" dirty="0">
                <a:solidFill>
                  <a:schemeClr val="bg1">
                    <a:lumMod val="75000"/>
                    <a:lumOff val="25000"/>
                  </a:schemeClr>
                </a:solidFill>
              </a:rPr>
              <a:t>Dirección General de los Registros Públicos</a:t>
            </a:r>
            <a:br>
              <a:rPr lang="es-PY" sz="1400" dirty="0">
                <a:solidFill>
                  <a:schemeClr val="bg1">
                    <a:lumMod val="75000"/>
                    <a:lumOff val="25000"/>
                  </a:schemeClr>
                </a:solidFill>
              </a:rPr>
            </a:br>
            <a:r>
              <a:rPr lang="es-PY" sz="1400" dirty="0">
                <a:solidFill>
                  <a:schemeClr val="bg1">
                    <a:lumMod val="75000"/>
                    <a:lumOff val="25000"/>
                  </a:schemeClr>
                </a:solidFill>
              </a:rPr>
              <a:t>Dirección Nacional del Registro del Automotor</a:t>
            </a:r>
            <a:br>
              <a:rPr lang="es-PY" sz="1400" dirty="0">
                <a:solidFill>
                  <a:schemeClr val="bg1">
                    <a:lumMod val="75000"/>
                    <a:lumOff val="25000"/>
                  </a:schemeClr>
                </a:solidFill>
              </a:rPr>
            </a:br>
            <a:r>
              <a:rPr lang="es-PY" sz="1400" dirty="0">
                <a:solidFill>
                  <a:schemeClr val="bg1">
                    <a:lumMod val="75000"/>
                    <a:lumOff val="25000"/>
                  </a:schemeClr>
                </a:solidFill>
              </a:rPr>
              <a:t>Dirección de Marcas y Señales</a:t>
            </a:r>
            <a:br>
              <a:rPr lang="es-PY" sz="1400" dirty="0">
                <a:solidFill>
                  <a:schemeClr val="bg1">
                    <a:lumMod val="75000"/>
                    <a:lumOff val="25000"/>
                  </a:schemeClr>
                </a:solidFill>
              </a:rPr>
            </a:br>
            <a:r>
              <a:rPr lang="es-PY" sz="1400" dirty="0">
                <a:solidFill>
                  <a:schemeClr val="bg1">
                    <a:lumMod val="75000"/>
                    <a:lumOff val="25000"/>
                  </a:schemeClr>
                </a:solidFill>
              </a:rPr>
              <a:t>Dirección de Comunicaciones</a:t>
            </a:r>
            <a:br>
              <a:rPr lang="es-PY" sz="1400" dirty="0">
                <a:solidFill>
                  <a:schemeClr val="bg1">
                    <a:lumMod val="75000"/>
                    <a:lumOff val="25000"/>
                  </a:schemeClr>
                </a:solidFill>
              </a:rPr>
            </a:br>
            <a:r>
              <a:rPr lang="es-PY" sz="1400" dirty="0">
                <a:solidFill>
                  <a:schemeClr val="bg1">
                    <a:lumMod val="75000"/>
                    <a:lumOff val="25000"/>
                  </a:schemeClr>
                </a:solidFill>
              </a:rPr>
              <a:t>Oficina de Antecedentes </a:t>
            </a:r>
            <a:r>
              <a:rPr lang="es-PY" sz="1400" dirty="0" smtClean="0">
                <a:solidFill>
                  <a:schemeClr val="bg1">
                    <a:lumMod val="75000"/>
                    <a:lumOff val="25000"/>
                  </a:schemeClr>
                </a:solidFill>
              </a:rPr>
              <a:t>Judiciales</a:t>
            </a:r>
            <a:endParaRPr lang="es-PY" sz="1400" b="1" dirty="0">
              <a:solidFill>
                <a:schemeClr val="bg1">
                  <a:lumMod val="75000"/>
                  <a:lumOff val="25000"/>
                </a:schemeClr>
              </a:solidFill>
              <a:effectLst>
                <a:outerShdw blurRad="38100" dist="38100" dir="2700000" algn="tl">
                  <a:srgbClr val="000000">
                    <a:alpha val="43137"/>
                  </a:srgbClr>
                </a:outerShdw>
              </a:effectLst>
            </a:endParaRPr>
          </a:p>
        </p:txBody>
      </p:sp>
      <p:sp>
        <p:nvSpPr>
          <p:cNvPr id="8" name="7 CuadroTexto"/>
          <p:cNvSpPr txBox="1"/>
          <p:nvPr/>
        </p:nvSpPr>
        <p:spPr>
          <a:xfrm>
            <a:off x="179512" y="4587974"/>
            <a:ext cx="2016224" cy="461665"/>
          </a:xfrm>
          <a:prstGeom prst="rect">
            <a:avLst/>
          </a:prstGeom>
          <a:noFill/>
        </p:spPr>
        <p:txBody>
          <a:bodyPr wrap="square" rtlCol="0">
            <a:spAutoFit/>
          </a:bodyPr>
          <a:lstStyle/>
          <a:p>
            <a:r>
              <a:rPr lang="es-PY" sz="2400" b="1" dirty="0" smtClean="0">
                <a:effectLst>
                  <a:outerShdw blurRad="38100" dist="38100" dir="2700000" algn="tl">
                    <a:srgbClr val="000000">
                      <a:alpha val="43137"/>
                    </a:srgbClr>
                  </a:outerShdw>
                </a:effectLst>
              </a:rPr>
              <a:t>Bancarización</a:t>
            </a:r>
            <a:endParaRPr lang="es-PY"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6544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a:off x="4788024" y="1491002"/>
            <a:ext cx="4104456" cy="3528392"/>
          </a:xfrm>
          <a:prstGeom prst="roundRect">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5" name="4 Rectángulo redondeado"/>
          <p:cNvSpPr/>
          <p:nvPr/>
        </p:nvSpPr>
        <p:spPr>
          <a:xfrm>
            <a:off x="323528" y="1491630"/>
            <a:ext cx="4104456" cy="352839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 name="1 Título"/>
          <p:cNvSpPr>
            <a:spLocks noGrp="1"/>
          </p:cNvSpPr>
          <p:nvPr>
            <p:ph type="title"/>
          </p:nvPr>
        </p:nvSpPr>
        <p:spPr/>
        <p:txBody>
          <a:bodyPr>
            <a:normAutofit/>
          </a:bodyPr>
          <a:lstStyle/>
          <a:p>
            <a:r>
              <a:rPr lang="es-PY" sz="3200" b="1" dirty="0" smtClean="0">
                <a:effectLst>
                  <a:outerShdw blurRad="38100" dist="38100" dir="2700000" algn="tl">
                    <a:srgbClr val="000000">
                      <a:alpha val="43137"/>
                    </a:srgbClr>
                  </a:outerShdw>
                </a:effectLst>
              </a:rPr>
              <a:t>Nos renovamos para servir mejor a la gente</a:t>
            </a:r>
            <a:endParaRPr lang="es-PY" sz="3200" b="1" dirty="0">
              <a:effectLst>
                <a:outerShdw blurRad="38100" dist="38100" dir="2700000" algn="tl">
                  <a:srgbClr val="000000">
                    <a:alpha val="43137"/>
                  </a:srgbClr>
                </a:outerShdw>
              </a:effectLst>
            </a:endParaRPr>
          </a:p>
        </p:txBody>
      </p:sp>
      <p:pic>
        <p:nvPicPr>
          <p:cNvPr id="2050" name="Picture 2" descr="C:\Users\Ruben\Desktop\INGRESOS JUDICIALES\Fotos IJ\SL3758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94" y="2067695"/>
            <a:ext cx="1866161" cy="13996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uben\Pictures\ejecutivo trabajando.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987283" y="2001837"/>
            <a:ext cx="1787789" cy="11883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uben\Pictures\sillas-en-la-sala-de-espera-bancos-sillas-1235485636_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0252" y="3429403"/>
            <a:ext cx="1864211" cy="139815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Ruben\Desktop\INGRESOS JUDICIALES\Fotos IJ\SL3758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994" y="3495414"/>
            <a:ext cx="1900957" cy="1425718"/>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043608" y="1635646"/>
            <a:ext cx="2736304" cy="369332"/>
          </a:xfrm>
          <a:prstGeom prst="rect">
            <a:avLst/>
          </a:prstGeom>
          <a:noFill/>
        </p:spPr>
        <p:txBody>
          <a:bodyPr wrap="square" rtlCol="0">
            <a:spAutoFit/>
          </a:bodyPr>
          <a:lstStyle/>
          <a:p>
            <a:pPr algn="ctr"/>
            <a:r>
              <a:rPr lang="es-PY" b="1" dirty="0" smtClean="0">
                <a:effectLst>
                  <a:outerShdw blurRad="38100" dist="38100" dir="2700000" algn="tl">
                    <a:srgbClr val="000000">
                      <a:alpha val="43137"/>
                    </a:srgbClr>
                  </a:outerShdw>
                </a:effectLst>
              </a:rPr>
              <a:t>ANTES</a:t>
            </a:r>
            <a:endParaRPr lang="es-PY" b="1" dirty="0">
              <a:effectLst>
                <a:outerShdw blurRad="38100" dist="38100" dir="2700000" algn="tl">
                  <a:srgbClr val="000000">
                    <a:alpha val="43137"/>
                  </a:srgbClr>
                </a:outerShdw>
              </a:effectLst>
            </a:endParaRPr>
          </a:p>
        </p:txBody>
      </p:sp>
      <p:sp>
        <p:nvSpPr>
          <p:cNvPr id="7" name="6 CuadroTexto"/>
          <p:cNvSpPr txBox="1"/>
          <p:nvPr/>
        </p:nvSpPr>
        <p:spPr>
          <a:xfrm>
            <a:off x="5580112" y="1635646"/>
            <a:ext cx="2664296" cy="369332"/>
          </a:xfrm>
          <a:prstGeom prst="rect">
            <a:avLst/>
          </a:prstGeom>
          <a:noFill/>
        </p:spPr>
        <p:txBody>
          <a:bodyPr wrap="square" rtlCol="0">
            <a:spAutoFit/>
          </a:bodyPr>
          <a:lstStyle/>
          <a:p>
            <a:r>
              <a:rPr lang="es-PY" b="1" dirty="0" smtClean="0">
                <a:effectLst>
                  <a:outerShdw blurRad="38100" dist="38100" dir="2700000" algn="tl">
                    <a:srgbClr val="000000">
                      <a:alpha val="43137"/>
                    </a:srgbClr>
                  </a:outerShdw>
                </a:effectLst>
              </a:rPr>
              <a:t>SISTEMA BANCARIZADO</a:t>
            </a:r>
            <a:endParaRPr lang="es-PY" b="1" dirty="0">
              <a:effectLst>
                <a:outerShdw blurRad="38100" dist="38100" dir="2700000" algn="tl">
                  <a:srgbClr val="000000">
                    <a:alpha val="43137"/>
                  </a:srgbClr>
                </a:outerShdw>
              </a:effectLst>
            </a:endParaRPr>
          </a:p>
        </p:txBody>
      </p:sp>
      <p:pic>
        <p:nvPicPr>
          <p:cNvPr id="1026" name="Picture 2" descr="C:\Users\Ruben\Pictures\trabajo-de-mujer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2260" y="1957166"/>
            <a:ext cx="1618379" cy="12996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uben\Pictures\ejecutiva_noteboo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040" y="3315025"/>
            <a:ext cx="1800200" cy="127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54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Oficina y Horario de atención</a:t>
            </a:r>
            <a:endParaRPr lang="es-PY" dirty="0"/>
          </a:p>
        </p:txBody>
      </p:sp>
      <p:sp>
        <p:nvSpPr>
          <p:cNvPr id="10" name="9 Marcador de contenido"/>
          <p:cNvSpPr>
            <a:spLocks noGrp="1"/>
          </p:cNvSpPr>
          <p:nvPr>
            <p:ph sz="quarter" idx="13"/>
          </p:nvPr>
        </p:nvSpPr>
        <p:spPr>
          <a:xfrm>
            <a:off x="609600" y="1352550"/>
            <a:ext cx="8153400" cy="3667472"/>
          </a:xfrm>
        </p:spPr>
        <p:txBody>
          <a:bodyPr>
            <a:normAutofit fontScale="55000" lnSpcReduction="20000"/>
          </a:bodyPr>
          <a:lstStyle/>
          <a:p>
            <a:pPr marL="0" indent="0">
              <a:buNone/>
            </a:pPr>
            <a:r>
              <a:rPr lang="es-ES" sz="4000" b="1" dirty="0">
                <a:solidFill>
                  <a:srgbClr val="C00000"/>
                </a:solidFill>
                <a:effectLst>
                  <a:outerShdw blurRad="38100" dist="38100" dir="2700000" algn="tl">
                    <a:srgbClr val="000000">
                      <a:alpha val="43137"/>
                    </a:srgbClr>
                  </a:outerShdw>
                </a:effectLst>
              </a:rPr>
              <a:t>Departamento de Ingresos Judiciales </a:t>
            </a:r>
            <a:endParaRPr lang="es-PY" sz="4000" b="1" dirty="0">
              <a:solidFill>
                <a:srgbClr val="C00000"/>
              </a:solidFill>
              <a:effectLst>
                <a:outerShdw blurRad="38100" dist="38100" dir="2700000" algn="tl">
                  <a:srgbClr val="000000">
                    <a:alpha val="43137"/>
                  </a:srgbClr>
                </a:outerShdw>
              </a:effectLst>
            </a:endParaRPr>
          </a:p>
          <a:p>
            <a:pPr marL="0" indent="0">
              <a:buNone/>
            </a:pPr>
            <a:r>
              <a:rPr lang="es-ES" dirty="0">
                <a:solidFill>
                  <a:schemeClr val="tx1">
                    <a:lumMod val="75000"/>
                    <a:lumOff val="25000"/>
                  </a:schemeClr>
                </a:solidFill>
              </a:rPr>
              <a:t>Corte Suprema de Justicia - Poder Judicial </a:t>
            </a:r>
            <a:endParaRPr lang="es-PY" dirty="0">
              <a:solidFill>
                <a:schemeClr val="tx1">
                  <a:lumMod val="75000"/>
                  <a:lumOff val="25000"/>
                </a:schemeClr>
              </a:solidFill>
            </a:endParaRPr>
          </a:p>
          <a:p>
            <a:pPr marL="0" indent="0">
              <a:buNone/>
            </a:pPr>
            <a:r>
              <a:rPr lang="es-ES" dirty="0">
                <a:solidFill>
                  <a:schemeClr val="tx1">
                    <a:lumMod val="75000"/>
                    <a:lumOff val="25000"/>
                  </a:schemeClr>
                </a:solidFill>
              </a:rPr>
              <a:t>M. Alonso y Testanova - 2° piso Torre Norte </a:t>
            </a:r>
            <a:endParaRPr lang="es-ES" dirty="0" smtClean="0">
              <a:solidFill>
                <a:schemeClr val="tx1">
                  <a:lumMod val="75000"/>
                  <a:lumOff val="25000"/>
                </a:schemeClr>
              </a:solidFill>
            </a:endParaRPr>
          </a:p>
          <a:p>
            <a:pPr marL="0" indent="0">
              <a:buNone/>
            </a:pPr>
            <a:endParaRPr lang="es-PY" dirty="0">
              <a:solidFill>
                <a:schemeClr val="tx1">
                  <a:lumMod val="75000"/>
                  <a:lumOff val="25000"/>
                </a:schemeClr>
              </a:solidFill>
            </a:endParaRPr>
          </a:p>
          <a:p>
            <a:pPr marL="0" indent="0">
              <a:buNone/>
            </a:pPr>
            <a:r>
              <a:rPr lang="es-ES" sz="2600" dirty="0">
                <a:solidFill>
                  <a:schemeClr val="tx1">
                    <a:lumMod val="75000"/>
                    <a:lumOff val="25000"/>
                  </a:schemeClr>
                </a:solidFill>
              </a:rPr>
              <a:t>Tel. Fax: (+595 21) 426 209 / 481 </a:t>
            </a:r>
            <a:r>
              <a:rPr lang="es-ES" sz="2600" dirty="0" smtClean="0">
                <a:solidFill>
                  <a:schemeClr val="tx1">
                    <a:lumMod val="75000"/>
                    <a:lumOff val="25000"/>
                  </a:schemeClr>
                </a:solidFill>
              </a:rPr>
              <a:t>678</a:t>
            </a:r>
          </a:p>
          <a:p>
            <a:pPr marL="0" indent="0">
              <a:buNone/>
            </a:pPr>
            <a:r>
              <a:rPr lang="es-ES" sz="2600" dirty="0" smtClean="0">
                <a:solidFill>
                  <a:schemeClr val="tx1">
                    <a:lumMod val="75000"/>
                    <a:lumOff val="25000"/>
                  </a:schemeClr>
                </a:solidFill>
              </a:rPr>
              <a:t>Central Telefónica:  439 4000  </a:t>
            </a:r>
            <a:r>
              <a:rPr lang="es-ES" sz="2600" dirty="0">
                <a:solidFill>
                  <a:schemeClr val="tx1">
                    <a:lumMod val="75000"/>
                    <a:lumOff val="25000"/>
                  </a:schemeClr>
                </a:solidFill>
              </a:rPr>
              <a:t>Internos: 2114, 2131, </a:t>
            </a:r>
            <a:r>
              <a:rPr lang="es-ES" sz="2600" dirty="0" smtClean="0">
                <a:solidFill>
                  <a:schemeClr val="tx1">
                    <a:lumMod val="75000"/>
                    <a:lumOff val="25000"/>
                  </a:schemeClr>
                </a:solidFill>
              </a:rPr>
              <a:t>2134, 2135 </a:t>
            </a:r>
            <a:endParaRPr lang="es-PY" sz="2600" dirty="0">
              <a:solidFill>
                <a:schemeClr val="tx1">
                  <a:lumMod val="75000"/>
                  <a:lumOff val="25000"/>
                </a:schemeClr>
              </a:solidFill>
            </a:endParaRPr>
          </a:p>
          <a:p>
            <a:pPr marL="0" indent="0">
              <a:buNone/>
            </a:pPr>
            <a:r>
              <a:rPr lang="es-ES" dirty="0">
                <a:solidFill>
                  <a:schemeClr val="tx1">
                    <a:lumMod val="75000"/>
                    <a:lumOff val="25000"/>
                  </a:schemeClr>
                </a:solidFill>
              </a:rPr>
              <a:t>Línea Gratuita: 0800 11 8272 (TASA</a:t>
            </a:r>
            <a:r>
              <a:rPr lang="es-ES" dirty="0" smtClean="0">
                <a:solidFill>
                  <a:schemeClr val="tx1">
                    <a:lumMod val="75000"/>
                    <a:lumOff val="25000"/>
                  </a:schemeClr>
                </a:solidFill>
              </a:rPr>
              <a:t>)</a:t>
            </a:r>
          </a:p>
          <a:p>
            <a:pPr marL="0" indent="0">
              <a:buNone/>
            </a:pPr>
            <a:endParaRPr lang="es-PY" dirty="0">
              <a:solidFill>
                <a:schemeClr val="tx1">
                  <a:lumMod val="75000"/>
                  <a:lumOff val="25000"/>
                </a:schemeClr>
              </a:solidFill>
            </a:endParaRPr>
          </a:p>
          <a:p>
            <a:pPr marL="0" indent="0">
              <a:buNone/>
            </a:pPr>
            <a:r>
              <a:rPr lang="es-ES" dirty="0">
                <a:solidFill>
                  <a:schemeClr val="tx1">
                    <a:lumMod val="75000"/>
                    <a:lumOff val="25000"/>
                  </a:schemeClr>
                </a:solidFill>
              </a:rPr>
              <a:t>Email: oac@pj.gov.py  </a:t>
            </a:r>
            <a:endParaRPr lang="es-PY" dirty="0">
              <a:solidFill>
                <a:schemeClr val="tx1">
                  <a:lumMod val="75000"/>
                  <a:lumOff val="25000"/>
                </a:schemeClr>
              </a:solidFill>
            </a:endParaRPr>
          </a:p>
          <a:p>
            <a:pPr marL="0" indent="0">
              <a:buNone/>
            </a:pPr>
            <a:r>
              <a:rPr lang="es-ES" dirty="0">
                <a:solidFill>
                  <a:schemeClr val="tx1">
                    <a:lumMod val="75000"/>
                    <a:lumOff val="25000"/>
                  </a:schemeClr>
                </a:solidFill>
              </a:rPr>
              <a:t>Página web: </a:t>
            </a:r>
            <a:r>
              <a:rPr lang="es-ES" dirty="0" smtClean="0">
                <a:solidFill>
                  <a:schemeClr val="tx1">
                    <a:lumMod val="75000"/>
                    <a:lumOff val="25000"/>
                  </a:schemeClr>
                </a:solidFill>
              </a:rPr>
              <a:t>www.pj.gov.py/ingresos</a:t>
            </a:r>
            <a:endParaRPr lang="es-PY" dirty="0" smtClean="0">
              <a:solidFill>
                <a:schemeClr val="tx1">
                  <a:lumMod val="75000"/>
                  <a:lumOff val="25000"/>
                </a:schemeClr>
              </a:solidFill>
            </a:endParaRPr>
          </a:p>
          <a:p>
            <a:pPr marL="0" indent="0">
              <a:buNone/>
            </a:pPr>
            <a:r>
              <a:rPr lang="es-ES" dirty="0" smtClean="0">
                <a:solidFill>
                  <a:schemeClr val="tx1">
                    <a:lumMod val="75000"/>
                    <a:lumOff val="25000"/>
                  </a:schemeClr>
                </a:solidFill>
              </a:rPr>
              <a:t>Horario de atención presencial: Lunes a Viernes de 7:00 al 13:00</a:t>
            </a:r>
          </a:p>
          <a:p>
            <a:pPr marL="0" indent="0">
              <a:buNone/>
            </a:pPr>
            <a:r>
              <a:rPr lang="es-ES" dirty="0">
                <a:solidFill>
                  <a:schemeClr val="tx1">
                    <a:lumMod val="75000"/>
                    <a:lumOff val="25000"/>
                  </a:schemeClr>
                </a:solidFill>
              </a:rPr>
              <a:t>Horario de atención </a:t>
            </a:r>
            <a:r>
              <a:rPr lang="es-ES" dirty="0" smtClean="0">
                <a:solidFill>
                  <a:schemeClr val="tx1">
                    <a:lumMod val="75000"/>
                    <a:lumOff val="25000"/>
                  </a:schemeClr>
                </a:solidFill>
              </a:rPr>
              <a:t>telefónica: </a:t>
            </a:r>
            <a:r>
              <a:rPr lang="es-ES" dirty="0">
                <a:solidFill>
                  <a:schemeClr val="tx1">
                    <a:lumMod val="75000"/>
                    <a:lumOff val="25000"/>
                  </a:schemeClr>
                </a:solidFill>
              </a:rPr>
              <a:t>Lunes a Viernes de 7:00 al </a:t>
            </a:r>
            <a:r>
              <a:rPr lang="es-ES" dirty="0" smtClean="0">
                <a:solidFill>
                  <a:schemeClr val="tx1">
                    <a:lumMod val="75000"/>
                    <a:lumOff val="25000"/>
                  </a:schemeClr>
                </a:solidFill>
              </a:rPr>
              <a:t>18:00</a:t>
            </a:r>
            <a:endParaRPr lang="es-ES" dirty="0">
              <a:solidFill>
                <a:schemeClr val="tx1">
                  <a:lumMod val="75000"/>
                  <a:lumOff val="25000"/>
                </a:schemeClr>
              </a:solidFill>
            </a:endParaRPr>
          </a:p>
          <a:p>
            <a:pPr marL="0" indent="0">
              <a:buNone/>
            </a:pPr>
            <a:endParaRPr lang="es-PY" dirty="0" smtClean="0">
              <a:solidFill>
                <a:schemeClr val="tx1">
                  <a:lumMod val="75000"/>
                  <a:lumOff val="25000"/>
                </a:schemeClr>
              </a:solidFill>
            </a:endParaRPr>
          </a:p>
          <a:p>
            <a:pPr marL="0" indent="0">
              <a:buNone/>
            </a:pPr>
            <a:endParaRPr lang="es-PY" dirty="0"/>
          </a:p>
        </p:txBody>
      </p:sp>
    </p:spTree>
    <p:extLst>
      <p:ext uri="{BB962C8B-B14F-4D97-AF65-F5344CB8AC3E}">
        <p14:creationId xmlns:p14="http://schemas.microsoft.com/office/powerpoint/2010/main" val="3654260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Y" sz="3200" b="1" dirty="0" smtClean="0">
                <a:effectLst>
                  <a:outerShdw blurRad="38100" dist="38100" dir="2700000" algn="tl">
                    <a:srgbClr val="000000">
                      <a:alpha val="43137"/>
                    </a:srgbClr>
                  </a:outerShdw>
                </a:effectLst>
              </a:rPr>
              <a:t>Mejor servicio, menor costo para la ciudadanía</a:t>
            </a:r>
            <a:endParaRPr lang="es-PY" sz="3200" b="1" dirty="0">
              <a:effectLst>
                <a:outerShdw blurRad="38100" dist="38100" dir="2700000" algn="tl">
                  <a:srgbClr val="000000">
                    <a:alpha val="43137"/>
                  </a:srgbClr>
                </a:outerShdw>
              </a:effectLst>
            </a:endParaRPr>
          </a:p>
        </p:txBody>
      </p:sp>
      <p:sp>
        <p:nvSpPr>
          <p:cNvPr id="4" name="3 Marcador de contenido"/>
          <p:cNvSpPr>
            <a:spLocks noGrp="1"/>
          </p:cNvSpPr>
          <p:nvPr>
            <p:ph sz="quarter" idx="13"/>
          </p:nvPr>
        </p:nvSpPr>
        <p:spPr/>
        <p:txBody>
          <a:bodyPr/>
          <a:lstStyle/>
          <a:p>
            <a:r>
              <a:rPr lang="es-ES" dirty="0"/>
              <a:t>Nos conectamos con las entidades financieras más importantes del país para entrar en la era del </a:t>
            </a:r>
            <a:r>
              <a:rPr lang="es-ES" b="1" dirty="0">
                <a:effectLst>
                  <a:outerShdw blurRad="38100" dist="38100" dir="2700000" algn="tl">
                    <a:srgbClr val="000000">
                      <a:alpha val="43137"/>
                    </a:srgbClr>
                  </a:outerShdw>
                </a:effectLst>
              </a:rPr>
              <a:t>Gobierno electrónico</a:t>
            </a:r>
            <a:r>
              <a:rPr lang="es-ES" dirty="0"/>
              <a:t>.</a:t>
            </a:r>
            <a:endParaRPr lang="es-PY" dirty="0"/>
          </a:p>
          <a:p>
            <a:r>
              <a:rPr lang="es-ES" dirty="0" smtClean="0"/>
              <a:t>Amplia red de cobros de nivel nacional</a:t>
            </a:r>
          </a:p>
          <a:p>
            <a:r>
              <a:rPr lang="es-ES" dirty="0" smtClean="0"/>
              <a:t>Transparencia </a:t>
            </a:r>
            <a:r>
              <a:rPr lang="es-ES" dirty="0"/>
              <a:t>+ Eficiencia + Seguridad + </a:t>
            </a:r>
            <a:r>
              <a:rPr lang="es-ES" dirty="0" smtClean="0"/>
              <a:t>Comodidad </a:t>
            </a:r>
            <a:r>
              <a:rPr lang="es-ES" dirty="0"/>
              <a:t>= Mejor servicio a la gente</a:t>
            </a:r>
            <a:endParaRPr lang="es-PY" dirty="0"/>
          </a:p>
          <a:p>
            <a:endParaRPr lang="es-PY" dirty="0"/>
          </a:p>
        </p:txBody>
      </p:sp>
    </p:spTree>
    <p:extLst>
      <p:ext uri="{BB962C8B-B14F-4D97-AF65-F5344CB8AC3E}">
        <p14:creationId xmlns:p14="http://schemas.microsoft.com/office/powerpoint/2010/main" val="1657104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Nuestro compromiso</a:t>
            </a:r>
            <a:endParaRPr lang="es-PY" dirty="0"/>
          </a:p>
        </p:txBody>
      </p:sp>
      <p:sp>
        <p:nvSpPr>
          <p:cNvPr id="4" name="3 Marcador de contenido"/>
          <p:cNvSpPr>
            <a:spLocks noGrp="1"/>
          </p:cNvSpPr>
          <p:nvPr>
            <p:ph sz="quarter" idx="13"/>
          </p:nvPr>
        </p:nvSpPr>
        <p:spPr/>
        <p:txBody>
          <a:bodyPr>
            <a:normAutofit/>
          </a:bodyPr>
          <a:lstStyle/>
          <a:p>
            <a:r>
              <a:rPr lang="es-PY" dirty="0">
                <a:effectLst>
                  <a:outerShdw blurRad="38100" dist="38100" dir="2700000" algn="tl">
                    <a:srgbClr val="000000">
                      <a:alpha val="43137"/>
                    </a:srgbClr>
                  </a:outerShdw>
                </a:effectLst>
              </a:rPr>
              <a:t>Transparencia</a:t>
            </a:r>
            <a:r>
              <a:rPr lang="es-PY" dirty="0"/>
              <a:t> en la gestión</a:t>
            </a:r>
          </a:p>
          <a:p>
            <a:r>
              <a:rPr lang="es-PY" dirty="0">
                <a:effectLst>
                  <a:outerShdw blurRad="38100" dist="38100" dir="2700000" algn="tl">
                    <a:srgbClr val="000000">
                      <a:alpha val="43137"/>
                    </a:srgbClr>
                  </a:outerShdw>
                </a:effectLst>
              </a:rPr>
              <a:t>Eficiencia</a:t>
            </a:r>
            <a:r>
              <a:rPr lang="es-PY" dirty="0"/>
              <a:t> en el servicio</a:t>
            </a:r>
          </a:p>
          <a:p>
            <a:r>
              <a:rPr lang="es-PY" dirty="0">
                <a:effectLst>
                  <a:outerShdw blurRad="38100" dist="38100" dir="2700000" algn="tl">
                    <a:srgbClr val="000000">
                      <a:alpha val="43137"/>
                    </a:srgbClr>
                  </a:outerShdw>
                </a:effectLst>
              </a:rPr>
              <a:t>Seguridad</a:t>
            </a:r>
            <a:r>
              <a:rPr lang="es-PY" dirty="0"/>
              <a:t> en la administración</a:t>
            </a:r>
          </a:p>
          <a:p>
            <a:r>
              <a:rPr lang="es-PY" dirty="0">
                <a:effectLst>
                  <a:outerShdw blurRad="38100" dist="38100" dir="2700000" algn="tl">
                    <a:srgbClr val="000000">
                      <a:alpha val="43137"/>
                    </a:srgbClr>
                  </a:outerShdw>
                </a:effectLst>
              </a:rPr>
              <a:t>Comodidad</a:t>
            </a:r>
            <a:r>
              <a:rPr lang="es-PY" dirty="0"/>
              <a:t> en los trámites</a:t>
            </a:r>
          </a:p>
          <a:p>
            <a:r>
              <a:rPr lang="es-PY" dirty="0"/>
              <a:t>Celeridad en la </a:t>
            </a:r>
            <a:r>
              <a:rPr lang="es-PY" dirty="0">
                <a:effectLst>
                  <a:outerShdw blurRad="38100" dist="38100" dir="2700000" algn="tl">
                    <a:srgbClr val="000000">
                      <a:alpha val="43137"/>
                    </a:srgbClr>
                  </a:outerShdw>
                </a:effectLst>
              </a:rPr>
              <a:t>atención de las personas</a:t>
            </a:r>
          </a:p>
          <a:p>
            <a:endParaRPr lang="es-PY" dirty="0"/>
          </a:p>
        </p:txBody>
      </p:sp>
    </p:spTree>
    <p:extLst>
      <p:ext uri="{BB962C8B-B14F-4D97-AF65-F5344CB8AC3E}">
        <p14:creationId xmlns:p14="http://schemas.microsoft.com/office/powerpoint/2010/main" val="3014323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s-ES" sz="3800" dirty="0" smtClean="0"/>
              <a:t>Entidades Bancarias y Redes de Pagos</a:t>
            </a:r>
            <a:endParaRPr lang="es-ES" dirty="0"/>
          </a:p>
        </p:txBody>
      </p:sp>
      <p:pic>
        <p:nvPicPr>
          <p:cNvPr id="10" name="9 Marcador de contenido"/>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827584" y="1563638"/>
            <a:ext cx="939685" cy="939685"/>
          </a:xfrm>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3711273"/>
            <a:ext cx="1661170" cy="501673"/>
          </a:xfrm>
          <a:prstGeom prst="rect">
            <a:avLst/>
          </a:prstGeom>
        </p:spPr>
      </p:pic>
      <p:pic>
        <p:nvPicPr>
          <p:cNvPr id="12"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6109" y="2441377"/>
            <a:ext cx="1752600" cy="923925"/>
          </a:xfrm>
          <a:prstGeom prst="rect">
            <a:avLst/>
          </a:prstGeom>
        </p:spPr>
      </p:pic>
      <p:pic>
        <p:nvPicPr>
          <p:cNvPr id="13" name="1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2891689"/>
            <a:ext cx="1805186" cy="581270"/>
          </a:xfrm>
          <a:prstGeom prst="rect">
            <a:avLst/>
          </a:prstGeom>
        </p:spPr>
      </p:pic>
      <p:pic>
        <p:nvPicPr>
          <p:cNvPr id="14" name="1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3728" y="1636850"/>
            <a:ext cx="2333625" cy="628650"/>
          </a:xfrm>
          <a:prstGeom prst="rect">
            <a:avLst/>
          </a:prstGeom>
        </p:spPr>
      </p:pic>
      <p:pic>
        <p:nvPicPr>
          <p:cNvPr id="15" name="14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8664" y="3659640"/>
            <a:ext cx="1285990" cy="1080232"/>
          </a:xfrm>
          <a:prstGeom prst="rect">
            <a:avLst/>
          </a:prstGeom>
        </p:spPr>
      </p:pic>
      <p:pic>
        <p:nvPicPr>
          <p:cNvPr id="17" name="16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09804" y="2005864"/>
            <a:ext cx="1819275" cy="885825"/>
          </a:xfrm>
          <a:prstGeom prst="rect">
            <a:avLst/>
          </a:prstGeom>
        </p:spPr>
      </p:pic>
      <p:pic>
        <p:nvPicPr>
          <p:cNvPr id="18" name="17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11253" y="3146368"/>
            <a:ext cx="2674640" cy="65318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Sistema de Liquidación Web</a:t>
            </a:r>
            <a:endParaRPr lang="es-PY" dirty="0"/>
          </a:p>
        </p:txBody>
      </p:sp>
      <p:sp>
        <p:nvSpPr>
          <p:cNvPr id="6" name="5 Marcador de contenido"/>
          <p:cNvSpPr>
            <a:spLocks noGrp="1"/>
          </p:cNvSpPr>
          <p:nvPr>
            <p:ph sz="quarter" idx="13"/>
          </p:nvPr>
        </p:nvSpPr>
        <p:spPr/>
        <p:txBody>
          <a:bodyPr anchor="t"/>
          <a:lstStyle/>
          <a:p>
            <a:pPr marL="0" indent="0" algn="ctr">
              <a:buNone/>
            </a:pPr>
            <a:r>
              <a:rPr lang="es-PY" sz="6000" dirty="0" smtClean="0">
                <a:hlinkClick r:id="rId2"/>
              </a:rPr>
              <a:t>www.pj.gov.py/ingresos</a:t>
            </a:r>
            <a:endParaRPr lang="es-PY" sz="6000" dirty="0" smtClean="0"/>
          </a:p>
          <a:p>
            <a:pPr marL="0" indent="0">
              <a:buNone/>
            </a:pPr>
            <a:endParaRPr lang="es-PY" sz="4000" dirty="0" smtClean="0"/>
          </a:p>
          <a:p>
            <a:pPr marL="0" indent="0">
              <a:buNone/>
            </a:pPr>
            <a:r>
              <a:rPr lang="es-PY" sz="4000" b="1" dirty="0" smtClean="0">
                <a:solidFill>
                  <a:schemeClr val="accent4">
                    <a:lumMod val="75000"/>
                  </a:schemeClr>
                </a:solidFill>
                <a:effectLst>
                  <a:outerShdw blurRad="38100" dist="38100" dir="2700000" algn="tl">
                    <a:srgbClr val="000000">
                      <a:alpha val="43137"/>
                    </a:srgbClr>
                  </a:outerShdw>
                </a:effectLst>
              </a:rPr>
              <a:t>Recomendamos</a:t>
            </a:r>
          </a:p>
          <a:p>
            <a:pPr marL="0" indent="0" algn="ctr">
              <a:buNone/>
            </a:pPr>
            <a:endParaRPr lang="es-PY" sz="4000" dirty="0" smtClean="0"/>
          </a:p>
          <a:p>
            <a:endParaRPr lang="es-PY" dirty="0"/>
          </a:p>
        </p:txBody>
      </p:sp>
      <p:pic>
        <p:nvPicPr>
          <p:cNvPr id="1026" name="Picture 2" descr="C:\Users\Ruben\Pictures\firefox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0172" y="2787774"/>
            <a:ext cx="3667125" cy="140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931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Bocas de Cobranzas</a:t>
            </a:r>
            <a:endParaRPr lang="es-PY" dirty="0"/>
          </a:p>
        </p:txBody>
      </p:sp>
      <p:sp>
        <p:nvSpPr>
          <p:cNvPr id="3" name="2 Marcador de contenido"/>
          <p:cNvSpPr>
            <a:spLocks noGrp="1"/>
          </p:cNvSpPr>
          <p:nvPr>
            <p:ph sz="quarter" idx="13"/>
          </p:nvPr>
        </p:nvSpPr>
        <p:spPr/>
        <p:txBody>
          <a:bodyPr/>
          <a:lstStyle/>
          <a:p>
            <a:r>
              <a:rPr lang="es-PY" b="1" dirty="0" smtClean="0">
                <a:effectLst>
                  <a:outerShdw blurRad="38100" dist="38100" dir="2700000" algn="tl">
                    <a:srgbClr val="000000">
                      <a:alpha val="43137"/>
                    </a:srgbClr>
                  </a:outerShdw>
                </a:effectLst>
              </a:rPr>
              <a:t>Actual</a:t>
            </a:r>
          </a:p>
          <a:p>
            <a:pPr lvl="1"/>
            <a:r>
              <a:rPr lang="es-PY" b="1" dirty="0" smtClean="0">
                <a:solidFill>
                  <a:srgbClr val="C00000"/>
                </a:solidFill>
                <a:effectLst>
                  <a:outerShdw blurRad="38100" dist="38100" dir="2700000" algn="tl">
                    <a:srgbClr val="000000">
                      <a:alpha val="43137"/>
                    </a:srgbClr>
                  </a:outerShdw>
                </a:effectLst>
              </a:rPr>
              <a:t>43</a:t>
            </a:r>
            <a:r>
              <a:rPr lang="es-PY" dirty="0" smtClean="0"/>
              <a:t> Cajas en todo el país</a:t>
            </a:r>
            <a:endParaRPr lang="es-PY" dirty="0"/>
          </a:p>
        </p:txBody>
      </p:sp>
      <p:sp>
        <p:nvSpPr>
          <p:cNvPr id="4" name="3 Marcador de contenido"/>
          <p:cNvSpPr>
            <a:spLocks noGrp="1"/>
          </p:cNvSpPr>
          <p:nvPr>
            <p:ph sz="quarter" idx="14"/>
          </p:nvPr>
        </p:nvSpPr>
        <p:spPr/>
        <p:txBody>
          <a:bodyPr>
            <a:normAutofit fontScale="70000" lnSpcReduction="20000"/>
          </a:bodyPr>
          <a:lstStyle/>
          <a:p>
            <a:r>
              <a:rPr lang="es-PY" b="1" dirty="0" smtClean="0">
                <a:effectLst>
                  <a:outerShdw blurRad="38100" dist="38100" dir="2700000" algn="tl">
                    <a:srgbClr val="000000">
                      <a:alpha val="43137"/>
                    </a:srgbClr>
                  </a:outerShdw>
                </a:effectLst>
              </a:rPr>
              <a:t>Sistema </a:t>
            </a:r>
            <a:r>
              <a:rPr lang="es-PY" b="1" dirty="0" smtClean="0">
                <a:effectLst>
                  <a:outerShdw blurRad="38100" dist="38100" dir="2700000" algn="tl">
                    <a:srgbClr val="000000">
                      <a:alpha val="43137"/>
                    </a:srgbClr>
                  </a:outerShdw>
                </a:effectLst>
              </a:rPr>
              <a:t>Bancarizado – </a:t>
            </a:r>
            <a:r>
              <a:rPr lang="es-PY" b="1" dirty="0" smtClean="0">
                <a:solidFill>
                  <a:srgbClr val="FFC000"/>
                </a:solidFill>
                <a:effectLst>
                  <a:outerShdw blurRad="38100" dist="38100" dir="2700000" algn="tl">
                    <a:srgbClr val="000000">
                      <a:alpha val="43137"/>
                    </a:srgbClr>
                  </a:outerShdw>
                </a:effectLst>
              </a:rPr>
              <a:t>Locales de pago</a:t>
            </a:r>
            <a:endParaRPr lang="es-PY" b="1" dirty="0" smtClean="0">
              <a:solidFill>
                <a:srgbClr val="FFC000"/>
              </a:solidFill>
              <a:effectLst>
                <a:outerShdw blurRad="38100" dist="38100" dir="2700000" algn="tl">
                  <a:srgbClr val="000000">
                    <a:alpha val="43137"/>
                  </a:srgbClr>
                </a:outerShdw>
              </a:effectLst>
            </a:endParaRPr>
          </a:p>
          <a:p>
            <a:pPr lvl="1"/>
            <a:r>
              <a:rPr lang="es-PY" dirty="0" smtClean="0"/>
              <a:t>Continental		     53</a:t>
            </a:r>
            <a:endParaRPr lang="es-PY" dirty="0"/>
          </a:p>
          <a:p>
            <a:pPr lvl="1"/>
            <a:r>
              <a:rPr lang="es-PY" dirty="0" smtClean="0"/>
              <a:t>Itapúa</a:t>
            </a:r>
            <a:r>
              <a:rPr lang="es-PY" dirty="0" smtClean="0"/>
              <a:t>		     16</a:t>
            </a:r>
            <a:endParaRPr lang="es-PY" dirty="0"/>
          </a:p>
          <a:p>
            <a:pPr lvl="1"/>
            <a:r>
              <a:rPr lang="es-PY" dirty="0" smtClean="0"/>
              <a:t>Itaú</a:t>
            </a:r>
            <a:r>
              <a:rPr lang="es-PY" dirty="0" smtClean="0"/>
              <a:t>		     35</a:t>
            </a:r>
          </a:p>
          <a:p>
            <a:pPr lvl="1"/>
            <a:r>
              <a:rPr lang="es-PY" dirty="0" smtClean="0"/>
              <a:t>Regional		     36</a:t>
            </a:r>
            <a:endParaRPr lang="es-PY" dirty="0"/>
          </a:p>
          <a:p>
            <a:pPr lvl="1"/>
            <a:r>
              <a:rPr lang="es-PY" dirty="0" smtClean="0"/>
              <a:t>Sudameris		     21</a:t>
            </a:r>
            <a:endParaRPr lang="es-PY" dirty="0"/>
          </a:p>
          <a:p>
            <a:pPr lvl="1"/>
            <a:r>
              <a:rPr lang="es-PY" dirty="0" smtClean="0"/>
              <a:t>Visión		     86</a:t>
            </a:r>
          </a:p>
          <a:p>
            <a:pPr lvl="1"/>
            <a:r>
              <a:rPr lang="es-PY" dirty="0" smtClean="0"/>
              <a:t>Pago Express	1.630</a:t>
            </a:r>
          </a:p>
          <a:p>
            <a:pPr lvl="1"/>
            <a:r>
              <a:rPr lang="es-PY" dirty="0" err="1" smtClean="0"/>
              <a:t>Practipago</a:t>
            </a:r>
            <a:r>
              <a:rPr lang="es-PY" dirty="0" smtClean="0"/>
              <a:t>		   481</a:t>
            </a:r>
          </a:p>
          <a:p>
            <a:pPr lvl="1"/>
            <a:r>
              <a:rPr lang="es-PY" b="1" dirty="0" smtClean="0">
                <a:solidFill>
                  <a:srgbClr val="C00000"/>
                </a:solidFill>
                <a:effectLst>
                  <a:outerShdw blurRad="38100" dist="38100" dir="2700000" algn="tl">
                    <a:srgbClr val="000000">
                      <a:alpha val="43137"/>
                    </a:srgbClr>
                  </a:outerShdw>
                </a:effectLst>
              </a:rPr>
              <a:t>TOTAL		2.358</a:t>
            </a:r>
            <a:endParaRPr lang="es-PY" b="1" dirty="0">
              <a:solidFill>
                <a:srgbClr val="C00000"/>
              </a:solidFill>
              <a:effectLst>
                <a:outerShdw blurRad="38100" dist="38100" dir="2700000" algn="tl">
                  <a:srgbClr val="000000">
                    <a:alpha val="43137"/>
                  </a:srgbClr>
                </a:outerShdw>
              </a:effectLst>
            </a:endParaRPr>
          </a:p>
        </p:txBody>
      </p:sp>
      <p:sp>
        <p:nvSpPr>
          <p:cNvPr id="6" name="5 CuadroTexto"/>
          <p:cNvSpPr txBox="1"/>
          <p:nvPr/>
        </p:nvSpPr>
        <p:spPr>
          <a:xfrm>
            <a:off x="5364088" y="4587974"/>
            <a:ext cx="3024336" cy="584775"/>
          </a:xfrm>
          <a:prstGeom prst="rect">
            <a:avLst/>
          </a:prstGeom>
          <a:noFill/>
        </p:spPr>
        <p:txBody>
          <a:bodyPr wrap="square" rtlCol="0">
            <a:spAutoFit/>
          </a:bodyPr>
          <a:lstStyle/>
          <a:p>
            <a:pPr algn="ctr"/>
            <a:r>
              <a:rPr lang="es-PY" sz="1600" b="1" dirty="0" smtClean="0">
                <a:solidFill>
                  <a:srgbClr val="C00000"/>
                </a:solidFill>
                <a:effectLst>
                  <a:outerShdw blurRad="38100" dist="38100" dir="2700000" algn="tl">
                    <a:srgbClr val="000000">
                      <a:alpha val="43137"/>
                    </a:srgbClr>
                  </a:outerShdw>
                </a:effectLst>
              </a:rPr>
              <a:t>MAS sistema de Homebanking (Pago por Internet)</a:t>
            </a:r>
            <a:endParaRPr lang="es-PY" sz="1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2883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Y" sz="2600" b="1" dirty="0" smtClean="0">
                <a:effectLst>
                  <a:outerShdw blurRad="38100" dist="38100" dir="2700000" algn="tl">
                    <a:srgbClr val="000000">
                      <a:alpha val="43137"/>
                    </a:srgbClr>
                  </a:outerShdw>
                </a:effectLst>
              </a:rPr>
              <a:t>Pago exclusivo en bancos y redes de pagos a partir </a:t>
            </a:r>
            <a:r>
              <a:rPr lang="es-PY" sz="2600" b="1" dirty="0" smtClean="0">
                <a:effectLst>
                  <a:outerShdw blurRad="38100" dist="38100" dir="2700000" algn="tl">
                    <a:srgbClr val="000000">
                      <a:alpha val="43137"/>
                    </a:srgbClr>
                  </a:outerShdw>
                </a:effectLst>
              </a:rPr>
              <a:t>del</a:t>
            </a:r>
            <a:br>
              <a:rPr lang="es-PY" sz="2600" b="1" dirty="0" smtClean="0">
                <a:effectLst>
                  <a:outerShdw blurRad="38100" dist="38100" dir="2700000" algn="tl">
                    <a:srgbClr val="000000">
                      <a:alpha val="43137"/>
                    </a:srgbClr>
                  </a:outerShdw>
                </a:effectLst>
              </a:rPr>
            </a:br>
            <a:r>
              <a:rPr lang="es-PY" sz="2400" b="1" dirty="0" smtClean="0">
                <a:solidFill>
                  <a:srgbClr val="FFC000"/>
                </a:solidFill>
                <a:effectLst>
                  <a:outerShdw blurRad="38100" dist="38100" dir="2700000" algn="tl">
                    <a:srgbClr val="000000">
                      <a:alpha val="43137"/>
                    </a:srgbClr>
                  </a:outerShdw>
                </a:effectLst>
              </a:rPr>
              <a:t>16 </a:t>
            </a:r>
            <a:r>
              <a:rPr lang="es-PY" sz="2400" b="1" dirty="0">
                <a:solidFill>
                  <a:srgbClr val="FFC000"/>
                </a:solidFill>
                <a:effectLst>
                  <a:outerShdw blurRad="38100" dist="38100" dir="2700000" algn="tl">
                    <a:srgbClr val="000000">
                      <a:alpha val="43137"/>
                    </a:srgbClr>
                  </a:outerShdw>
                </a:effectLst>
              </a:rPr>
              <a:t>de octubre de </a:t>
            </a:r>
            <a:r>
              <a:rPr lang="es-PY" sz="2400" b="1" dirty="0" smtClean="0">
                <a:solidFill>
                  <a:srgbClr val="FFC000"/>
                </a:solidFill>
                <a:effectLst>
                  <a:outerShdw blurRad="38100" dist="38100" dir="2700000" algn="tl">
                    <a:srgbClr val="000000">
                      <a:alpha val="43137"/>
                    </a:srgbClr>
                  </a:outerShdw>
                </a:effectLst>
              </a:rPr>
              <a:t>2012</a:t>
            </a:r>
            <a:endParaRPr lang="es-PY" sz="2600" b="1" dirty="0">
              <a:solidFill>
                <a:srgbClr val="FFC000"/>
              </a:solidFill>
              <a:effectLst>
                <a:outerShdw blurRad="38100" dist="38100" dir="2700000" algn="tl">
                  <a:srgbClr val="000000">
                    <a:alpha val="43137"/>
                  </a:srgbClr>
                </a:outerShdw>
              </a:effectLst>
            </a:endParaRPr>
          </a:p>
        </p:txBody>
      </p:sp>
      <p:pic>
        <p:nvPicPr>
          <p:cNvPr id="5" name="9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427734"/>
            <a:ext cx="939685" cy="939685"/>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2643758"/>
            <a:ext cx="1661170" cy="501673"/>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3536" y="2427734"/>
            <a:ext cx="1752600" cy="923925"/>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974" y="3867894"/>
            <a:ext cx="1805186" cy="581270"/>
          </a:xfrm>
          <a:prstGeom prst="rect">
            <a:avLst/>
          </a:prstGeom>
        </p:spPr>
      </p:pic>
      <p:pic>
        <p:nvPicPr>
          <p:cNvPr id="9" name="8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0192" y="2519164"/>
            <a:ext cx="2333625" cy="628650"/>
          </a:xfrm>
          <a:prstGeom prst="rect">
            <a:avLst/>
          </a:prstGeom>
        </p:spPr>
      </p:pic>
      <p:pic>
        <p:nvPicPr>
          <p:cNvPr id="10" name="9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7938" y="3651870"/>
            <a:ext cx="1285990" cy="1080232"/>
          </a:xfrm>
          <a:prstGeom prst="rect">
            <a:avLst/>
          </a:prstGeom>
        </p:spPr>
      </p:pic>
      <p:pic>
        <p:nvPicPr>
          <p:cNvPr id="11" name="10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644" y="3795886"/>
            <a:ext cx="1819275" cy="885825"/>
          </a:xfrm>
          <a:prstGeom prst="rect">
            <a:avLst/>
          </a:prstGeom>
        </p:spPr>
      </p:pic>
      <p:pic>
        <p:nvPicPr>
          <p:cNvPr id="12" name="11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79625" y="3867894"/>
            <a:ext cx="2674640" cy="653182"/>
          </a:xfrm>
          <a:prstGeom prst="rect">
            <a:avLst/>
          </a:prstGeom>
        </p:spPr>
      </p:pic>
    </p:spTree>
    <p:extLst>
      <p:ext uri="{BB962C8B-B14F-4D97-AF65-F5344CB8AC3E}">
        <p14:creationId xmlns:p14="http://schemas.microsoft.com/office/powerpoint/2010/main" val="438723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Comisión de servicios</a:t>
            </a:r>
            <a:endParaRPr lang="es-PY" dirty="0"/>
          </a:p>
        </p:txBody>
      </p:sp>
      <p:sp>
        <p:nvSpPr>
          <p:cNvPr id="3" name="2 Marcador de contenido"/>
          <p:cNvSpPr>
            <a:spLocks noGrp="1"/>
          </p:cNvSpPr>
          <p:nvPr>
            <p:ph sz="quarter" idx="13"/>
          </p:nvPr>
        </p:nvSpPr>
        <p:spPr/>
        <p:txBody>
          <a:bodyPr/>
          <a:lstStyle/>
          <a:p>
            <a:r>
              <a:rPr lang="es-ES" dirty="0"/>
              <a:t>Uso de ventanillas de los </a:t>
            </a:r>
            <a:r>
              <a:rPr lang="es-ES" dirty="0" smtClean="0"/>
              <a:t>bancos y redes de pagos habilitados: </a:t>
            </a:r>
            <a:r>
              <a:rPr lang="es-ES" dirty="0"/>
              <a:t>Comisión Bancaria hasta </a:t>
            </a:r>
            <a:r>
              <a:rPr lang="es-ES" b="1" dirty="0" smtClean="0">
                <a:solidFill>
                  <a:srgbClr val="FFC000"/>
                </a:solidFill>
                <a:effectLst>
                  <a:outerShdw blurRad="38100" dist="38100" dir="2700000" algn="tl">
                    <a:srgbClr val="000000">
                      <a:alpha val="43137"/>
                    </a:srgbClr>
                  </a:outerShdw>
                </a:effectLst>
              </a:rPr>
              <a:t>G. 4.400 </a:t>
            </a:r>
            <a:r>
              <a:rPr lang="es-ES" b="1" dirty="0">
                <a:solidFill>
                  <a:srgbClr val="FFC000"/>
                </a:solidFill>
                <a:effectLst>
                  <a:outerShdw blurRad="38100" dist="38100" dir="2700000" algn="tl">
                    <a:srgbClr val="000000">
                      <a:alpha val="43137"/>
                    </a:srgbClr>
                  </a:outerShdw>
                </a:effectLst>
              </a:rPr>
              <a:t>IVA Incluido</a:t>
            </a:r>
            <a:r>
              <a:rPr lang="es-ES" dirty="0"/>
              <a:t>, por cada liquidación.</a:t>
            </a:r>
            <a:endParaRPr lang="es-PY" dirty="0"/>
          </a:p>
          <a:p>
            <a:r>
              <a:rPr lang="es-ES" dirty="0" smtClean="0"/>
              <a:t>Homebanking</a:t>
            </a:r>
            <a:r>
              <a:rPr lang="es-ES" dirty="0"/>
              <a:t>:</a:t>
            </a:r>
            <a:r>
              <a:rPr lang="es-ES" dirty="0" smtClean="0"/>
              <a:t> </a:t>
            </a:r>
            <a:r>
              <a:rPr lang="es-ES" b="1" dirty="0" smtClean="0">
                <a:solidFill>
                  <a:srgbClr val="FFC000"/>
                </a:solidFill>
                <a:effectLst>
                  <a:outerShdw blurRad="38100" dist="38100" dir="2700000" algn="tl">
                    <a:srgbClr val="000000">
                      <a:alpha val="43137"/>
                    </a:srgbClr>
                  </a:outerShdw>
                </a:effectLst>
              </a:rPr>
              <a:t>Sin </a:t>
            </a:r>
            <a:r>
              <a:rPr lang="es-ES" b="1" dirty="0">
                <a:solidFill>
                  <a:srgbClr val="FFC000"/>
                </a:solidFill>
                <a:effectLst>
                  <a:outerShdw blurRad="38100" dist="38100" dir="2700000" algn="tl">
                    <a:srgbClr val="000000">
                      <a:alpha val="43137"/>
                    </a:srgbClr>
                  </a:outerShdw>
                </a:effectLst>
              </a:rPr>
              <a:t>costo </a:t>
            </a:r>
            <a:r>
              <a:rPr lang="es-ES" dirty="0"/>
              <a:t>para </a:t>
            </a:r>
            <a:r>
              <a:rPr lang="es-ES" dirty="0" smtClean="0"/>
              <a:t>clientes </a:t>
            </a:r>
            <a:r>
              <a:rPr lang="es-ES" dirty="0"/>
              <a:t>de Bancos </a:t>
            </a:r>
            <a:r>
              <a:rPr lang="es-ES" dirty="0" smtClean="0"/>
              <a:t>adheridos.</a:t>
            </a:r>
            <a:endParaRPr lang="es-PY" dirty="0"/>
          </a:p>
          <a:p>
            <a:endParaRPr lang="es-PY" dirty="0"/>
          </a:p>
        </p:txBody>
      </p:sp>
    </p:spTree>
    <p:extLst>
      <p:ext uri="{BB962C8B-B14F-4D97-AF65-F5344CB8AC3E}">
        <p14:creationId xmlns:p14="http://schemas.microsoft.com/office/powerpoint/2010/main" val="2838108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smtClean="0"/>
              <a:t>Medios de pagos</a:t>
            </a:r>
            <a:endParaRPr lang="es-PY" dirty="0"/>
          </a:p>
        </p:txBody>
      </p:sp>
      <p:pic>
        <p:nvPicPr>
          <p:cNvPr id="4" name="3 Marcador de contenido"/>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403648" y="1707654"/>
            <a:ext cx="1493087" cy="1337320"/>
          </a:xfr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419622"/>
            <a:ext cx="1905000" cy="1524000"/>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2427734"/>
            <a:ext cx="1619250" cy="1905000"/>
          </a:xfrm>
          <a:prstGeom prst="rect">
            <a:avLst/>
          </a:prstGeom>
        </p:spPr>
      </p:pic>
      <p:sp>
        <p:nvSpPr>
          <p:cNvPr id="7" name="6 CuadroTexto"/>
          <p:cNvSpPr txBox="1"/>
          <p:nvPr/>
        </p:nvSpPr>
        <p:spPr>
          <a:xfrm>
            <a:off x="1261597" y="3195568"/>
            <a:ext cx="1584176" cy="369332"/>
          </a:xfrm>
          <a:prstGeom prst="rect">
            <a:avLst/>
          </a:prstGeom>
          <a:noFill/>
        </p:spPr>
        <p:txBody>
          <a:bodyPr wrap="square" rtlCol="0">
            <a:spAutoFit/>
          </a:bodyPr>
          <a:lstStyle/>
          <a:p>
            <a:pPr algn="ctr"/>
            <a:r>
              <a:rPr lang="es-PY" dirty="0" smtClean="0"/>
              <a:t>EFECTIVO</a:t>
            </a:r>
            <a:endParaRPr lang="es-PY" dirty="0"/>
          </a:p>
        </p:txBody>
      </p:sp>
      <p:sp>
        <p:nvSpPr>
          <p:cNvPr id="8" name="7 CuadroTexto"/>
          <p:cNvSpPr txBox="1"/>
          <p:nvPr/>
        </p:nvSpPr>
        <p:spPr>
          <a:xfrm>
            <a:off x="3563888" y="1635646"/>
            <a:ext cx="1584176" cy="646331"/>
          </a:xfrm>
          <a:prstGeom prst="rect">
            <a:avLst/>
          </a:prstGeom>
          <a:noFill/>
        </p:spPr>
        <p:txBody>
          <a:bodyPr wrap="square" rtlCol="0">
            <a:spAutoFit/>
          </a:bodyPr>
          <a:lstStyle/>
          <a:p>
            <a:pPr algn="ctr"/>
            <a:r>
              <a:rPr lang="es-PY" dirty="0" smtClean="0"/>
              <a:t>HOME BANKING</a:t>
            </a:r>
            <a:endParaRPr lang="es-PY" dirty="0"/>
          </a:p>
        </p:txBody>
      </p:sp>
      <p:sp>
        <p:nvSpPr>
          <p:cNvPr id="9" name="8 CuadroTexto"/>
          <p:cNvSpPr txBox="1"/>
          <p:nvPr/>
        </p:nvSpPr>
        <p:spPr>
          <a:xfrm>
            <a:off x="6028556" y="3239278"/>
            <a:ext cx="1584176" cy="1200329"/>
          </a:xfrm>
          <a:prstGeom prst="rect">
            <a:avLst/>
          </a:prstGeom>
          <a:noFill/>
        </p:spPr>
        <p:txBody>
          <a:bodyPr wrap="square" rtlCol="0">
            <a:spAutoFit/>
          </a:bodyPr>
          <a:lstStyle/>
          <a:p>
            <a:pPr algn="ctr"/>
            <a:r>
              <a:rPr lang="es-PY" dirty="0" smtClean="0"/>
              <a:t>CHEQUE CARGO BANCO COBRADOR</a:t>
            </a:r>
            <a:endParaRPr lang="es-PY" dirty="0"/>
          </a:p>
        </p:txBody>
      </p:sp>
    </p:spTree>
    <p:extLst>
      <p:ext uri="{BB962C8B-B14F-4D97-AF65-F5344CB8AC3E}">
        <p14:creationId xmlns:p14="http://schemas.microsoft.com/office/powerpoint/2010/main" val="5224480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ción de la pantalla panorámica">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700</Words>
  <Application>Microsoft Office PowerPoint</Application>
  <PresentationFormat>Presentación en pantalla (16:9)</PresentationFormat>
  <Paragraphs>83</Paragraphs>
  <Slides>18</Slides>
  <Notes>2</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Presentación de la pantalla panorámica</vt:lpstr>
      <vt:lpstr> Dirección General de Administración y Finanzas Dirección Financiera Departamento de Ingresos judiciales  Dirección de tecnología de la información y las comunicaciones  Dirección de Planificaciones  Con el apoyo del programa de fortalecimiento del sistema de justicia convenio 1723 bid - csj </vt:lpstr>
      <vt:lpstr>Mejor servicio, menor costo para la ciudadanía</vt:lpstr>
      <vt:lpstr>Nuestro compromiso</vt:lpstr>
      <vt:lpstr>Entidades Bancarias y Redes de Pagos</vt:lpstr>
      <vt:lpstr>Sistema de Liquidación Web</vt:lpstr>
      <vt:lpstr>Bocas de Cobranzas</vt:lpstr>
      <vt:lpstr>Pago exclusivo en bancos y redes de pagos a partir del 16 de octubre de 2012</vt:lpstr>
      <vt:lpstr>Comisión de servicios</vt:lpstr>
      <vt:lpstr>Medios de pagos</vt:lpstr>
      <vt:lpstr>Asunción</vt:lpstr>
      <vt:lpstr>Encarnación</vt:lpstr>
      <vt:lpstr>Ciudad del Este</vt:lpstr>
      <vt:lpstr>ANTECEDENTES JUDICIALES</vt:lpstr>
      <vt:lpstr>ANTECEDENTES JUDICIALES</vt:lpstr>
      <vt:lpstr>ANTECEDENTES JUDICIALES</vt:lpstr>
      <vt:lpstr>Presidente de la Corte Suprema de Justicia: Prof. Dr. Víctor Manuel Núñez Rodríguez Ministro responsable del Proyecto: Prof. Dr. Antonio Fretes  Equipo Ejecutivo Dirección General de Administración y Finanzas Dirección Financiera Dirección de Tecnología de la Información y las Comunicaciones Dirección de Planificaciones Departamento de Ingresos Judiciales  Con el apoyo de Secretaría General de la Corte Suprema de Justicia Secretaría del Consejo de Superintendencia de la Corte Suprema de Justicia Dirección General de los Registros Públicos Dirección Nacional del Registro del Automotor Dirección de Marcas y Señales Dirección de Comunicaciones Oficina de Antecedentes Judiciales</vt:lpstr>
      <vt:lpstr>Nos renovamos para servir mejor a la gente</vt:lpstr>
      <vt:lpstr>Oficina y Horario de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2012-10-03T16:04:29Z</dcterms:created>
  <dcterms:modified xsi:type="dcterms:W3CDTF">2012-10-11T00:29:16Z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3082</vt:i4>
  </property>
  <property fmtid="{D5CDD505-2E9C-101B-9397-08002B2CF9AE}" pid="3" name="_Version">
    <vt:lpwstr>12.0.4518</vt:lpwstr>
  </property>
</Properties>
</file>