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60" r:id="rId4"/>
    <p:sldId id="261" r:id="rId5"/>
    <p:sldId id="264" r:id="rId6"/>
    <p:sldId id="271" r:id="rId7"/>
    <p:sldId id="277" r:id="rId8"/>
    <p:sldId id="265" r:id="rId9"/>
    <p:sldId id="266" r:id="rId10"/>
    <p:sldId id="267" r:id="rId11"/>
    <p:sldId id="268" r:id="rId12"/>
    <p:sldId id="272" r:id="rId13"/>
    <p:sldId id="278" r:id="rId14"/>
    <p:sldId id="273" r:id="rId15"/>
    <p:sldId id="274" r:id="rId16"/>
    <p:sldId id="275" r:id="rId17"/>
    <p:sldId id="276" r:id="rId18"/>
    <p:sldId id="269" r:id="rId19"/>
    <p:sldId id="270" r:id="rId20"/>
  </p:sldIdLst>
  <p:sldSz cx="9144000" cy="6858000" type="screen4x3"/>
  <p:notesSz cx="6858000" cy="9144000"/>
  <p:custDataLst>
    <p:tags r:id="rId22"/>
  </p:custDataLst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1A942-E708-4A40-9DCC-FD06E0D56EB9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0327-87F0-4454-B137-6BA60BEA4D0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3894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451"/>
            <a:ext cx="7772400" cy="2467428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59082"/>
            <a:ext cx="6858000" cy="9325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6474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1970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756229"/>
            <a:ext cx="1971675" cy="40349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56229"/>
            <a:ext cx="5800725" cy="40349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184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0895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230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60073"/>
            <a:ext cx="3886200" cy="3716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60073"/>
            <a:ext cx="3886200" cy="371689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7188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12686"/>
            <a:ext cx="7886700" cy="60211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923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52799"/>
            <a:ext cx="3868340" cy="28368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923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52799"/>
            <a:ext cx="3887391" cy="2836864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6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1630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3029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2685"/>
            <a:ext cx="2949178" cy="123371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12685"/>
            <a:ext cx="4629150" cy="4148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89728"/>
            <a:ext cx="2949178" cy="27792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1890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27199"/>
            <a:ext cx="2949178" cy="119017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27200"/>
            <a:ext cx="4629150" cy="41338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60700"/>
            <a:ext cx="2949178" cy="2808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1709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00015"/>
            <a:ext cx="7886700" cy="580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38059"/>
            <a:ext cx="7886700" cy="331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8FF5-FED6-4A18-BD05-1D11712EAAA8}" type="datetimeFigureOut">
              <a:rPr lang="es-PY" smtClean="0"/>
              <a:t>20/10/2014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85B2-16DC-4761-875D-4CE80510E5BB}" type="slidenum">
              <a:rPr lang="es-PY" smtClean="0"/>
              <a:t>‹Nº›</a:t>
            </a:fld>
            <a:endParaRPr lang="es-PY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1628522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6457950" y="5791199"/>
            <a:ext cx="253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Y" sz="1400" dirty="0" smtClean="0"/>
              <a:t>Apoya:</a:t>
            </a: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val="389292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suntosinternacionales@pj.gov.p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56227"/>
            <a:ext cx="7772400" cy="2467428"/>
          </a:xfrm>
        </p:spPr>
        <p:txBody>
          <a:bodyPr>
            <a:normAutofit/>
          </a:bodyPr>
          <a:lstStyle/>
          <a:p>
            <a:r>
              <a:rPr lang="es-PY" dirty="0" smtClean="0"/>
              <a:t>Semana Nacional de Integridad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19" y="4433208"/>
            <a:ext cx="3615418" cy="2410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54" y="3518355"/>
            <a:ext cx="2831646" cy="1887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7" y="3518355"/>
            <a:ext cx="2768252" cy="184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 b="80585"/>
          <a:stretch/>
        </p:blipFill>
        <p:spPr>
          <a:xfrm>
            <a:off x="80210" y="5428024"/>
            <a:ext cx="2442719" cy="13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ESPACIOS PUBLICOS, DEBATES, CONVERSATORIOS.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9" y="2914930"/>
            <a:ext cx="4459036" cy="262525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4" y="2914930"/>
            <a:ext cx="3603811" cy="27028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0899" y="5849471"/>
            <a:ext cx="6244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- CINE DEBATE, TEATRO, MOMENTOS ARTÍSTICOS.</a:t>
            </a:r>
          </a:p>
          <a:p>
            <a:r>
              <a:rPr lang="es-PY" dirty="0" smtClean="0"/>
              <a:t>- PRESENTAR TEMAS DE INTERÉS CIUDADANO.</a:t>
            </a:r>
          </a:p>
          <a:p>
            <a:r>
              <a:rPr lang="es-PY" dirty="0" smtClean="0"/>
              <a:t>- CONVERSATORIOS, RENDICIÓN DE CUENTAS, GESTION ANUAL</a:t>
            </a:r>
            <a:endParaRPr lang="es-PY" dirty="0"/>
          </a:p>
        </p:txBody>
      </p:sp>
      <p:sp>
        <p:nvSpPr>
          <p:cNvPr id="7" name="CuadroTexto 6"/>
          <p:cNvSpPr txBox="1"/>
          <p:nvPr/>
        </p:nvSpPr>
        <p:spPr>
          <a:xfrm>
            <a:off x="250899" y="2327702"/>
            <a:ext cx="822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 smtClean="0"/>
              <a:t>PARTICIPAR A LA DEFENSORÍA, FISCALÍA, ORGANISMOS DE CONTROL, UNIVERSIDADES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287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CONSIDERACIONES PARA EXPOSITORES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706" y="2326341"/>
            <a:ext cx="8767482" cy="428961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" dirty="0"/>
              <a:t>Establecer un objetivo.</a:t>
            </a:r>
            <a:r>
              <a:rPr lang="es-ES" b="1" dirty="0"/>
              <a:t> ¿Qué es lo que deseo comunicar?</a:t>
            </a:r>
            <a:r>
              <a:rPr lang="es-ES" dirty="0"/>
              <a:t> </a:t>
            </a:r>
            <a:endParaRPr lang="es-PY" dirty="0"/>
          </a:p>
          <a:p>
            <a:pPr lvl="0"/>
            <a:r>
              <a:rPr lang="es-ES" b="1" dirty="0"/>
              <a:t>Seleccionar los mensajes a difundir</a:t>
            </a:r>
            <a:r>
              <a:rPr lang="es-ES" dirty="0"/>
              <a:t>. Identificar un máximo de 5 ideas fuerza. </a:t>
            </a:r>
            <a:endParaRPr lang="es-PY" dirty="0"/>
          </a:p>
          <a:p>
            <a:pPr lvl="0"/>
            <a:r>
              <a:rPr lang="es-ES" dirty="0"/>
              <a:t>Procurar que lo que cuente sea breve, sencillo y contundente. </a:t>
            </a:r>
            <a:endParaRPr lang="es-PY" dirty="0"/>
          </a:p>
          <a:p>
            <a:pPr lvl="0"/>
            <a:r>
              <a:rPr lang="es-ES" dirty="0"/>
              <a:t>Reitere la idea principal, los mensajes clave. </a:t>
            </a:r>
            <a:endParaRPr lang="es-PY" dirty="0"/>
          </a:p>
          <a:p>
            <a:pPr lvl="0"/>
            <a:r>
              <a:rPr lang="es-ES" dirty="0"/>
              <a:t>Explique constantemente. Use ilustraciones, ejemplos, historias. </a:t>
            </a:r>
            <a:endParaRPr lang="es-PY" dirty="0"/>
          </a:p>
          <a:p>
            <a:pPr lvl="0"/>
            <a:r>
              <a:rPr lang="es-ES" dirty="0"/>
              <a:t>Utilice sólo los términos técnicos imprescindibles. Busque términos coloquiales para las expresiones técnicas. </a:t>
            </a:r>
            <a:endParaRPr lang="es-PY" dirty="0"/>
          </a:p>
          <a:p>
            <a:pPr lvl="0"/>
            <a:r>
              <a:rPr lang="es-ES" b="1" dirty="0"/>
              <a:t>Use frases y expresiones que la audiencia pueda absorber y difundir</a:t>
            </a:r>
            <a:r>
              <a:rPr lang="es-ES" dirty="0"/>
              <a:t>. Hable acerca de su experiencia, de sus aspiraciones. </a:t>
            </a:r>
            <a:endParaRPr lang="es-PY" dirty="0"/>
          </a:p>
          <a:p>
            <a:pPr lvl="0"/>
            <a:r>
              <a:rPr lang="es-ES" b="1" dirty="0"/>
              <a:t>Combine información cualitativa con datos cuantitativos</a:t>
            </a:r>
            <a:r>
              <a:rPr lang="es-ES" dirty="0"/>
              <a:t>, que sirvan para reforzar y dar sustento a su tema/mensaje. </a:t>
            </a:r>
            <a:endParaRPr lang="es-PY" dirty="0"/>
          </a:p>
          <a:p>
            <a:pPr lvl="0"/>
            <a:r>
              <a:rPr lang="es-ES" dirty="0"/>
              <a:t>Si no se saben cifras exactas, simplemente busque otras formas de responder a la pregunta formulada, con datos de interés del ciudadano. </a:t>
            </a:r>
            <a:endParaRPr lang="es-PY" dirty="0"/>
          </a:p>
          <a:p>
            <a:pPr lvl="0"/>
            <a:r>
              <a:rPr lang="es-ES" b="1" dirty="0"/>
              <a:t>Utilice solamente información confiable, mencione la fuente. </a:t>
            </a:r>
            <a:endParaRPr lang="es-PY" dirty="0"/>
          </a:p>
          <a:p>
            <a:r>
              <a:rPr lang="es-ES" dirty="0"/>
              <a:t>Asegúrese que el público entiende los mensajes.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270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UBICACIÓN PLAZOLETA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4284" r="25188" b="14013"/>
          <a:stretch/>
        </p:blipFill>
        <p:spPr>
          <a:xfrm rot="16200000">
            <a:off x="1915489" y="921845"/>
            <a:ext cx="3981772" cy="6441140"/>
          </a:xfrm>
        </p:spPr>
      </p:pic>
    </p:spTree>
    <p:extLst>
      <p:ext uri="{BB962C8B-B14F-4D97-AF65-F5344CB8AC3E}">
        <p14:creationId xmlns:p14="http://schemas.microsoft.com/office/powerpoint/2010/main" val="1259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CONCURSO NACIONAL DE BUENAS PRÁCTICAS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18141"/>
            <a:ext cx="5514573" cy="28515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22" y="2145406"/>
            <a:ext cx="2849528" cy="189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22" y="3900638"/>
            <a:ext cx="3001660" cy="2001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36" y="4984556"/>
            <a:ext cx="2849528" cy="189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9" y="4984556"/>
            <a:ext cx="2849527" cy="189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536409" y="2110670"/>
            <a:ext cx="65231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WWW.PJ.GOV.PY/BUENASPRACTICAS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0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1er Simposio Nacional Anticorrupción</a:t>
            </a:r>
            <a:endParaRPr lang="es-P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SEMANA NACIONAL DE INTEGRIDAD INSTITUCONAL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 b="80585"/>
          <a:stretch/>
        </p:blipFill>
        <p:spPr>
          <a:xfrm>
            <a:off x="16042" y="5454316"/>
            <a:ext cx="2442719" cy="13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OBJETIVO GENERAL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Elaborar un protocolo anticorrupción a nivel de las instituciones públicas, con el apoyo de consultores nacionales e internacionales, en el marco de las convenciones anticorrupción suscriptas por el Paraguay.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390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OBJETIVOS ESPECÍFICOS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s-ES" dirty="0"/>
              <a:t>Promover y fortalecer  el desarrollo de medidas para prevenir, detectar, sancionar, erradicar y combatir más eficaz y eficientemente la corrupción</a:t>
            </a:r>
            <a:r>
              <a:rPr lang="es-ES" dirty="0" smtClean="0"/>
              <a:t>;</a:t>
            </a:r>
            <a:endParaRPr lang="es-PY" dirty="0"/>
          </a:p>
          <a:p>
            <a:pPr marL="514350" indent="-514350">
              <a:buFont typeface="+mj-lt"/>
              <a:buAutoNum type="alphaLcParenR"/>
            </a:pPr>
            <a:r>
              <a:rPr lang="es-ES" dirty="0" smtClean="0"/>
              <a:t>Promover</a:t>
            </a:r>
            <a:r>
              <a:rPr lang="es-ES" dirty="0"/>
              <a:t>, facilitar y apoyar la cooperación inter institucional e internacional para la asistencia técnica en la prevención y la lucha contra la corrupción, incluida la recuperación de activos; </a:t>
            </a:r>
            <a:r>
              <a:rPr lang="es-ES" dirty="0" smtClean="0"/>
              <a:t>y</a:t>
            </a:r>
            <a:endParaRPr lang="es-PY" dirty="0"/>
          </a:p>
          <a:p>
            <a:pPr marL="514350" indent="-514350">
              <a:buFont typeface="+mj-lt"/>
              <a:buAutoNum type="alphaLcParenR"/>
            </a:pPr>
            <a:r>
              <a:rPr lang="es-ES" dirty="0" smtClean="0"/>
              <a:t>Promover </a:t>
            </a:r>
            <a:r>
              <a:rPr lang="es-ES" dirty="0"/>
              <a:t>la integridad, la obligación de rendir cuentas y la debida gestión de los asuntos y los bienes públicos.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726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PROGRAMA GENERAL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09:30 Apertura de la Expo Justicia.</a:t>
            </a:r>
          </a:p>
          <a:p>
            <a:r>
              <a:rPr lang="es-PY" dirty="0" smtClean="0"/>
              <a:t>10:30 Palabras de bienvenida al Simposio.</a:t>
            </a:r>
          </a:p>
          <a:p>
            <a:r>
              <a:rPr lang="es-PY" dirty="0" smtClean="0"/>
              <a:t>10:40 Primera Exposición. (Break)</a:t>
            </a:r>
          </a:p>
          <a:p>
            <a:r>
              <a:rPr lang="es-PY" dirty="0" smtClean="0"/>
              <a:t>11:30 Segunda Exposición.</a:t>
            </a:r>
          </a:p>
          <a:p>
            <a:r>
              <a:rPr lang="es-PY" dirty="0" smtClean="0"/>
              <a:t>12:30 Almuerzo</a:t>
            </a:r>
          </a:p>
          <a:p>
            <a:r>
              <a:rPr lang="es-PY" dirty="0" smtClean="0"/>
              <a:t>13:30 – 15:30 Mesas de trabajo por sector. (Break)</a:t>
            </a:r>
          </a:p>
          <a:p>
            <a:r>
              <a:rPr lang="es-PY" dirty="0" smtClean="0"/>
              <a:t>16:00 – 17:00 Panel sobre el Protocolo Anticorrupción.</a:t>
            </a:r>
          </a:p>
          <a:p>
            <a:r>
              <a:rPr lang="es-PY" dirty="0" smtClean="0"/>
              <a:t>17:00 – 17:30 Conclusión y aprobación del documento.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826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MATERIALES DE APOYO</a:t>
            </a:r>
            <a:endParaRPr lang="es-PY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21069"/>
            <a:ext cx="2438400" cy="2438400"/>
          </a:xfrm>
        </p:spPr>
      </p:pic>
      <p:sp>
        <p:nvSpPr>
          <p:cNvPr id="5" name="CuadroTexto 4"/>
          <p:cNvSpPr txBox="1"/>
          <p:nvPr/>
        </p:nvSpPr>
        <p:spPr>
          <a:xfrm>
            <a:off x="3217210" y="2514600"/>
            <a:ext cx="5657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FORMATO DE AFICHES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HOJAS MEMBRETADAS.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FORMATO DE CERTIFICADOS.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IDENTIFICADORES.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MANUAL DE DESCRIPCIÓN DEL EVENTO.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IMAGEN DEL EVENTO</a:t>
            </a:r>
            <a:endParaRPr lang="es-PY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 b="80585"/>
          <a:stretch/>
        </p:blipFill>
        <p:spPr>
          <a:xfrm>
            <a:off x="80210" y="5428024"/>
            <a:ext cx="2442719" cy="13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Datos de contacto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Dirección de Asuntos Internacionales e Integridad Institucional.</a:t>
            </a:r>
          </a:p>
          <a:p>
            <a:r>
              <a:rPr lang="es-PY" dirty="0" err="1" smtClean="0"/>
              <a:t>Telfax</a:t>
            </a:r>
            <a:r>
              <a:rPr lang="es-PY" dirty="0" smtClean="0"/>
              <a:t>: 021-481260</a:t>
            </a:r>
          </a:p>
          <a:p>
            <a:r>
              <a:rPr lang="es-PY" dirty="0"/>
              <a:t>E</a:t>
            </a:r>
            <a:r>
              <a:rPr lang="es-PY" dirty="0" smtClean="0"/>
              <a:t>mail: </a:t>
            </a:r>
            <a:r>
              <a:rPr lang="es-PY" dirty="0" smtClean="0">
                <a:hlinkClick r:id="rId2"/>
              </a:rPr>
              <a:t>asuntosinternacionales@pj.gov.py</a:t>
            </a:r>
            <a:endParaRPr lang="es-PY" dirty="0" smtClean="0"/>
          </a:p>
          <a:p>
            <a:r>
              <a:rPr lang="es-PY" dirty="0" smtClean="0"/>
              <a:t>Facebook: Asuntos Internacionales e Integridad.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 b="80585"/>
          <a:stretch/>
        </p:blipFill>
        <p:spPr>
          <a:xfrm>
            <a:off x="80210" y="5428024"/>
            <a:ext cx="2442719" cy="13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b="1" dirty="0" smtClean="0"/>
              <a:t>OBJETIVOS GENERALES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23887"/>
            <a:ext cx="7886700" cy="3429478"/>
          </a:xfrm>
        </p:spPr>
        <p:txBody>
          <a:bodyPr/>
          <a:lstStyle/>
          <a:p>
            <a:r>
              <a:rPr lang="es-ES" dirty="0" smtClean="0"/>
              <a:t>Presentar </a:t>
            </a:r>
            <a:r>
              <a:rPr lang="es-ES" dirty="0"/>
              <a:t>la gestión de la CORTE SUPREMA DE JUSTICIA en materia de transparencia y lucha contra la corrupción mediante la implementación de mecanismos adecuados de comunicación y educación que promuevan la participación ciudadana, en el desarrollo de una Justicia más transparente y democrática.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 b="80585"/>
          <a:stretch/>
        </p:blipFill>
        <p:spPr>
          <a:xfrm>
            <a:off x="80210" y="5428024"/>
            <a:ext cx="2442719" cy="13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OBJETIVOS ESPECÍFICOS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Promocionar los resultados alcanzados por las iniciativas, en materia de transparencia y lucha contra la corrupción. </a:t>
            </a:r>
            <a:endParaRPr lang="es-PY" dirty="0"/>
          </a:p>
          <a:p>
            <a:pPr lvl="0"/>
            <a:r>
              <a:rPr lang="es-ES" dirty="0"/>
              <a:t>Crear espacios de difusión, sobre el desarrollo de políticas de transparencia y lucha contra la corrupción. </a:t>
            </a:r>
            <a:endParaRPr lang="es-PY" dirty="0"/>
          </a:p>
          <a:p>
            <a:pPr lvl="0"/>
            <a:r>
              <a:rPr lang="es-ES" dirty="0"/>
              <a:t>Crear espacios de orientación para las denuncias ciudadanas de casos de corrupción. </a:t>
            </a:r>
            <a:endParaRPr lang="es-PY" dirty="0"/>
          </a:p>
          <a:p>
            <a:pPr lvl="0"/>
            <a:r>
              <a:rPr lang="es-ES" dirty="0"/>
              <a:t>Implementar mecanismos de interacción entre el sector público y la ciudadanía. </a:t>
            </a:r>
            <a:endParaRPr lang="es-PY" dirty="0"/>
          </a:p>
          <a:p>
            <a:r>
              <a:rPr lang="es-ES" dirty="0"/>
              <a:t>Educar y sensibilizar sobre la problemática de la corrupción y el costo social que genera en el Paraguay.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189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EXPOJUSTICIA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Exposición estable del trabajo que realiza cada </a:t>
            </a:r>
            <a:r>
              <a:rPr lang="es-ES" dirty="0" smtClean="0"/>
              <a:t>Oficina Invitada, </a:t>
            </a:r>
            <a:r>
              <a:rPr lang="es-ES" dirty="0"/>
              <a:t>se busca la interacción del sector público con la ciudadanía. Más que una exposición de materiales, </a:t>
            </a:r>
            <a:r>
              <a:rPr lang="es-ES" b="1" i="1" dirty="0"/>
              <a:t>se busca una interacción que permita la fácil comprensión del trabajo realizado, mecanismos de denuncias y acceso a la información pública</a:t>
            </a:r>
            <a:r>
              <a:rPr lang="es-ES" dirty="0"/>
              <a:t>.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 b="80585"/>
          <a:stretch/>
        </p:blipFill>
        <p:spPr>
          <a:xfrm>
            <a:off x="80210" y="5428024"/>
            <a:ext cx="2442719" cy="13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METODOLOGÍA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2390142"/>
            <a:ext cx="8219515" cy="375516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dirty="0"/>
              <a:t>Serán ubicados distintos </a:t>
            </a:r>
            <a:r>
              <a:rPr lang="es-ES" dirty="0" err="1"/>
              <a:t>stand’s</a:t>
            </a:r>
            <a:r>
              <a:rPr lang="es-ES" dirty="0"/>
              <a:t> de muestras, con paneles, banners y mesas. A cada Dirección u Oficina le corresponderá ocupar un stand. Cada stand será previamente preparado por cada oficina de 07:00 a 09:00h. </a:t>
            </a:r>
            <a:endParaRPr lang="es-PY" dirty="0"/>
          </a:p>
          <a:p>
            <a:pPr lvl="0"/>
            <a:r>
              <a:rPr lang="es-ES" dirty="0"/>
              <a:t>Durante el día del evento se dará apertura formal a la feria, a partir de ahí, los representantes de cada dirección serán los encargados de brindar información a la ciudadanía sobre los trabajos realizados. Se busca la interacción permanente, entre los funcionarios y la ciudadanía. No se pretende construir esta feria en base a la distribución masiva de materiales informativos solamente, sino que exista una real participación de la ciudadanía.</a:t>
            </a:r>
            <a:endParaRPr lang="es-PY" dirty="0"/>
          </a:p>
          <a:p>
            <a:r>
              <a:rPr lang="es-ES" dirty="0"/>
              <a:t>Dentro de la feria, habrá un responsable y guías protocolares, quienes irán guiando a los presentes de manera interactiva y dinámica las distintas iniciativas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362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Disposición del Stand</a:t>
            </a:r>
            <a:endParaRPr lang="es-PY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365909" y="2280685"/>
            <a:ext cx="5174279" cy="4414380"/>
            <a:chOff x="365909" y="2280685"/>
            <a:chExt cx="5174279" cy="4414380"/>
          </a:xfrm>
        </p:grpSpPr>
        <p:pic>
          <p:nvPicPr>
            <p:cNvPr id="4" name="Imagen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909" y="2280685"/>
              <a:ext cx="5174279" cy="44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Documento 4"/>
            <p:cNvSpPr>
              <a:spLocks noChangeArrowheads="1"/>
            </p:cNvSpPr>
            <p:nvPr/>
          </p:nvSpPr>
          <p:spPr bwMode="auto">
            <a:xfrm>
              <a:off x="2130704" y="2972024"/>
              <a:ext cx="1063625" cy="1424940"/>
            </a:xfrm>
            <a:prstGeom prst="flowChartDocumen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BANNER</a:t>
              </a:r>
              <a:endParaRPr lang="es-PY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5647764" y="2514601"/>
            <a:ext cx="3227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1 Mesa redonda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2 Sillas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sz="2800" dirty="0" smtClean="0"/>
              <a:t>1 Panel</a:t>
            </a:r>
          </a:p>
        </p:txBody>
      </p:sp>
    </p:spTree>
    <p:extLst>
      <p:ext uri="{BB962C8B-B14F-4D97-AF65-F5344CB8AC3E}">
        <p14:creationId xmlns:p14="http://schemas.microsoft.com/office/powerpoint/2010/main" val="5487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Experiencias Regionales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 b="80585"/>
          <a:stretch/>
        </p:blipFill>
        <p:spPr>
          <a:xfrm>
            <a:off x="80210" y="5428024"/>
            <a:ext cx="2442719" cy="13314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9" y="2877980"/>
            <a:ext cx="6667500" cy="2495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91" y="5039515"/>
            <a:ext cx="2118360" cy="1670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06" y="2095397"/>
            <a:ext cx="2944826" cy="1615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95" y="1699682"/>
            <a:ext cx="2989570" cy="2032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78" y="3681740"/>
            <a:ext cx="2872387" cy="2154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0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ESTANDS TEMÁTICOS POR ÁREA EN ESPACIOS PÚBLICOS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" y="2457731"/>
            <a:ext cx="4603517" cy="306901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28" y="2457731"/>
            <a:ext cx="4603517" cy="30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PRESENTACIONES PERSONALIZADAS</a:t>
            </a:r>
            <a:endParaRPr lang="es-P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98" y="2390496"/>
            <a:ext cx="4567355" cy="3333836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09632"/>
            <a:ext cx="4419600" cy="3314700"/>
          </a:xfrm>
        </p:spPr>
      </p:pic>
      <p:sp>
        <p:nvSpPr>
          <p:cNvPr id="8" name="CuadroTexto 7"/>
          <p:cNvSpPr txBox="1"/>
          <p:nvPr/>
        </p:nvSpPr>
        <p:spPr>
          <a:xfrm>
            <a:off x="359709" y="6104965"/>
            <a:ext cx="505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 smtClean="0"/>
              <a:t>CONCURSO AL MEJOR ESTAND DE LA EXPO JUSTICIA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317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26079801fbfff718e15d314ab683c2cb5f2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795</Words>
  <Application>Microsoft Office PowerPoint</Application>
  <PresentationFormat>Presentación en pantalla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de Office</vt:lpstr>
      <vt:lpstr>Semana Nacional de Integridad</vt:lpstr>
      <vt:lpstr>OBJETIVOS GENERALES</vt:lpstr>
      <vt:lpstr>OBJETIVOS ESPECÍFICOS</vt:lpstr>
      <vt:lpstr>EXPOJUSTICIA</vt:lpstr>
      <vt:lpstr>METODOLOGÍA</vt:lpstr>
      <vt:lpstr>Disposición del Stand</vt:lpstr>
      <vt:lpstr>Experiencias Regionales</vt:lpstr>
      <vt:lpstr>ESTANDS TEMÁTICOS POR ÁREA EN ESPACIOS PÚBLICOS</vt:lpstr>
      <vt:lpstr>PRESENTACIONES PERSONALIZADAS</vt:lpstr>
      <vt:lpstr>ESPACIOS PUBLICOS, DEBATES, CONVERSATORIOS.</vt:lpstr>
      <vt:lpstr>CONSIDERACIONES PARA EXPOSITORES</vt:lpstr>
      <vt:lpstr>UBICACIÓN PLAZOLETA</vt:lpstr>
      <vt:lpstr>CONCURSO NACIONAL DE BUENAS PRÁCTICAS</vt:lpstr>
      <vt:lpstr>1er Simposio Nacional Anticorrupción</vt:lpstr>
      <vt:lpstr>OBJETIVO GENERAL</vt:lpstr>
      <vt:lpstr>OBJETIVOS ESPECÍFICOS</vt:lpstr>
      <vt:lpstr>PROGRAMA GENERAL</vt:lpstr>
      <vt:lpstr>MATERIALES DE APOYO</vt:lpstr>
      <vt:lpstr>Datos de contacto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 Zaracho</dc:creator>
  <cp:lastModifiedBy>Juan Zaracho</cp:lastModifiedBy>
  <cp:revision>41</cp:revision>
  <dcterms:created xsi:type="dcterms:W3CDTF">2013-11-05T15:56:37Z</dcterms:created>
  <dcterms:modified xsi:type="dcterms:W3CDTF">2014-10-20T13:35:46Z</dcterms:modified>
</cp:coreProperties>
</file>