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61" r:id="rId4"/>
    <p:sldId id="262" r:id="rId5"/>
    <p:sldId id="263" r:id="rId6"/>
    <p:sldId id="264" r:id="rId7"/>
    <p:sldId id="273" r:id="rId8"/>
    <p:sldId id="281" r:id="rId9"/>
    <p:sldId id="282" r:id="rId10"/>
    <p:sldId id="286" r:id="rId11"/>
    <p:sldId id="287" r:id="rId12"/>
  </p:sldIdLst>
  <p:sldSz cx="9144000" cy="5143500" type="screen16x9"/>
  <p:notesSz cx="6858000" cy="9144000"/>
  <p:embeddedFontLst>
    <p:embeddedFont>
      <p:font typeface="Nixie One" panose="020B0604020202020204" charset="0"/>
      <p:regular r:id="rId14"/>
    </p:embeddedFont>
    <p:embeddedFont>
      <p:font typeface="Garamond" panose="02020404030301010803" pitchFamily="18" charset="0"/>
      <p:regular r:id="rId15"/>
      <p:bold r:id="rId16"/>
      <p:italic r:id="rId17"/>
      <p:boldItalic r:id="rId18"/>
    </p:embeddedFont>
    <p:embeddedFont>
      <p:font typeface="Roboto Slab" panose="020B0604020202020204" charset="0"/>
      <p:regular r:id="rId19"/>
      <p:bold r:id="rId20"/>
    </p:embeddedFont>
    <p:embeddedFont>
      <p:font typeface="DejaVu Sans" panose="020B0603030804020204" pitchFamily="3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697F"/>
    <a:srgbClr val="006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D42BC3C-47CB-4F77-8AAD-9C7C74339286}">
  <a:tblStyle styleId="{ED42BC3C-47CB-4F77-8AAD-9C7C74339286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33" autoAdjust="0"/>
  </p:normalViewPr>
  <p:slideViewPr>
    <p:cSldViewPr>
      <p:cViewPr varScale="1">
        <p:scale>
          <a:sx n="138" d="100"/>
          <a:sy n="138" d="100"/>
        </p:scale>
        <p:origin x="114" y="2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941134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1995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4776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0779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9410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6035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8443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8404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6316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9283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9985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4112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4288500"/>
            <a:ext cx="91440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9144000" cy="530699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500625"/>
            <a:ext cx="91440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4493604"/>
            <a:ext cx="91440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0" y="4584075"/>
            <a:ext cx="9144000" cy="559499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85800" y="2601425"/>
            <a:ext cx="5810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6000"/>
            </a:lvl2pPr>
            <a:lvl3pPr lvl="2" algn="ctr">
              <a:spcBef>
                <a:spcPts val="0"/>
              </a:spcBef>
              <a:buSzPct val="100000"/>
              <a:defRPr sz="6000"/>
            </a:lvl3pPr>
            <a:lvl4pPr lvl="3" algn="ctr">
              <a:spcBef>
                <a:spcPts val="0"/>
              </a:spcBef>
              <a:buSzPct val="100000"/>
              <a:defRPr sz="6000"/>
            </a:lvl4pPr>
            <a:lvl5pPr lvl="4" algn="ctr">
              <a:spcBef>
                <a:spcPts val="0"/>
              </a:spcBef>
              <a:buSzPct val="100000"/>
              <a:defRPr sz="6000"/>
            </a:lvl5pPr>
            <a:lvl6pPr lvl="5" algn="ctr">
              <a:spcBef>
                <a:spcPts val="0"/>
              </a:spcBef>
              <a:buSzPct val="100000"/>
              <a:defRPr sz="6000"/>
            </a:lvl6pPr>
            <a:lvl7pPr lvl="6" algn="ctr">
              <a:spcBef>
                <a:spcPts val="0"/>
              </a:spcBef>
              <a:buSzPct val="100000"/>
              <a:defRPr sz="6000"/>
            </a:lvl7pPr>
            <a:lvl8pPr lvl="7" algn="ctr">
              <a:spcBef>
                <a:spcPts val="0"/>
              </a:spcBef>
              <a:buSzPct val="100000"/>
              <a:defRPr sz="6000"/>
            </a:lvl8pPr>
            <a:lvl9pPr lvl="8" algn="ctr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247200" cy="530699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33" name="Shape 33"/>
          <p:cNvSpPr/>
          <p:nvPr/>
        </p:nvSpPr>
        <p:spPr>
          <a:xfrm>
            <a:off x="0" y="500625"/>
            <a:ext cx="4572000" cy="1058699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0" y="1553405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0" y="3691500"/>
            <a:ext cx="247200" cy="1451999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800"/>
            </a:lvl1pPr>
            <a:lvl2pPr lvl="1">
              <a:spcBef>
                <a:spcPts val="0"/>
              </a:spcBef>
              <a:buSzPct val="100000"/>
              <a:defRPr sz="2800"/>
            </a:lvl2pPr>
            <a:lvl3pPr lvl="2">
              <a:spcBef>
                <a:spcPts val="0"/>
              </a:spcBef>
              <a:buSzPct val="100000"/>
              <a:defRPr sz="2800"/>
            </a:lvl3pPr>
            <a:lvl4pPr lvl="3">
              <a:spcBef>
                <a:spcPts val="0"/>
              </a:spcBef>
              <a:buSzPct val="100000"/>
              <a:defRPr sz="2800"/>
            </a:lvl4pPr>
            <a:lvl5pPr lvl="4">
              <a:spcBef>
                <a:spcPts val="0"/>
              </a:spcBef>
              <a:buSzPct val="100000"/>
              <a:defRPr sz="2800"/>
            </a:lvl5pPr>
            <a:lvl6pPr lvl="5">
              <a:spcBef>
                <a:spcPts val="0"/>
              </a:spcBef>
              <a:buSzPct val="100000"/>
              <a:defRPr sz="2800"/>
            </a:lvl6pPr>
            <a:lvl7pPr lvl="6">
              <a:spcBef>
                <a:spcPts val="0"/>
              </a:spcBef>
              <a:buSzPct val="100000"/>
              <a:defRPr sz="2800"/>
            </a:lvl7pPr>
            <a:lvl8pPr lvl="7">
              <a:spcBef>
                <a:spcPts val="0"/>
              </a:spcBef>
              <a:buSzPct val="100000"/>
              <a:defRPr sz="2800"/>
            </a:lvl8pPr>
            <a:lvl9pPr lvl="8">
              <a:spcBef>
                <a:spcPts val="0"/>
              </a:spcBef>
              <a:buSzPct val="100000"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247200" cy="530699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42" name="Shape 42"/>
          <p:cNvSpPr/>
          <p:nvPr/>
        </p:nvSpPr>
        <p:spPr>
          <a:xfrm>
            <a:off x="0" y="500625"/>
            <a:ext cx="4572000" cy="1058699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0" y="1553405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0" y="3691500"/>
            <a:ext cx="247200" cy="1451999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6" name="Shape 46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3660300" cy="3158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5026623" y="1767275"/>
            <a:ext cx="3660300" cy="3158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0"/>
            <a:ext cx="247200" cy="530699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52" name="Shape 52"/>
          <p:cNvSpPr/>
          <p:nvPr/>
        </p:nvSpPr>
        <p:spPr>
          <a:xfrm>
            <a:off x="0" y="500625"/>
            <a:ext cx="4572000" cy="1058699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0" y="1553405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0" y="3691500"/>
            <a:ext cx="247200" cy="1451999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6" name="Shape 56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1146025" y="1773300"/>
            <a:ext cx="2409900" cy="315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3679387" y="1773300"/>
            <a:ext cx="2409900" cy="315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3"/>
          </p:nvPr>
        </p:nvSpPr>
        <p:spPr>
          <a:xfrm>
            <a:off x="6212750" y="1773300"/>
            <a:ext cx="2409900" cy="315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247200" cy="530699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63" name="Shape 63"/>
          <p:cNvSpPr/>
          <p:nvPr/>
        </p:nvSpPr>
        <p:spPr>
          <a:xfrm>
            <a:off x="0" y="500625"/>
            <a:ext cx="4572000" cy="1058699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0" y="1553405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0" y="3691500"/>
            <a:ext cx="247200" cy="1451999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7" name="Shape 67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0" y="0"/>
            <a:ext cx="247200" cy="530699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78" name="Shape 78"/>
          <p:cNvSpPr/>
          <p:nvPr/>
        </p:nvSpPr>
        <p:spPr>
          <a:xfrm>
            <a:off x="0" y="500625"/>
            <a:ext cx="247200" cy="1058699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0" y="1553405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0" y="3691500"/>
            <a:ext cx="247200" cy="1451999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74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114454"/>
              </a:buClr>
              <a:buSzPct val="100000"/>
              <a:buFont typeface="Nixie One"/>
              <a:buChar char="▪"/>
              <a:defRPr sz="30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480"/>
              </a:spcBef>
              <a:buClr>
                <a:srgbClr val="114454"/>
              </a:buClr>
              <a:buSzPct val="100000"/>
              <a:buFont typeface="Nixie One"/>
              <a:buChar char="▫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480"/>
              </a:spcBef>
              <a:buClr>
                <a:srgbClr val="114454"/>
              </a:buClr>
              <a:buSzPct val="100000"/>
              <a:buFont typeface="Nixie One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60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1331640" y="2427734"/>
            <a:ext cx="6598610" cy="1846541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s-PY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Guías</a:t>
            </a:r>
            <a:r>
              <a:rPr lang="es-PY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es-PY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de </a:t>
            </a:r>
            <a:r>
              <a:rPr lang="es-PY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Uso del Expediente Electrónico en Segunda Instancia</a:t>
            </a:r>
            <a:endParaRPr lang="es-PY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98724"/>
            <a:ext cx="2353826" cy="86769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78912"/>
            <a:ext cx="2146158" cy="893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4106" y="2482319"/>
            <a:ext cx="190765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Garamond"/>
                <a:ea typeface="DejaVu Sans"/>
              </a:rPr>
              <a:t>Sorteo vía electrónica a través del Portal de Gestión Electrónica (Determinación de la Sala).</a:t>
            </a:r>
            <a:endParaRPr lang="es-ES" dirty="0"/>
          </a:p>
        </p:txBody>
      </p:sp>
      <p:sp>
        <p:nvSpPr>
          <p:cNvPr id="19" name="CustomShape 7"/>
          <p:cNvSpPr/>
          <p:nvPr/>
        </p:nvSpPr>
        <p:spPr>
          <a:xfrm>
            <a:off x="459005" y="1403938"/>
            <a:ext cx="1755038" cy="6637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PY" sz="1600" b="1" strike="noStrike" dirty="0">
                <a:solidFill>
                  <a:srgbClr val="FFFFFF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Sorteo del Recurso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stomShape 9"/>
          <p:cNvSpPr/>
          <p:nvPr/>
        </p:nvSpPr>
        <p:spPr>
          <a:xfrm>
            <a:off x="570666" y="459085"/>
            <a:ext cx="1616400" cy="2490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PY" b="1" strike="noStrike" dirty="0">
                <a:solidFill>
                  <a:srgbClr val="000000"/>
                </a:solidFill>
                <a:latin typeface="Garamond"/>
                <a:ea typeface="DejaVu Sans"/>
              </a:rPr>
              <a:t>Notificación </a:t>
            </a:r>
            <a:r>
              <a:rPr lang="es-PY" b="1" strike="noStrike" dirty="0" smtClean="0">
                <a:solidFill>
                  <a:srgbClr val="000000"/>
                </a:solidFill>
                <a:latin typeface="Garamond"/>
                <a:ea typeface="DejaVu Sans"/>
              </a:rPr>
              <a:t>Electrónica </a:t>
            </a:r>
            <a:endParaRPr dirty="0"/>
          </a:p>
        </p:txBody>
      </p:sp>
      <p:sp>
        <p:nvSpPr>
          <p:cNvPr id="21" name="CustomShape 3"/>
          <p:cNvSpPr/>
          <p:nvPr/>
        </p:nvSpPr>
        <p:spPr>
          <a:xfrm>
            <a:off x="3197932" y="1286614"/>
            <a:ext cx="2018976" cy="781080"/>
          </a:xfrm>
          <a:prstGeom prst="rect">
            <a:avLst/>
          </a:prstGeom>
          <a:solidFill>
            <a:srgbClr val="006260"/>
          </a:solidFill>
          <a:ln w="38160">
            <a:solidFill>
              <a:srgbClr val="00626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es-PY" sz="1600" b="1" dirty="0" smtClean="0">
                <a:solidFill>
                  <a:srgbClr val="FFFFFF"/>
                </a:solidFill>
                <a:latin typeface="Arial"/>
              </a:rPr>
              <a:t>Resolución </a:t>
            </a:r>
            <a:r>
              <a:rPr lang="es-PY" sz="1600" b="1" dirty="0">
                <a:solidFill>
                  <a:srgbClr val="FFFFFF"/>
                </a:solidFill>
                <a:latin typeface="Arial"/>
              </a:rPr>
              <a:t>de Admisión del Recurso</a:t>
            </a:r>
            <a:endParaRPr sz="1600" dirty="0"/>
          </a:p>
        </p:txBody>
      </p:sp>
      <p:sp>
        <p:nvSpPr>
          <p:cNvPr id="22" name="21 Rectángulo"/>
          <p:cNvSpPr/>
          <p:nvPr/>
        </p:nvSpPr>
        <p:spPr>
          <a:xfrm>
            <a:off x="2923046" y="3657317"/>
            <a:ext cx="2520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ES" sz="1200" b="1" dirty="0" smtClean="0">
                <a:solidFill>
                  <a:srgbClr val="000000"/>
                </a:solidFill>
                <a:latin typeface="Garamond"/>
              </a:rPr>
              <a:t>Providencia: Remisión a instancia originaria por cuestiones formales.</a:t>
            </a:r>
            <a:endParaRPr lang="es-ES" sz="1200" dirty="0"/>
          </a:p>
        </p:txBody>
      </p:sp>
      <p:sp>
        <p:nvSpPr>
          <p:cNvPr id="23" name="22 Rectángulo"/>
          <p:cNvSpPr/>
          <p:nvPr/>
        </p:nvSpPr>
        <p:spPr>
          <a:xfrm>
            <a:off x="2831429" y="4281948"/>
            <a:ext cx="2751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PY" b="1" dirty="0" smtClean="0">
                <a:solidFill>
                  <a:srgbClr val="000000"/>
                </a:solidFill>
                <a:latin typeface="Garamond"/>
              </a:rPr>
              <a:t>Notificación Electrónica </a:t>
            </a:r>
            <a:endParaRPr lang="es-PY" dirty="0"/>
          </a:p>
        </p:txBody>
      </p:sp>
      <p:sp>
        <p:nvSpPr>
          <p:cNvPr id="24" name="23 Cerrar llave"/>
          <p:cNvSpPr/>
          <p:nvPr/>
        </p:nvSpPr>
        <p:spPr>
          <a:xfrm rot="5400000">
            <a:off x="4048915" y="2858989"/>
            <a:ext cx="268543" cy="258573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CustomShape 16"/>
          <p:cNvSpPr/>
          <p:nvPr/>
        </p:nvSpPr>
        <p:spPr>
          <a:xfrm>
            <a:off x="3355728" y="643218"/>
            <a:ext cx="1610640" cy="3443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PY" b="1" strike="noStrike" dirty="0">
                <a:solidFill>
                  <a:srgbClr val="000000"/>
                </a:solidFill>
                <a:latin typeface="Garamond"/>
                <a:ea typeface="DejaVu Sans"/>
              </a:rPr>
              <a:t>Art. 395, 396</a:t>
            </a:r>
            <a:endParaRPr dirty="0"/>
          </a:p>
        </p:txBody>
      </p:sp>
      <p:sp>
        <p:nvSpPr>
          <p:cNvPr id="26" name="CustomShape 8"/>
          <p:cNvSpPr/>
          <p:nvPr/>
        </p:nvSpPr>
        <p:spPr>
          <a:xfrm>
            <a:off x="6516216" y="1273268"/>
            <a:ext cx="2249632" cy="72241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es-PY" b="1" strike="noStrike" dirty="0" smtClean="0">
              <a:solidFill>
                <a:srgbClr val="FFFFFF"/>
              </a:solid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s-PY" b="1" strike="noStrike" dirty="0" smtClean="0">
                <a:solidFill>
                  <a:srgbClr val="FFFFFF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Recurso Admitido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ustomShape 17"/>
          <p:cNvSpPr/>
          <p:nvPr/>
        </p:nvSpPr>
        <p:spPr>
          <a:xfrm>
            <a:off x="4563953" y="2463202"/>
            <a:ext cx="512104" cy="3850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PY" b="1" strike="noStrike" dirty="0" smtClean="0">
                <a:solidFill>
                  <a:srgbClr val="000000"/>
                </a:solidFill>
                <a:latin typeface="Garamond"/>
                <a:ea typeface="DejaVu Sans"/>
              </a:rPr>
              <a:t>A.I.</a:t>
            </a:r>
            <a:endParaRPr dirty="0"/>
          </a:p>
        </p:txBody>
      </p:sp>
      <p:sp>
        <p:nvSpPr>
          <p:cNvPr id="29" name="CustomShape 18"/>
          <p:cNvSpPr/>
          <p:nvPr/>
        </p:nvSpPr>
        <p:spPr>
          <a:xfrm>
            <a:off x="5076056" y="2283911"/>
            <a:ext cx="1800199" cy="867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es-ES" sz="1200" b="1" strike="noStrike" dirty="0" smtClean="0">
                <a:solidFill>
                  <a:srgbClr val="000000"/>
                </a:solidFill>
                <a:latin typeface="Garamond"/>
                <a:ea typeface="DejaVu Sans"/>
              </a:rPr>
              <a:t>Admisión</a:t>
            </a:r>
          </a:p>
          <a:p>
            <a:pPr>
              <a:buFont typeface="Wingdings" charset="2"/>
              <a:buChar char=""/>
            </a:pPr>
            <a:r>
              <a:rPr lang="es-ES" sz="1200" b="1" dirty="0" smtClean="0">
                <a:latin typeface="Garamond"/>
                <a:ea typeface="DejaVu Sans"/>
              </a:rPr>
              <a:t>Rechazo del recurso</a:t>
            </a:r>
            <a:endParaRPr sz="1200" dirty="0"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es-PY" sz="1200" b="1" strike="noStrike" dirty="0" smtClean="0">
                <a:solidFill>
                  <a:srgbClr val="000000"/>
                </a:solidFill>
                <a:latin typeface="Garamond"/>
                <a:ea typeface="DejaVu Sans"/>
              </a:rPr>
              <a:t>Extemporáneo </a:t>
            </a:r>
            <a:endParaRPr sz="1200" dirty="0"/>
          </a:p>
        </p:txBody>
      </p:sp>
      <p:sp>
        <p:nvSpPr>
          <p:cNvPr id="30" name="CustomShape 21"/>
          <p:cNvSpPr/>
          <p:nvPr/>
        </p:nvSpPr>
        <p:spPr>
          <a:xfrm>
            <a:off x="7037704" y="2421599"/>
            <a:ext cx="1459466" cy="3661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100" b="1" strike="noStrike" dirty="0" smtClean="0">
                <a:solidFill>
                  <a:srgbClr val="000000"/>
                </a:solidFill>
                <a:latin typeface="Garamond"/>
                <a:ea typeface="DejaVu Sans"/>
              </a:rPr>
              <a:t>Apelación</a:t>
            </a:r>
            <a:endParaRPr sz="2100" dirty="0"/>
          </a:p>
        </p:txBody>
      </p:sp>
      <p:sp>
        <p:nvSpPr>
          <p:cNvPr id="32" name="31 Rectángulo"/>
          <p:cNvSpPr/>
          <p:nvPr/>
        </p:nvSpPr>
        <p:spPr>
          <a:xfrm>
            <a:off x="7812716" y="4017585"/>
            <a:ext cx="1152128" cy="89255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300" b="1" dirty="0" smtClean="0">
                <a:solidFill>
                  <a:srgbClr val="000000"/>
                </a:solidFill>
                <a:latin typeface="Garamond"/>
              </a:rPr>
              <a:t>Concedido en relación: 5 días (art. 432 CPC)</a:t>
            </a:r>
            <a:endParaRPr lang="es-ES" sz="1300" dirty="0"/>
          </a:p>
        </p:txBody>
      </p:sp>
      <p:sp>
        <p:nvSpPr>
          <p:cNvPr id="33" name="CustomShape 22"/>
          <p:cNvSpPr/>
          <p:nvPr/>
        </p:nvSpPr>
        <p:spPr>
          <a:xfrm>
            <a:off x="6863024" y="479590"/>
            <a:ext cx="1610640" cy="40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PY" b="1" strike="noStrike" dirty="0" smtClean="0">
                <a:solidFill>
                  <a:srgbClr val="000000"/>
                </a:solidFill>
                <a:latin typeface="Garamond"/>
                <a:ea typeface="DejaVu Sans"/>
              </a:rPr>
              <a:t>Notificación Electrónica</a:t>
            </a:r>
            <a:endParaRPr dirty="0"/>
          </a:p>
        </p:txBody>
      </p:sp>
      <p:cxnSp>
        <p:nvCxnSpPr>
          <p:cNvPr id="6" name="5 Conector recto de flecha"/>
          <p:cNvCxnSpPr/>
          <p:nvPr/>
        </p:nvCxnSpPr>
        <p:spPr>
          <a:xfrm flipH="1" flipV="1">
            <a:off x="1334459" y="996124"/>
            <a:ext cx="2065" cy="2794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1334459" y="2138572"/>
            <a:ext cx="0" cy="3437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2411759" y="1563638"/>
            <a:ext cx="43204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 flipH="1" flipV="1">
            <a:off x="4137887" y="924116"/>
            <a:ext cx="2065" cy="2794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>
            <a:off x="5508104" y="1491630"/>
            <a:ext cx="58273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 de flecha"/>
          <p:cNvCxnSpPr/>
          <p:nvPr/>
        </p:nvCxnSpPr>
        <p:spPr>
          <a:xfrm flipH="1" flipV="1">
            <a:off x="7668344" y="993619"/>
            <a:ext cx="3326" cy="2099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>
            <a:off x="4145678" y="2143909"/>
            <a:ext cx="0" cy="15799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/>
          <p:nvPr/>
        </p:nvCxnSpPr>
        <p:spPr>
          <a:xfrm>
            <a:off x="4147743" y="2646426"/>
            <a:ext cx="4093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Abrir llave"/>
          <p:cNvSpPr/>
          <p:nvPr/>
        </p:nvSpPr>
        <p:spPr>
          <a:xfrm>
            <a:off x="5005631" y="2211364"/>
            <a:ext cx="140851" cy="888706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0" name="69 Conector recto de flecha"/>
          <p:cNvCxnSpPr/>
          <p:nvPr/>
        </p:nvCxnSpPr>
        <p:spPr>
          <a:xfrm>
            <a:off x="7740352" y="2083987"/>
            <a:ext cx="0" cy="3437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 flipH="1">
            <a:off x="6998948" y="2831945"/>
            <a:ext cx="504056" cy="11079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Rectángulo"/>
          <p:cNvSpPr/>
          <p:nvPr/>
        </p:nvSpPr>
        <p:spPr>
          <a:xfrm>
            <a:off x="6291500" y="4025533"/>
            <a:ext cx="1124816" cy="89255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1300" b="1" dirty="0">
                <a:latin typeface="Garamond"/>
              </a:rPr>
              <a:t>Concedido Libremente: 18 días (art. 424 CPC)</a:t>
            </a:r>
          </a:p>
        </p:txBody>
      </p:sp>
      <p:cxnSp>
        <p:nvCxnSpPr>
          <p:cNvPr id="61" name="60 Conector recto de flecha"/>
          <p:cNvCxnSpPr/>
          <p:nvPr/>
        </p:nvCxnSpPr>
        <p:spPr>
          <a:xfrm>
            <a:off x="7834218" y="2831945"/>
            <a:ext cx="504412" cy="10399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Imagen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9327"/>
            <a:ext cx="1377133" cy="507655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0"/>
            <a:ext cx="1241849" cy="51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70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stomShape 15"/>
          <p:cNvSpPr/>
          <p:nvPr/>
        </p:nvSpPr>
        <p:spPr>
          <a:xfrm>
            <a:off x="342910" y="1203598"/>
            <a:ext cx="1492786" cy="6480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PY" b="1" dirty="0" smtClean="0">
                <a:solidFill>
                  <a:srgbClr val="FFFFFF"/>
                </a:solidFill>
                <a:latin typeface="Garamond"/>
              </a:rPr>
              <a:t>Fundamentación del Recurso </a:t>
            </a:r>
            <a:endParaRPr dirty="0"/>
          </a:p>
        </p:txBody>
      </p:sp>
      <p:sp>
        <p:nvSpPr>
          <p:cNvPr id="16" name="CustomShape 39"/>
          <p:cNvSpPr/>
          <p:nvPr/>
        </p:nvSpPr>
        <p:spPr>
          <a:xfrm>
            <a:off x="323031" y="2161924"/>
            <a:ext cx="1368152" cy="3378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PY" b="1" strike="noStrike" dirty="0" smtClean="0">
                <a:solidFill>
                  <a:srgbClr val="000000"/>
                </a:solidFill>
                <a:latin typeface="Garamond"/>
                <a:ea typeface="DejaVu Sans"/>
              </a:rPr>
              <a:t>Ingresado vía electrónica </a:t>
            </a:r>
          </a:p>
          <a:p>
            <a:pPr algn="just">
              <a:lnSpc>
                <a:spcPct val="100000"/>
              </a:lnSpc>
            </a:pPr>
            <a:endParaRPr lang="es-PY" sz="1600" b="1" strike="noStrike" dirty="0" smtClean="0">
              <a:solidFill>
                <a:srgbClr val="000000"/>
              </a:solidFill>
              <a:latin typeface="Garamond"/>
              <a:ea typeface="DejaVu Sans"/>
            </a:endParaRPr>
          </a:p>
        </p:txBody>
      </p:sp>
      <p:sp>
        <p:nvSpPr>
          <p:cNvPr id="17" name="CustomShape 46"/>
          <p:cNvSpPr/>
          <p:nvPr/>
        </p:nvSpPr>
        <p:spPr>
          <a:xfrm>
            <a:off x="2575451" y="1167811"/>
            <a:ext cx="1380178" cy="676224"/>
          </a:xfrm>
          <a:prstGeom prst="rect">
            <a:avLst/>
          </a:prstGeom>
          <a:solidFill>
            <a:srgbClr val="00626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es-PY" sz="600" b="1" strike="noStrike" dirty="0" smtClean="0">
              <a:solidFill>
                <a:srgbClr val="FFFFFF"/>
              </a:solidFill>
              <a:latin typeface="Garamond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es-PY" sz="2000" b="1" strike="noStrike" dirty="0" smtClean="0">
                <a:solidFill>
                  <a:srgbClr val="FFFFFF"/>
                </a:solidFill>
                <a:latin typeface="Garamond"/>
                <a:ea typeface="DejaVu Sans"/>
              </a:rPr>
              <a:t>Traslado</a:t>
            </a:r>
            <a:endParaRPr sz="2000" dirty="0"/>
          </a:p>
        </p:txBody>
      </p:sp>
      <p:sp>
        <p:nvSpPr>
          <p:cNvPr id="18" name="CustomShape 30"/>
          <p:cNvSpPr/>
          <p:nvPr/>
        </p:nvSpPr>
        <p:spPr>
          <a:xfrm>
            <a:off x="1979713" y="2973891"/>
            <a:ext cx="1008112" cy="38994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PY" sz="1200" b="1" strike="noStrike" dirty="0" smtClean="0">
                <a:solidFill>
                  <a:srgbClr val="000000"/>
                </a:solidFill>
                <a:latin typeface="Garamond"/>
                <a:ea typeface="DejaVu Sans"/>
              </a:rPr>
              <a:t>Libremente: </a:t>
            </a:r>
          </a:p>
          <a:p>
            <a:pPr algn="ctr">
              <a:lnSpc>
                <a:spcPct val="100000"/>
              </a:lnSpc>
            </a:pPr>
            <a:r>
              <a:rPr lang="es-PY" sz="1200" b="1" strike="noStrike" dirty="0" smtClean="0">
                <a:solidFill>
                  <a:srgbClr val="000000"/>
                </a:solidFill>
                <a:latin typeface="Garamond"/>
                <a:ea typeface="DejaVu Sans"/>
              </a:rPr>
              <a:t>18 días </a:t>
            </a:r>
            <a:endParaRPr sz="1200" dirty="0"/>
          </a:p>
        </p:txBody>
      </p:sp>
      <p:sp>
        <p:nvSpPr>
          <p:cNvPr id="19" name="CustomShape 31"/>
          <p:cNvSpPr/>
          <p:nvPr/>
        </p:nvSpPr>
        <p:spPr>
          <a:xfrm>
            <a:off x="3255427" y="2973890"/>
            <a:ext cx="987727" cy="38994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PY" sz="1200" b="1" strike="noStrike" dirty="0" smtClean="0">
                <a:solidFill>
                  <a:srgbClr val="000000"/>
                </a:solidFill>
                <a:latin typeface="Garamond"/>
                <a:ea typeface="DejaVu Sans"/>
              </a:rPr>
              <a:t>En relación:</a:t>
            </a:r>
          </a:p>
          <a:p>
            <a:pPr algn="ctr">
              <a:lnSpc>
                <a:spcPct val="100000"/>
              </a:lnSpc>
            </a:pPr>
            <a:r>
              <a:rPr lang="es-PY" sz="1200" b="1" strike="noStrike" dirty="0" smtClean="0">
                <a:solidFill>
                  <a:srgbClr val="000000"/>
                </a:solidFill>
                <a:latin typeface="Garamond"/>
                <a:ea typeface="DejaVu Sans"/>
              </a:rPr>
              <a:t> 5 días</a:t>
            </a:r>
            <a:endParaRPr sz="1200" dirty="0"/>
          </a:p>
        </p:txBody>
      </p:sp>
      <p:sp>
        <p:nvSpPr>
          <p:cNvPr id="20" name="CustomShape 16"/>
          <p:cNvSpPr/>
          <p:nvPr/>
        </p:nvSpPr>
        <p:spPr>
          <a:xfrm>
            <a:off x="4766083" y="1150391"/>
            <a:ext cx="1648105" cy="6903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es-PY" sz="600" b="1" dirty="0">
              <a:solidFill>
                <a:srgbClr val="FFFFFF"/>
              </a:solidFill>
              <a:latin typeface="Garamond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es-PY" b="1" strike="noStrike" dirty="0" smtClean="0">
                <a:solidFill>
                  <a:srgbClr val="FFFFFF"/>
                </a:solidFill>
                <a:latin typeface="Garamond"/>
                <a:ea typeface="DejaVu Sans"/>
              </a:rPr>
              <a:t>Contestación de la Fundamentación </a:t>
            </a:r>
            <a:endParaRPr dirty="0"/>
          </a:p>
        </p:txBody>
      </p:sp>
      <p:sp>
        <p:nvSpPr>
          <p:cNvPr id="21" name="CustomShape 32"/>
          <p:cNvSpPr/>
          <p:nvPr/>
        </p:nvSpPr>
        <p:spPr>
          <a:xfrm>
            <a:off x="4601973" y="2067694"/>
            <a:ext cx="1976324" cy="3798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b="1" dirty="0" smtClean="0">
                <a:solidFill>
                  <a:srgbClr val="000000"/>
                </a:solidFill>
                <a:latin typeface="Garamond"/>
              </a:rPr>
              <a:t>Ingresado vía electrónica</a:t>
            </a:r>
            <a:endParaRPr dirty="0"/>
          </a:p>
        </p:txBody>
      </p:sp>
      <p:sp>
        <p:nvSpPr>
          <p:cNvPr id="22" name="CustomShape 17"/>
          <p:cNvSpPr/>
          <p:nvPr/>
        </p:nvSpPr>
        <p:spPr>
          <a:xfrm>
            <a:off x="7299358" y="1187687"/>
            <a:ext cx="1504998" cy="636472"/>
          </a:xfrm>
          <a:prstGeom prst="rect">
            <a:avLst/>
          </a:prstGeom>
          <a:solidFill>
            <a:srgbClr val="00626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PY" sz="1800" b="1" strike="noStrike" dirty="0" smtClean="0">
                <a:solidFill>
                  <a:srgbClr val="FFFFFF"/>
                </a:solidFill>
                <a:latin typeface="Garamond"/>
                <a:ea typeface="DejaVu Sans"/>
              </a:rPr>
              <a:t>Autos para Sentencia</a:t>
            </a:r>
            <a:endParaRPr sz="1800" dirty="0"/>
          </a:p>
        </p:txBody>
      </p:sp>
      <p:sp>
        <p:nvSpPr>
          <p:cNvPr id="23" name="CustomShape 35"/>
          <p:cNvSpPr/>
          <p:nvPr/>
        </p:nvSpPr>
        <p:spPr>
          <a:xfrm>
            <a:off x="6924250" y="627534"/>
            <a:ext cx="2132151" cy="3099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b="1" strike="noStrike" dirty="0" smtClean="0">
                <a:solidFill>
                  <a:srgbClr val="000000"/>
                </a:solidFill>
                <a:latin typeface="Garamond"/>
                <a:ea typeface="DejaVu Sans"/>
              </a:rPr>
              <a:t>Notificación Electrónica</a:t>
            </a:r>
            <a:endParaRPr dirty="0"/>
          </a:p>
        </p:txBody>
      </p:sp>
      <p:sp>
        <p:nvSpPr>
          <p:cNvPr id="24" name="CustomShape 21"/>
          <p:cNvSpPr/>
          <p:nvPr/>
        </p:nvSpPr>
        <p:spPr>
          <a:xfrm>
            <a:off x="7380312" y="2715766"/>
            <a:ext cx="1409833" cy="86347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PY" sz="1800" b="1" dirty="0" smtClean="0">
                <a:solidFill>
                  <a:srgbClr val="FFFFFF"/>
                </a:solidFill>
                <a:latin typeface="Garamond"/>
              </a:rPr>
              <a:t>Resolución (A.I/S.D.)</a:t>
            </a:r>
            <a:endParaRPr sz="1800" dirty="0"/>
          </a:p>
        </p:txBody>
      </p:sp>
      <p:sp>
        <p:nvSpPr>
          <p:cNvPr id="25" name="CustomShape 20"/>
          <p:cNvSpPr/>
          <p:nvPr/>
        </p:nvSpPr>
        <p:spPr>
          <a:xfrm>
            <a:off x="5214393" y="2626980"/>
            <a:ext cx="1517847" cy="880874"/>
          </a:xfrm>
          <a:prstGeom prst="rect">
            <a:avLst/>
          </a:prstGeom>
          <a:solidFill>
            <a:srgbClr val="00626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PY" sz="1600" b="1" strike="noStrike" dirty="0" smtClean="0">
                <a:solidFill>
                  <a:srgbClr val="FFFFFF"/>
                </a:solidFill>
                <a:latin typeface="Garamond"/>
                <a:ea typeface="DejaVu Sans"/>
              </a:rPr>
              <a:t>Remisión al Juzgado de Origen</a:t>
            </a:r>
            <a:endParaRPr sz="1600" dirty="0"/>
          </a:p>
        </p:txBody>
      </p:sp>
      <p:sp>
        <p:nvSpPr>
          <p:cNvPr id="26" name="25 Rectángulo"/>
          <p:cNvSpPr/>
          <p:nvPr/>
        </p:nvSpPr>
        <p:spPr>
          <a:xfrm>
            <a:off x="4091355" y="3857961"/>
            <a:ext cx="1788264" cy="738664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PY" b="1" dirty="0" smtClean="0">
                <a:solidFill>
                  <a:srgbClr val="000000"/>
                </a:solidFill>
                <a:latin typeface="Garamond"/>
              </a:rPr>
              <a:t>Juzgado C. y C. Nº 18: Remisión electrónica</a:t>
            </a:r>
            <a:endParaRPr lang="es-PY" dirty="0"/>
          </a:p>
        </p:txBody>
      </p:sp>
      <p:sp>
        <p:nvSpPr>
          <p:cNvPr id="27" name="26 Rectángulo"/>
          <p:cNvSpPr/>
          <p:nvPr/>
        </p:nvSpPr>
        <p:spPr>
          <a:xfrm>
            <a:off x="6228184" y="3850471"/>
            <a:ext cx="2637238" cy="116955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PY" b="1" dirty="0" smtClean="0">
                <a:solidFill>
                  <a:srgbClr val="000000"/>
                </a:solidFill>
                <a:latin typeface="Garamond"/>
              </a:rPr>
              <a:t>Otros Juzgados: Se imprimen las actuaciones tramitadas en 2da. Instancia electrónicamente, se convierte a formato papel y se adjunta al expediente original.</a:t>
            </a:r>
            <a:endParaRPr lang="es-PY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1979712" y="1491630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3255978" y="1923678"/>
            <a:ext cx="0" cy="2251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2468758" y="2234331"/>
            <a:ext cx="1584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1200" b="1" dirty="0" smtClean="0">
                <a:latin typeface="Garamond" panose="02020404030301010803" pitchFamily="18" charset="0"/>
              </a:rPr>
              <a:t>Firma del Actuario (Ley Nº 4292/13)</a:t>
            </a:r>
            <a:endParaRPr lang="es-PY" sz="1200" b="1" dirty="0">
              <a:latin typeface="Garamond" panose="02020404030301010803" pitchFamily="18" charset="0"/>
            </a:endParaRPr>
          </a:p>
        </p:txBody>
      </p:sp>
      <p:cxnSp>
        <p:nvCxnSpPr>
          <p:cNvPr id="31" name="30 Conector recto de flecha"/>
          <p:cNvCxnSpPr/>
          <p:nvPr/>
        </p:nvCxnSpPr>
        <p:spPr>
          <a:xfrm>
            <a:off x="4067944" y="1491630"/>
            <a:ext cx="51663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 de flecha"/>
          <p:cNvCxnSpPr/>
          <p:nvPr/>
        </p:nvCxnSpPr>
        <p:spPr>
          <a:xfrm>
            <a:off x="5613951" y="1923678"/>
            <a:ext cx="0" cy="2011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145 Conector recto de flecha"/>
          <p:cNvCxnSpPr/>
          <p:nvPr/>
        </p:nvCxnSpPr>
        <p:spPr>
          <a:xfrm flipH="1">
            <a:off x="6811797" y="3003798"/>
            <a:ext cx="4327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 de flecha"/>
          <p:cNvCxnSpPr/>
          <p:nvPr/>
        </p:nvCxnSpPr>
        <p:spPr>
          <a:xfrm>
            <a:off x="6567981" y="1481248"/>
            <a:ext cx="59630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155 Conector recto de flecha"/>
          <p:cNvCxnSpPr/>
          <p:nvPr/>
        </p:nvCxnSpPr>
        <p:spPr>
          <a:xfrm flipV="1">
            <a:off x="8100392" y="915566"/>
            <a:ext cx="0" cy="2125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 de flecha"/>
          <p:cNvCxnSpPr/>
          <p:nvPr/>
        </p:nvCxnSpPr>
        <p:spPr>
          <a:xfrm>
            <a:off x="8100392" y="1923678"/>
            <a:ext cx="0" cy="6671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 de flecha"/>
          <p:cNvCxnSpPr/>
          <p:nvPr/>
        </p:nvCxnSpPr>
        <p:spPr>
          <a:xfrm>
            <a:off x="6484979" y="3579862"/>
            <a:ext cx="288908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 de flecha"/>
          <p:cNvCxnSpPr/>
          <p:nvPr/>
        </p:nvCxnSpPr>
        <p:spPr>
          <a:xfrm flipH="1">
            <a:off x="5397927" y="3579862"/>
            <a:ext cx="192208" cy="250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187 Conector recto de flecha"/>
          <p:cNvCxnSpPr/>
          <p:nvPr/>
        </p:nvCxnSpPr>
        <p:spPr>
          <a:xfrm flipH="1">
            <a:off x="2771800" y="2660074"/>
            <a:ext cx="360040" cy="2170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recto de flecha"/>
          <p:cNvCxnSpPr/>
          <p:nvPr/>
        </p:nvCxnSpPr>
        <p:spPr>
          <a:xfrm>
            <a:off x="3265540" y="2673469"/>
            <a:ext cx="360040" cy="2170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 de flecha"/>
          <p:cNvCxnSpPr/>
          <p:nvPr/>
        </p:nvCxnSpPr>
        <p:spPr>
          <a:xfrm>
            <a:off x="971600" y="1893766"/>
            <a:ext cx="0" cy="2459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Imagen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9327"/>
            <a:ext cx="1377133" cy="507655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0"/>
            <a:ext cx="1241849" cy="51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04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146025" y="627534"/>
            <a:ext cx="3281959" cy="72008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s-PY" sz="2600" dirty="0">
                <a:solidFill>
                  <a:schemeClr val="bg1"/>
                </a:solidFill>
                <a:latin typeface="Times New Roman"/>
                <a:ea typeface="DejaVu Sans"/>
              </a:rPr>
              <a:t>GUIA PRÁCTICA</a:t>
            </a:r>
            <a:endParaRPr lang="en" sz="2600" dirty="0">
              <a:solidFill>
                <a:schemeClr val="bg1"/>
              </a:solidFill>
            </a:endParaRPr>
          </a:p>
        </p:txBody>
      </p:sp>
      <p:sp>
        <p:nvSpPr>
          <p:cNvPr id="119" name="Shape 119"/>
          <p:cNvSpPr txBox="1"/>
          <p:nvPr/>
        </p:nvSpPr>
        <p:spPr>
          <a:xfrm>
            <a:off x="978497" y="1851670"/>
            <a:ext cx="7540800" cy="22322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numCol="2" anchor="t" anchorCtr="0">
            <a:noAutofit/>
          </a:bodyPr>
          <a:lstStyle/>
          <a:p>
            <a:pPr>
              <a:buFont typeface="StarSymbol"/>
              <a:buAutoNum type="arabicParenR"/>
            </a:pPr>
            <a:r>
              <a:rPr lang="es-ES" sz="1800" b="1" dirty="0">
                <a:latin typeface="Times New Roman"/>
                <a:ea typeface="DejaVu Sans"/>
              </a:rPr>
              <a:t>Expediente electrónico. Definición</a:t>
            </a:r>
            <a:r>
              <a:rPr lang="es-ES" sz="1800" b="1" dirty="0" smtClean="0">
                <a:latin typeface="Times New Roman"/>
                <a:ea typeface="DejaVu Sans"/>
              </a:rPr>
              <a:t>. </a:t>
            </a:r>
            <a:endParaRPr lang="es-ES" sz="1800" dirty="0"/>
          </a:p>
          <a:p>
            <a:endParaRPr lang="es-ES" sz="1800" dirty="0"/>
          </a:p>
          <a:p>
            <a:r>
              <a:rPr lang="es-ES" sz="1800" b="1" dirty="0">
                <a:latin typeface="Times New Roman"/>
                <a:ea typeface="DejaVu Sans"/>
              </a:rPr>
              <a:t>2) Validez del expediente electrónico. Marco legal.</a:t>
            </a:r>
            <a:endParaRPr lang="es-ES" sz="1800" dirty="0"/>
          </a:p>
          <a:p>
            <a:endParaRPr lang="es-ES" sz="1800" dirty="0"/>
          </a:p>
          <a:p>
            <a:r>
              <a:rPr lang="es-ES" sz="1800" b="1" dirty="0">
                <a:latin typeface="Times New Roman"/>
                <a:ea typeface="DejaVu Sans"/>
              </a:rPr>
              <a:t>3) Tipos de notificaciones. Notificación formato papel.</a:t>
            </a:r>
            <a:endParaRPr lang="es-ES" sz="1800" dirty="0"/>
          </a:p>
          <a:p>
            <a:r>
              <a:rPr lang="es-ES" sz="1800" b="1" dirty="0" smtClean="0">
                <a:latin typeface="Times New Roman"/>
                <a:ea typeface="DejaVu Sans"/>
              </a:rPr>
              <a:t>	4</a:t>
            </a:r>
            <a:r>
              <a:rPr lang="es-ES" sz="1800" b="1" dirty="0">
                <a:latin typeface="Times New Roman"/>
                <a:ea typeface="DejaVu Sans"/>
              </a:rPr>
              <a:t>) </a:t>
            </a:r>
            <a:r>
              <a:rPr lang="es-ES" sz="1800" b="1" dirty="0" smtClean="0">
                <a:latin typeface="Times New Roman"/>
                <a:ea typeface="DejaVu Sans"/>
              </a:rPr>
              <a:t>Notificación electrónica.</a:t>
            </a:r>
            <a:endParaRPr lang="es-ES" sz="1800" dirty="0" smtClean="0"/>
          </a:p>
          <a:p>
            <a:pPr algn="just"/>
            <a:endParaRPr lang="es-ES" sz="1800" dirty="0"/>
          </a:p>
          <a:p>
            <a:r>
              <a:rPr lang="es-ES" sz="1800" b="1" dirty="0" smtClean="0">
                <a:latin typeface="Times New Roman"/>
                <a:ea typeface="DejaVu Sans"/>
              </a:rPr>
              <a:t>	5) Esquema </a:t>
            </a:r>
            <a:r>
              <a:rPr lang="es-ES" sz="1800" b="1" dirty="0">
                <a:latin typeface="Times New Roman"/>
                <a:ea typeface="DejaVu Sans"/>
              </a:rPr>
              <a:t>del </a:t>
            </a:r>
            <a:r>
              <a:rPr lang="es-ES" sz="1800" b="1" dirty="0" smtClean="0">
                <a:latin typeface="Times New Roman"/>
                <a:ea typeface="DejaVu Sans"/>
              </a:rPr>
              <a:t>proceso 	digital en Segunda 	Instancia.</a:t>
            </a:r>
            <a:endParaRPr lang="es-ES" sz="1800" dirty="0"/>
          </a:p>
          <a:p>
            <a:endParaRPr lang="es-ES" sz="1600" dirty="0"/>
          </a:p>
          <a:p>
            <a:pPr lvl="1"/>
            <a:endParaRPr lang="en" sz="1100" b="1" dirty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grpSp>
        <p:nvGrpSpPr>
          <p:cNvPr id="14" name="Shape 463"/>
          <p:cNvGrpSpPr/>
          <p:nvPr/>
        </p:nvGrpSpPr>
        <p:grpSpPr>
          <a:xfrm>
            <a:off x="436729" y="745866"/>
            <a:ext cx="376453" cy="556142"/>
            <a:chOff x="596350" y="929175"/>
            <a:chExt cx="407950" cy="497475"/>
          </a:xfrm>
        </p:grpSpPr>
        <p:sp>
          <p:nvSpPr>
            <p:cNvPr id="15" name="Shape 464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0" t="0" r="0" b="0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465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466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467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468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46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470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0" t="0" r="0" b="0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9327"/>
            <a:ext cx="1377133" cy="50765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0"/>
            <a:ext cx="1241849" cy="516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600" dirty="0" smtClean="0">
                <a:latin typeface="Garamond" panose="02020404030301010803" pitchFamily="18" charset="0"/>
              </a:rPr>
              <a:t>EXPEDIENTE </a:t>
            </a:r>
            <a:br>
              <a:rPr lang="en" sz="2600" dirty="0" smtClean="0">
                <a:latin typeface="Garamond" panose="02020404030301010803" pitchFamily="18" charset="0"/>
              </a:rPr>
            </a:br>
            <a:r>
              <a:rPr lang="en" sz="2600" dirty="0" smtClean="0">
                <a:latin typeface="Garamond" panose="02020404030301010803" pitchFamily="18" charset="0"/>
              </a:rPr>
              <a:t>ELECTRÓNICO</a:t>
            </a:r>
            <a:endParaRPr lang="en" sz="2600" dirty="0">
              <a:latin typeface="Garamond" panose="02020404030301010803" pitchFamily="18" charset="0"/>
            </a:endParaRP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just">
              <a:buNone/>
            </a:pPr>
            <a:r>
              <a:rPr lang="es-ES" sz="1800" b="1" u="sng" dirty="0">
                <a:solidFill>
                  <a:srgbClr val="000000"/>
                </a:solidFill>
                <a:latin typeface="Times New Roman"/>
                <a:ea typeface="DejaVu Sans"/>
              </a:rPr>
              <a:t>Ley Nº 4.610/12 </a:t>
            </a:r>
            <a:endParaRPr lang="es-ES" sz="1800" dirty="0"/>
          </a:p>
          <a:p>
            <a:pPr algn="just"/>
            <a:endParaRPr lang="es-ES" sz="1800" dirty="0"/>
          </a:p>
          <a:p>
            <a:pPr algn="just">
              <a:buFont typeface="Wingdings" charset="2"/>
              <a:buChar char=""/>
            </a:pPr>
            <a:r>
              <a:rPr lang="es-ES" sz="1800" b="1" dirty="0" smtClean="0">
                <a:solidFill>
                  <a:srgbClr val="000000"/>
                </a:solidFill>
                <a:latin typeface="Times New Roman"/>
                <a:ea typeface="DejaVu Sans"/>
              </a:rPr>
              <a:t> Art</a:t>
            </a:r>
            <a:r>
              <a:rPr lang="es-ES" sz="1800" b="1" dirty="0">
                <a:solidFill>
                  <a:srgbClr val="000000"/>
                </a:solidFill>
                <a:latin typeface="Times New Roman"/>
                <a:ea typeface="DejaVu Sans"/>
              </a:rPr>
              <a:t>. 1º: “…</a:t>
            </a:r>
            <a:r>
              <a:rPr lang="es-ES" sz="1800" b="1" i="1" dirty="0">
                <a:solidFill>
                  <a:srgbClr val="000000"/>
                </a:solidFill>
                <a:latin typeface="Times New Roman"/>
                <a:ea typeface="DejaVu Sans"/>
              </a:rPr>
              <a:t>Se entiende por expediente electrónico la serie ordenada de documentos públicos o privados, emitidos, trasmitidos y registrados por vía informativa para la emisión de una resolución judicial o administrativa</a:t>
            </a:r>
            <a:r>
              <a:rPr lang="es-ES" sz="1800" b="1" dirty="0">
                <a:solidFill>
                  <a:srgbClr val="000000"/>
                </a:solidFill>
                <a:latin typeface="Times New Roman"/>
                <a:ea typeface="DejaVu Sans"/>
              </a:rPr>
              <a:t>…”.</a:t>
            </a:r>
            <a:endParaRPr lang="es-ES" sz="1800" dirty="0"/>
          </a:p>
          <a:p>
            <a:pPr algn="just"/>
            <a:endParaRPr lang="es-ES" sz="1800" dirty="0"/>
          </a:p>
          <a:p>
            <a:pPr algn="just">
              <a:buFont typeface="Wingdings" charset="2"/>
              <a:buChar char=""/>
            </a:pPr>
            <a:r>
              <a:rPr lang="es-ES" sz="1800" b="1" dirty="0" smtClean="0">
                <a:solidFill>
                  <a:srgbClr val="000000"/>
                </a:solidFill>
                <a:latin typeface="Times New Roman"/>
                <a:ea typeface="DejaVu Sans"/>
              </a:rPr>
              <a:t> El </a:t>
            </a:r>
            <a:r>
              <a:rPr lang="es-ES" sz="1800" b="1" dirty="0">
                <a:solidFill>
                  <a:srgbClr val="000000"/>
                </a:solidFill>
                <a:latin typeface="Times New Roman"/>
                <a:ea typeface="DejaVu Sans"/>
              </a:rPr>
              <a:t>expediente electrónico se equipara a un expediente en formato papel y contiene toda la documentación generada por el despacho judicial, presentadas por las partes en la gestión del expediente, la que se encuentra ordenada cronológicamente, y asegurada por mecanismos de seguridad que hacen a las características determinadas por ley.</a:t>
            </a:r>
            <a:endParaRPr lang="es-ES" sz="1800" dirty="0"/>
          </a:p>
        </p:txBody>
      </p:sp>
      <p:grpSp>
        <p:nvGrpSpPr>
          <p:cNvPr id="11" name="Shape 585"/>
          <p:cNvGrpSpPr/>
          <p:nvPr/>
        </p:nvGrpSpPr>
        <p:grpSpPr>
          <a:xfrm>
            <a:off x="319140" y="771550"/>
            <a:ext cx="545570" cy="504056"/>
            <a:chOff x="2583100" y="2973775"/>
            <a:chExt cx="461550" cy="437200"/>
          </a:xfrm>
        </p:grpSpPr>
        <p:sp>
          <p:nvSpPr>
            <p:cNvPr id="12" name="Shape 586"/>
            <p:cNvSpPr/>
            <p:nvPr/>
          </p:nvSpPr>
          <p:spPr>
            <a:xfrm>
              <a:off x="2701225" y="3315975"/>
              <a:ext cx="225300" cy="95000"/>
            </a:xfrm>
            <a:custGeom>
              <a:avLst/>
              <a:gdLst/>
              <a:ahLst/>
              <a:cxnLst/>
              <a:rect l="0" t="0" r="0" b="0"/>
              <a:pathLst>
                <a:path w="9012" h="3800" fill="none" extrusionOk="0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587"/>
            <p:cNvSpPr/>
            <p:nvPr/>
          </p:nvSpPr>
          <p:spPr>
            <a:xfrm>
              <a:off x="2583100" y="2973775"/>
              <a:ext cx="461550" cy="336125"/>
            </a:xfrm>
            <a:custGeom>
              <a:avLst/>
              <a:gdLst/>
              <a:ahLst/>
              <a:cxnLst/>
              <a:rect l="0" t="0" r="0" b="0"/>
              <a:pathLst>
                <a:path w="18462" h="13445" fill="none" extrusionOk="0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9327"/>
            <a:ext cx="1377133" cy="50765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0"/>
            <a:ext cx="1241849" cy="516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755576" y="916747"/>
            <a:ext cx="4032448" cy="91232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lang="es-ES" sz="1600" dirty="0" smtClean="0">
                <a:solidFill>
                  <a:schemeClr val="bg1"/>
                </a:solidFill>
                <a:latin typeface="Garamond"/>
                <a:ea typeface="DejaVu Sans"/>
              </a:rPr>
              <a:t/>
            </a:r>
            <a:br>
              <a:rPr lang="es-ES" sz="1600" dirty="0" smtClean="0">
                <a:solidFill>
                  <a:schemeClr val="bg1"/>
                </a:solidFill>
                <a:latin typeface="Garamond"/>
                <a:ea typeface="DejaVu Sans"/>
              </a:rPr>
            </a:br>
            <a:r>
              <a:rPr lang="es-ES" sz="1600" dirty="0">
                <a:solidFill>
                  <a:schemeClr val="bg1"/>
                </a:solidFill>
                <a:latin typeface="Garamond"/>
                <a:ea typeface="DejaVu Sans"/>
              </a:rPr>
              <a:t/>
            </a:r>
            <a:br>
              <a:rPr lang="es-ES" sz="1600" dirty="0">
                <a:solidFill>
                  <a:schemeClr val="bg1"/>
                </a:solidFill>
                <a:latin typeface="Garamond"/>
                <a:ea typeface="DejaVu Sans"/>
              </a:rPr>
            </a:br>
            <a:r>
              <a:rPr lang="es-ES" sz="1600" dirty="0" smtClean="0">
                <a:solidFill>
                  <a:schemeClr val="bg1"/>
                </a:solidFill>
                <a:latin typeface="Garamond"/>
                <a:ea typeface="DejaVu Sans"/>
              </a:rPr>
              <a:t/>
            </a:r>
            <a:br>
              <a:rPr lang="es-ES" sz="1600" dirty="0" smtClean="0">
                <a:solidFill>
                  <a:schemeClr val="bg1"/>
                </a:solidFill>
                <a:latin typeface="Garamond"/>
                <a:ea typeface="DejaVu Sans"/>
              </a:rPr>
            </a:br>
            <a:r>
              <a:rPr lang="es-ES" sz="1600" dirty="0" smtClean="0">
                <a:solidFill>
                  <a:schemeClr val="bg1"/>
                </a:solidFill>
                <a:latin typeface="Garamond"/>
                <a:ea typeface="DejaVu Sans"/>
              </a:rPr>
              <a:t/>
            </a:r>
            <a:br>
              <a:rPr lang="es-ES" sz="1600" dirty="0" smtClean="0">
                <a:solidFill>
                  <a:schemeClr val="bg1"/>
                </a:solidFill>
                <a:latin typeface="Garamond"/>
                <a:ea typeface="DejaVu Sans"/>
              </a:rPr>
            </a:br>
            <a:r>
              <a:rPr lang="es-ES" sz="1600" dirty="0" smtClean="0">
                <a:solidFill>
                  <a:schemeClr val="bg1"/>
                </a:solidFill>
                <a:latin typeface="Garamond"/>
                <a:ea typeface="DejaVu Sans"/>
              </a:rPr>
              <a:t/>
            </a:r>
            <a:br>
              <a:rPr lang="es-ES" sz="1600" dirty="0" smtClean="0">
                <a:solidFill>
                  <a:schemeClr val="bg1"/>
                </a:solidFill>
                <a:latin typeface="Garamond"/>
                <a:ea typeface="DejaVu Sans"/>
              </a:rPr>
            </a:br>
            <a:r>
              <a:rPr lang="es-ES" sz="1600" dirty="0">
                <a:solidFill>
                  <a:schemeClr val="bg1"/>
                </a:solidFill>
                <a:latin typeface="Garamond"/>
                <a:ea typeface="DejaVu Sans"/>
              </a:rPr>
              <a:t/>
            </a:r>
            <a:br>
              <a:rPr lang="es-ES" sz="1600" dirty="0">
                <a:solidFill>
                  <a:schemeClr val="bg1"/>
                </a:solidFill>
                <a:latin typeface="Garamond"/>
                <a:ea typeface="DejaVu Sans"/>
              </a:rPr>
            </a:br>
            <a:r>
              <a:rPr lang="es-ES" sz="1600" dirty="0" smtClean="0">
                <a:solidFill>
                  <a:schemeClr val="bg1"/>
                </a:solidFill>
                <a:latin typeface="Garamond"/>
                <a:ea typeface="DejaVu Sans"/>
              </a:rPr>
              <a:t/>
            </a:r>
            <a:br>
              <a:rPr lang="es-ES" sz="1600" dirty="0" smtClean="0">
                <a:solidFill>
                  <a:schemeClr val="bg1"/>
                </a:solidFill>
                <a:latin typeface="Garamond"/>
                <a:ea typeface="DejaVu Sans"/>
              </a:rPr>
            </a:br>
            <a:r>
              <a:rPr lang="es-ES" sz="1600" dirty="0">
                <a:solidFill>
                  <a:schemeClr val="bg1"/>
                </a:solidFill>
                <a:latin typeface="Garamond"/>
                <a:ea typeface="DejaVu Sans"/>
              </a:rPr>
              <a:t/>
            </a:r>
            <a:br>
              <a:rPr lang="es-ES" sz="1600" dirty="0">
                <a:solidFill>
                  <a:schemeClr val="bg1"/>
                </a:solidFill>
                <a:latin typeface="Garamond"/>
                <a:ea typeface="DejaVu Sans"/>
              </a:rPr>
            </a:br>
            <a:r>
              <a:rPr lang="es-ES" sz="1600" dirty="0" smtClean="0">
                <a:solidFill>
                  <a:schemeClr val="bg1"/>
                </a:solidFill>
                <a:latin typeface="Garamond"/>
                <a:ea typeface="DejaVu Sans"/>
              </a:rPr>
              <a:t/>
            </a:r>
            <a:br>
              <a:rPr lang="es-ES" sz="1600" dirty="0" smtClean="0">
                <a:solidFill>
                  <a:schemeClr val="bg1"/>
                </a:solidFill>
                <a:latin typeface="Garamond"/>
                <a:ea typeface="DejaVu Sans"/>
              </a:rPr>
            </a:br>
            <a:r>
              <a:rPr lang="es-ES" sz="2000" dirty="0" smtClean="0">
                <a:solidFill>
                  <a:schemeClr val="bg1"/>
                </a:solidFill>
                <a:latin typeface="Garamond"/>
                <a:ea typeface="DejaVu Sans"/>
              </a:rPr>
              <a:t>VALIDEZ </a:t>
            </a:r>
            <a:r>
              <a:rPr lang="es-ES" sz="2000" dirty="0">
                <a:solidFill>
                  <a:schemeClr val="bg1"/>
                </a:solidFill>
                <a:latin typeface="Garamond"/>
                <a:ea typeface="DejaVu Sans"/>
              </a:rPr>
              <a:t>LEGAL</a:t>
            </a:r>
            <a:r>
              <a:rPr lang="es-ES" sz="2000" dirty="0">
                <a:solidFill>
                  <a:schemeClr val="bg1"/>
                </a:solidFill>
              </a:rPr>
              <a:t/>
            </a:r>
            <a:br>
              <a:rPr lang="es-ES" sz="2000" dirty="0">
                <a:solidFill>
                  <a:schemeClr val="bg1"/>
                </a:solidFill>
              </a:rPr>
            </a:br>
            <a:r>
              <a:rPr lang="es-ES" sz="2000" dirty="0" smtClean="0">
                <a:solidFill>
                  <a:schemeClr val="bg1"/>
                </a:solidFill>
                <a:latin typeface="Garamond"/>
                <a:ea typeface="DejaVu Sans"/>
              </a:rPr>
              <a:t>Firma </a:t>
            </a:r>
            <a:r>
              <a:rPr lang="es-ES" sz="2000" dirty="0">
                <a:solidFill>
                  <a:schemeClr val="bg1"/>
                </a:solidFill>
                <a:latin typeface="Garamond"/>
                <a:ea typeface="DejaVu Sans"/>
              </a:rPr>
              <a:t>electrónica, digital y </a:t>
            </a:r>
            <a:r>
              <a:rPr lang="es-ES" sz="2000" dirty="0" smtClean="0">
                <a:solidFill>
                  <a:schemeClr val="bg1"/>
                </a:solidFill>
                <a:latin typeface="Garamond"/>
                <a:ea typeface="DejaVu Sans"/>
              </a:rPr>
              <a:t/>
            </a:r>
            <a:br>
              <a:rPr lang="es-ES" sz="2000" dirty="0" smtClean="0">
                <a:solidFill>
                  <a:schemeClr val="bg1"/>
                </a:solidFill>
                <a:latin typeface="Garamond"/>
                <a:ea typeface="DejaVu Sans"/>
              </a:rPr>
            </a:br>
            <a:r>
              <a:rPr lang="es-ES" sz="2000" dirty="0" smtClean="0">
                <a:solidFill>
                  <a:schemeClr val="bg1"/>
                </a:solidFill>
                <a:latin typeface="Garamond"/>
                <a:ea typeface="DejaVu Sans"/>
              </a:rPr>
              <a:t>mensaje </a:t>
            </a:r>
            <a:r>
              <a:rPr lang="es-ES" sz="2000" dirty="0">
                <a:solidFill>
                  <a:schemeClr val="bg1"/>
                </a:solidFill>
                <a:latin typeface="Garamond"/>
                <a:ea typeface="DejaVu Sans"/>
              </a:rPr>
              <a:t>de datos</a:t>
            </a:r>
            <a:r>
              <a:rPr lang="es-ES" sz="1600" dirty="0">
                <a:solidFill>
                  <a:schemeClr val="bg1"/>
                </a:solidFill>
              </a:rPr>
              <a:t/>
            </a:r>
            <a:br>
              <a:rPr lang="es-ES" sz="1600" dirty="0">
                <a:solidFill>
                  <a:schemeClr val="bg1"/>
                </a:solidFill>
              </a:rPr>
            </a:br>
            <a:endParaRPr lang="en" sz="1600" dirty="0">
              <a:solidFill>
                <a:schemeClr val="bg1"/>
              </a:solidFill>
            </a:endParaRP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1115616" y="1635646"/>
            <a:ext cx="7540800" cy="3158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just">
              <a:buNone/>
            </a:pPr>
            <a:r>
              <a:rPr lang="es-ES" b="1" u="sng" dirty="0" smtClean="0">
                <a:solidFill>
                  <a:srgbClr val="000000"/>
                </a:solidFill>
                <a:latin typeface="Times New Roman"/>
                <a:ea typeface="DejaVu Sans"/>
              </a:rPr>
              <a:t>Ley </a:t>
            </a:r>
            <a:r>
              <a:rPr lang="es-ES" b="1" u="sng" dirty="0">
                <a:solidFill>
                  <a:srgbClr val="000000"/>
                </a:solidFill>
                <a:latin typeface="Times New Roman"/>
                <a:ea typeface="DejaVu Sans"/>
              </a:rPr>
              <a:t>Nº 4.017/10:  </a:t>
            </a:r>
            <a:endParaRPr lang="es-ES" sz="2400" dirty="0"/>
          </a:p>
          <a:p>
            <a:pPr algn="just"/>
            <a:endParaRPr lang="es-ES" sz="2400" dirty="0"/>
          </a:p>
          <a:p>
            <a:pPr algn="just">
              <a:buFont typeface="Wingdings" charset="2"/>
              <a:buChar char=""/>
            </a:pPr>
            <a:r>
              <a:rPr lang="es-ES" sz="2400" b="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es-ES" sz="2400" b="1" u="sng" dirty="0" smtClean="0">
                <a:solidFill>
                  <a:srgbClr val="000000"/>
                </a:solidFill>
                <a:latin typeface="Times New Roman"/>
                <a:ea typeface="DejaVu Sans"/>
              </a:rPr>
              <a:t>Art</a:t>
            </a:r>
            <a:r>
              <a:rPr lang="es-ES" sz="2400" b="1" u="sng" dirty="0">
                <a:solidFill>
                  <a:srgbClr val="000000"/>
                </a:solidFill>
                <a:latin typeface="Times New Roman"/>
                <a:ea typeface="DejaVu Sans"/>
              </a:rPr>
              <a:t>. 1º</a:t>
            </a:r>
            <a:r>
              <a:rPr lang="es-ES" sz="2400" b="1" dirty="0">
                <a:solidFill>
                  <a:srgbClr val="000000"/>
                </a:solidFill>
                <a:latin typeface="Times New Roman"/>
                <a:ea typeface="DejaVu Sans"/>
              </a:rPr>
              <a:t>: </a:t>
            </a:r>
            <a:r>
              <a:rPr lang="es-ES" sz="2400" i="1" dirty="0">
                <a:solidFill>
                  <a:srgbClr val="000000"/>
                </a:solidFill>
                <a:latin typeface="Times New Roman"/>
                <a:ea typeface="DejaVu Sans"/>
              </a:rPr>
              <a:t>La presente Ley reconoce la validez jurídica de la firma electrónica, la firma digital, los mensajes de datos, el expediente electrónico y regula la utilización de los mismos, las empresas certificadoras, su habilitación y la prestación de los servicios de certificación</a:t>
            </a:r>
            <a:r>
              <a:rPr lang="es-ES" sz="2400" dirty="0" smtClean="0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lang="es-ES" sz="2400" dirty="0"/>
          </a:p>
        </p:txBody>
      </p:sp>
      <p:grpSp>
        <p:nvGrpSpPr>
          <p:cNvPr id="15" name="Shape 471"/>
          <p:cNvGrpSpPr/>
          <p:nvPr/>
        </p:nvGrpSpPr>
        <p:grpSpPr>
          <a:xfrm>
            <a:off x="325287" y="766193"/>
            <a:ext cx="504056" cy="505262"/>
            <a:chOff x="1934025" y="1001650"/>
            <a:chExt cx="415300" cy="355600"/>
          </a:xfrm>
        </p:grpSpPr>
        <p:sp>
          <p:nvSpPr>
            <p:cNvPr id="16" name="Shape 472"/>
            <p:cNvSpPr/>
            <p:nvPr/>
          </p:nvSpPr>
          <p:spPr>
            <a:xfrm>
              <a:off x="1934025" y="1303650"/>
              <a:ext cx="207650" cy="53600"/>
            </a:xfrm>
            <a:custGeom>
              <a:avLst/>
              <a:gdLst/>
              <a:ahLst/>
              <a:cxnLst/>
              <a:rect l="0" t="0" r="0" b="0"/>
              <a:pathLst>
                <a:path w="8306" h="2144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473"/>
            <p:cNvSpPr/>
            <p:nvPr/>
          </p:nvSpPr>
          <p:spPr>
            <a:xfrm>
              <a:off x="2141650" y="1303650"/>
              <a:ext cx="207675" cy="53600"/>
            </a:xfrm>
            <a:custGeom>
              <a:avLst/>
              <a:gdLst/>
              <a:ahLst/>
              <a:cxnLst/>
              <a:rect l="0" t="0" r="0" b="0"/>
              <a:pathLst>
                <a:path w="8307" h="2144" fill="none" extrusionOk="0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474"/>
            <p:cNvSpPr/>
            <p:nvPr/>
          </p:nvSpPr>
          <p:spPr>
            <a:xfrm>
              <a:off x="1934025" y="1001650"/>
              <a:ext cx="207650" cy="331250"/>
            </a:xfrm>
            <a:custGeom>
              <a:avLst/>
              <a:gdLst/>
              <a:ahLst/>
              <a:cxnLst/>
              <a:rect l="0" t="0" r="0" b="0"/>
              <a:pathLst>
                <a:path w="8306" h="13250" fill="none" extrusionOk="0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475"/>
            <p:cNvSpPr/>
            <p:nvPr/>
          </p:nvSpPr>
          <p:spPr>
            <a:xfrm>
              <a:off x="2141650" y="1001650"/>
              <a:ext cx="207675" cy="331250"/>
            </a:xfrm>
            <a:custGeom>
              <a:avLst/>
              <a:gdLst/>
              <a:ahLst/>
              <a:cxnLst/>
              <a:rect l="0" t="0" r="0" b="0"/>
              <a:pathLst>
                <a:path w="8307" h="13250" fill="none" extrusionOk="0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9327"/>
            <a:ext cx="1377133" cy="50765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0"/>
            <a:ext cx="1241849" cy="516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s-PY" sz="2400" dirty="0">
                <a:solidFill>
                  <a:schemeClr val="bg1"/>
                </a:solidFill>
                <a:latin typeface="Times New Roman"/>
              </a:rPr>
              <a:t>MARCO LEGAL:</a:t>
            </a:r>
            <a:endParaRPr lang="es-PY" sz="2400" dirty="0">
              <a:solidFill>
                <a:schemeClr val="bg1"/>
              </a:solidFill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body" idx="2"/>
          </p:nvPr>
        </p:nvSpPr>
        <p:spPr>
          <a:xfrm>
            <a:off x="732331" y="1707654"/>
            <a:ext cx="7211267" cy="3158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lang="es-ES" dirty="0"/>
          </a:p>
          <a:p>
            <a:pPr>
              <a:buFont typeface="Wingdings" charset="2"/>
              <a:buChar char=""/>
            </a:pPr>
            <a:r>
              <a:rPr lang="es-ES" b="1" dirty="0" smtClean="0">
                <a:solidFill>
                  <a:srgbClr val="000000"/>
                </a:solidFill>
                <a:latin typeface="Times New Roman"/>
              </a:rPr>
              <a:t> Ley 4.017/10</a:t>
            </a:r>
            <a:endParaRPr lang="es-ES" dirty="0"/>
          </a:p>
          <a:p>
            <a:pPr>
              <a:buNone/>
            </a:pPr>
            <a:endParaRPr lang="es-ES" dirty="0"/>
          </a:p>
          <a:p>
            <a:pPr>
              <a:buFont typeface="Wingdings" charset="2"/>
              <a:buChar char=""/>
            </a:pPr>
            <a:r>
              <a:rPr lang="es-ES" b="1" dirty="0" smtClean="0">
                <a:solidFill>
                  <a:srgbClr val="000000"/>
                </a:solidFill>
                <a:latin typeface="Times New Roman"/>
              </a:rPr>
              <a:t> Ley </a:t>
            </a:r>
            <a:r>
              <a:rPr lang="es-ES" b="1" dirty="0">
                <a:solidFill>
                  <a:srgbClr val="000000"/>
                </a:solidFill>
                <a:latin typeface="Times New Roman"/>
              </a:rPr>
              <a:t>4.610/12</a:t>
            </a:r>
            <a:endParaRPr lang="es-ES" dirty="0"/>
          </a:p>
          <a:p>
            <a:pPr>
              <a:buNone/>
            </a:pPr>
            <a:endParaRPr lang="es-ES" dirty="0"/>
          </a:p>
          <a:p>
            <a:pPr>
              <a:buFont typeface="Wingdings" charset="2"/>
              <a:buChar char=""/>
            </a:pPr>
            <a:r>
              <a:rPr lang="es-ES" b="1" dirty="0" smtClean="0">
                <a:solidFill>
                  <a:srgbClr val="000000"/>
                </a:solidFill>
                <a:latin typeface="Times New Roman"/>
              </a:rPr>
              <a:t> Decreto </a:t>
            </a:r>
            <a:r>
              <a:rPr lang="es-ES" b="1" dirty="0">
                <a:solidFill>
                  <a:srgbClr val="000000"/>
                </a:solidFill>
                <a:latin typeface="Times New Roman"/>
              </a:rPr>
              <a:t>N° 7.369/11</a:t>
            </a:r>
            <a:endParaRPr lang="es-ES" dirty="0"/>
          </a:p>
          <a:p>
            <a:endParaRPr lang="es-ES" dirty="0"/>
          </a:p>
          <a:p>
            <a:pPr>
              <a:buFont typeface="Wingdings" charset="2"/>
              <a:buChar char=""/>
            </a:pPr>
            <a:r>
              <a:rPr lang="es-ES" b="1" dirty="0" smtClean="0">
                <a:solidFill>
                  <a:srgbClr val="000000"/>
                </a:solidFill>
                <a:latin typeface="Times New Roman"/>
              </a:rPr>
              <a:t> Protocolo </a:t>
            </a:r>
            <a:r>
              <a:rPr lang="es-ES" b="1" dirty="0">
                <a:solidFill>
                  <a:srgbClr val="000000"/>
                </a:solidFill>
                <a:latin typeface="Times New Roman"/>
              </a:rPr>
              <a:t>de Tramitación Electrónica de la Corte Suprema de Justicia aprobado a través de la Acordada N° 1.108/16</a:t>
            </a:r>
            <a:endParaRPr lang="es-ES" dirty="0"/>
          </a:p>
        </p:txBody>
      </p:sp>
      <p:grpSp>
        <p:nvGrpSpPr>
          <p:cNvPr id="13" name="Shape 471"/>
          <p:cNvGrpSpPr/>
          <p:nvPr/>
        </p:nvGrpSpPr>
        <p:grpSpPr>
          <a:xfrm>
            <a:off x="325287" y="766193"/>
            <a:ext cx="504056" cy="505262"/>
            <a:chOff x="1934025" y="1001650"/>
            <a:chExt cx="415300" cy="355600"/>
          </a:xfrm>
        </p:grpSpPr>
        <p:sp>
          <p:nvSpPr>
            <p:cNvPr id="14" name="Shape 472"/>
            <p:cNvSpPr/>
            <p:nvPr/>
          </p:nvSpPr>
          <p:spPr>
            <a:xfrm>
              <a:off x="1934025" y="1303650"/>
              <a:ext cx="207650" cy="53600"/>
            </a:xfrm>
            <a:custGeom>
              <a:avLst/>
              <a:gdLst/>
              <a:ahLst/>
              <a:cxnLst/>
              <a:rect l="0" t="0" r="0" b="0"/>
              <a:pathLst>
                <a:path w="8306" h="2144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473"/>
            <p:cNvSpPr/>
            <p:nvPr/>
          </p:nvSpPr>
          <p:spPr>
            <a:xfrm>
              <a:off x="2141650" y="1303650"/>
              <a:ext cx="207675" cy="53600"/>
            </a:xfrm>
            <a:custGeom>
              <a:avLst/>
              <a:gdLst/>
              <a:ahLst/>
              <a:cxnLst/>
              <a:rect l="0" t="0" r="0" b="0"/>
              <a:pathLst>
                <a:path w="8307" h="2144" fill="none" extrusionOk="0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474"/>
            <p:cNvSpPr/>
            <p:nvPr/>
          </p:nvSpPr>
          <p:spPr>
            <a:xfrm>
              <a:off x="1934025" y="1001650"/>
              <a:ext cx="207650" cy="331250"/>
            </a:xfrm>
            <a:custGeom>
              <a:avLst/>
              <a:gdLst/>
              <a:ahLst/>
              <a:cxnLst/>
              <a:rect l="0" t="0" r="0" b="0"/>
              <a:pathLst>
                <a:path w="8306" h="13250" fill="none" extrusionOk="0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475"/>
            <p:cNvSpPr/>
            <p:nvPr/>
          </p:nvSpPr>
          <p:spPr>
            <a:xfrm>
              <a:off x="2141650" y="1001650"/>
              <a:ext cx="207675" cy="331250"/>
            </a:xfrm>
            <a:custGeom>
              <a:avLst/>
              <a:gdLst/>
              <a:ahLst/>
              <a:cxnLst/>
              <a:rect l="0" t="0" r="0" b="0"/>
              <a:pathLst>
                <a:path w="8307" h="13250" fill="none" extrusionOk="0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9327"/>
            <a:ext cx="1377133" cy="50765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0"/>
            <a:ext cx="1241849" cy="516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115616" y="631331"/>
            <a:ext cx="3208799" cy="888897"/>
          </a:xfrm>
        </p:spPr>
        <p:txBody>
          <a:bodyPr/>
          <a:lstStyle/>
          <a:p>
            <a:r>
              <a:rPr lang="es-PY" sz="2400" dirty="0">
                <a:solidFill>
                  <a:schemeClr val="bg1"/>
                </a:solidFill>
                <a:latin typeface="Garamond"/>
                <a:ea typeface="DejaVu Sans"/>
              </a:rPr>
              <a:t>NOTIFICACIONES</a:t>
            </a:r>
            <a:r>
              <a:rPr lang="es-PY" u="sng" dirty="0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r>
              <a:rPr lang="es-PY" dirty="0"/>
              <a:t/>
            </a:r>
            <a:br>
              <a:rPr lang="es-PY" dirty="0"/>
            </a:br>
            <a:endParaRPr lang="es-PY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911700" y="1347614"/>
            <a:ext cx="3660300" cy="3158699"/>
          </a:xfrm>
        </p:spPr>
        <p:txBody>
          <a:bodyPr/>
          <a:lstStyle/>
          <a:p>
            <a:pPr fontAlgn="t">
              <a:buNone/>
            </a:pPr>
            <a:endParaRPr lang="es-ES" dirty="0"/>
          </a:p>
          <a:p>
            <a:pPr fontAlgn="t">
              <a:buNone/>
            </a:pPr>
            <a:r>
              <a:rPr lang="es-PY" b="1" u="sng" dirty="0">
                <a:solidFill>
                  <a:schemeClr val="tx1"/>
                </a:solidFill>
                <a:latin typeface="Garamond" panose="02020404030301010803" pitchFamily="18" charset="0"/>
              </a:rPr>
              <a:t>Código Procesal Civil</a:t>
            </a:r>
            <a:r>
              <a:rPr lang="es-PY" b="1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:</a:t>
            </a:r>
          </a:p>
          <a:p>
            <a:pPr fontAlgn="t">
              <a:buNone/>
            </a:pPr>
            <a:endParaRPr lang="es-ES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just" fontAlgn="t"/>
            <a:r>
              <a:rPr lang="es-PY" sz="1800" b="1" dirty="0">
                <a:solidFill>
                  <a:schemeClr val="tx1"/>
                </a:solidFill>
                <a:latin typeface="Garamond" panose="02020404030301010803" pitchFamily="18" charset="0"/>
              </a:rPr>
              <a:t>Automática (Art. 131)</a:t>
            </a:r>
            <a:endParaRPr lang="es-ES" sz="1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just" fontAlgn="t"/>
            <a:r>
              <a:rPr lang="es-PY" sz="1800" b="1" dirty="0">
                <a:solidFill>
                  <a:schemeClr val="tx1"/>
                </a:solidFill>
                <a:latin typeface="Garamond" panose="02020404030301010803" pitchFamily="18" charset="0"/>
              </a:rPr>
              <a:t>Cédula (Art. 133 )</a:t>
            </a:r>
            <a:endParaRPr lang="es-ES" sz="1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just" fontAlgn="t"/>
            <a:r>
              <a:rPr lang="es-PY" sz="1800" b="1" dirty="0">
                <a:solidFill>
                  <a:schemeClr val="tx1"/>
                </a:solidFill>
                <a:latin typeface="Garamond" panose="02020404030301010803" pitchFamily="18" charset="0"/>
              </a:rPr>
              <a:t>Personal (Art. 133, ultimo párrafo)</a:t>
            </a:r>
            <a:endParaRPr lang="es-ES" sz="1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just" fontAlgn="t"/>
            <a:r>
              <a:rPr lang="es-PY" sz="1800" b="1" dirty="0">
                <a:solidFill>
                  <a:schemeClr val="tx1"/>
                </a:solidFill>
                <a:latin typeface="Garamond" panose="02020404030301010803" pitchFamily="18" charset="0"/>
              </a:rPr>
              <a:t>Tácita </a:t>
            </a:r>
            <a:r>
              <a:rPr lang="es-PY" sz="1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(Art</a:t>
            </a:r>
            <a:r>
              <a:rPr lang="es-PY" sz="1800" b="1" dirty="0">
                <a:solidFill>
                  <a:schemeClr val="tx1"/>
                </a:solidFill>
                <a:latin typeface="Garamond" panose="02020404030301010803" pitchFamily="18" charset="0"/>
              </a:rPr>
              <a:t>. 132)</a:t>
            </a:r>
            <a:endParaRPr lang="es-ES" sz="1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just" fontAlgn="t"/>
            <a:r>
              <a:rPr lang="es-PY" sz="1800" b="1" dirty="0">
                <a:solidFill>
                  <a:schemeClr val="tx1"/>
                </a:solidFill>
                <a:latin typeface="Garamond" panose="02020404030301010803" pitchFamily="18" charset="0"/>
              </a:rPr>
              <a:t>Por carta certificada o telegrama </a:t>
            </a:r>
            <a:r>
              <a:rPr lang="es-PY" sz="1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colacionado</a:t>
            </a:r>
            <a:r>
              <a:rPr lang="es-ES" sz="18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s-PY" sz="1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(Art</a:t>
            </a:r>
            <a:r>
              <a:rPr lang="es-PY" sz="1800" b="1" dirty="0">
                <a:solidFill>
                  <a:schemeClr val="tx1"/>
                </a:solidFill>
                <a:latin typeface="Garamond" panose="02020404030301010803" pitchFamily="18" charset="0"/>
              </a:rPr>
              <a:t>. 139)</a:t>
            </a:r>
            <a:endParaRPr lang="es-ES" sz="1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just" fontAlgn="t"/>
            <a:r>
              <a:rPr lang="es-PY" sz="1800" b="1" dirty="0">
                <a:solidFill>
                  <a:schemeClr val="tx1"/>
                </a:solidFill>
                <a:latin typeface="Garamond" panose="02020404030301010803" pitchFamily="18" charset="0"/>
              </a:rPr>
              <a:t>Por edicto (Art. 140)</a:t>
            </a:r>
            <a:endParaRPr lang="es-ES" sz="1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just" fontAlgn="t"/>
            <a:r>
              <a:rPr lang="es-PY" sz="1800" b="1" dirty="0">
                <a:solidFill>
                  <a:schemeClr val="tx1"/>
                </a:solidFill>
                <a:latin typeface="Garamond" panose="02020404030301010803" pitchFamily="18" charset="0"/>
              </a:rPr>
              <a:t>Exhorto </a:t>
            </a:r>
            <a:r>
              <a:rPr lang="es-PY" sz="1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(Art</a:t>
            </a:r>
            <a:r>
              <a:rPr lang="es-PY" sz="1800" b="1" dirty="0">
                <a:solidFill>
                  <a:schemeClr val="tx1"/>
                </a:solidFill>
                <a:latin typeface="Garamond" panose="02020404030301010803" pitchFamily="18" charset="0"/>
              </a:rPr>
              <a:t>. 129) </a:t>
            </a:r>
            <a:endParaRPr lang="es-ES" sz="1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2"/>
          </p:nvPr>
        </p:nvSpPr>
        <p:spPr>
          <a:xfrm>
            <a:off x="5076056" y="1347614"/>
            <a:ext cx="3888432" cy="3158699"/>
          </a:xfrm>
        </p:spPr>
        <p:txBody>
          <a:bodyPr/>
          <a:lstStyle/>
          <a:p>
            <a:pPr fontAlgn="t"/>
            <a:endParaRPr lang="es-ES" dirty="0"/>
          </a:p>
          <a:p>
            <a:pPr fontAlgn="t">
              <a:buNone/>
            </a:pPr>
            <a:r>
              <a:rPr lang="es-PY" b="1" u="sng" dirty="0">
                <a:solidFill>
                  <a:schemeClr val="tx1"/>
                </a:solidFill>
                <a:latin typeface="Garamond" panose="02020404030301010803" pitchFamily="18" charset="0"/>
              </a:rPr>
              <a:t>Ley Nº 4.610/12</a:t>
            </a:r>
            <a:r>
              <a:rPr lang="es-PY" b="1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:</a:t>
            </a:r>
          </a:p>
          <a:p>
            <a:pPr fontAlgn="t"/>
            <a:endParaRPr lang="es-ES" dirty="0">
              <a:latin typeface="Garamond" panose="02020404030301010803" pitchFamily="18" charset="0"/>
            </a:endParaRPr>
          </a:p>
          <a:p>
            <a:pPr algn="just" fontAlgn="t">
              <a:buNone/>
            </a:pPr>
            <a:r>
              <a:rPr lang="es-PY" sz="1800" b="1" dirty="0">
                <a:solidFill>
                  <a:schemeClr val="tx1"/>
                </a:solidFill>
                <a:latin typeface="Garamond" panose="02020404030301010803" pitchFamily="18" charset="0"/>
              </a:rPr>
              <a:t>Notificación Electrónica</a:t>
            </a:r>
            <a:r>
              <a:rPr lang="es-PY" sz="1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.</a:t>
            </a:r>
          </a:p>
          <a:p>
            <a:pPr algn="just" fontAlgn="t">
              <a:buNone/>
            </a:pPr>
            <a:endParaRPr lang="es-ES" sz="18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just" fontAlgn="t">
              <a:buNone/>
            </a:pPr>
            <a:r>
              <a:rPr lang="es-PY" sz="1600" b="1" dirty="0">
                <a:solidFill>
                  <a:schemeClr val="tx1"/>
                </a:solidFill>
                <a:latin typeface="Garamond" panose="02020404030301010803" pitchFamily="18" charset="0"/>
              </a:rPr>
              <a:t>Art. 1º: </a:t>
            </a:r>
            <a:r>
              <a:rPr lang="es-PY" sz="1600" b="1" i="1" dirty="0">
                <a:solidFill>
                  <a:schemeClr val="tx1"/>
                </a:solidFill>
                <a:latin typeface="Garamond" panose="02020404030301010803" pitchFamily="18" charset="0"/>
              </a:rPr>
              <a:t>“…En la tramitación de los expedientes administrativos o judiciales, podrá utilizarse el mecanismo electrónico, la firma digital y la </a:t>
            </a:r>
            <a:r>
              <a:rPr lang="es-PY" sz="1600" b="1" i="1" u="sng" dirty="0">
                <a:solidFill>
                  <a:schemeClr val="tx1"/>
                </a:solidFill>
                <a:latin typeface="Garamond" panose="02020404030301010803" pitchFamily="18" charset="0"/>
              </a:rPr>
              <a:t>notificación electrónica</a:t>
            </a:r>
            <a:r>
              <a:rPr lang="es-PY" sz="1600" b="1" i="1" dirty="0">
                <a:solidFill>
                  <a:schemeClr val="tx1"/>
                </a:solidFill>
                <a:latin typeface="Garamond" panose="02020404030301010803" pitchFamily="18" charset="0"/>
              </a:rPr>
              <a:t> en forma parcial o total y tendrán la misma validez jurídica y probatoria que el expediente tradicional…”.</a:t>
            </a:r>
            <a:endParaRPr lang="es-ES" sz="16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es-ES" dirty="0"/>
          </a:p>
        </p:txBody>
      </p:sp>
      <p:grpSp>
        <p:nvGrpSpPr>
          <p:cNvPr id="17" name="Shape 490"/>
          <p:cNvGrpSpPr/>
          <p:nvPr/>
        </p:nvGrpSpPr>
        <p:grpSpPr>
          <a:xfrm>
            <a:off x="279999" y="678426"/>
            <a:ext cx="730648" cy="564281"/>
            <a:chOff x="1236875" y="1623900"/>
            <a:chExt cx="465200" cy="455475"/>
          </a:xfrm>
        </p:grpSpPr>
        <p:sp>
          <p:nvSpPr>
            <p:cNvPr id="18" name="Shape 491"/>
            <p:cNvSpPr/>
            <p:nvPr/>
          </p:nvSpPr>
          <p:spPr>
            <a:xfrm>
              <a:off x="1236875" y="1623900"/>
              <a:ext cx="465200" cy="445125"/>
            </a:xfrm>
            <a:custGeom>
              <a:avLst/>
              <a:gdLst/>
              <a:ahLst/>
              <a:cxnLst/>
              <a:rect l="0" t="0" r="0" b="0"/>
              <a:pathLst>
                <a:path w="18608" h="17805" fill="none" extrusionOk="0">
                  <a:moveTo>
                    <a:pt x="13493" y="14127"/>
                  </a:moveTo>
                  <a:lnTo>
                    <a:pt x="18608" y="17804"/>
                  </a:lnTo>
                  <a:lnTo>
                    <a:pt x="18608" y="17804"/>
                  </a:lnTo>
                  <a:lnTo>
                    <a:pt x="18608" y="17731"/>
                  </a:lnTo>
                  <a:lnTo>
                    <a:pt x="18608" y="6723"/>
                  </a:lnTo>
                  <a:lnTo>
                    <a:pt x="9304" y="1"/>
                  </a:lnTo>
                  <a:lnTo>
                    <a:pt x="1" y="6723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1" y="17804"/>
                  </a:lnTo>
                  <a:lnTo>
                    <a:pt x="5115" y="14127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492"/>
            <p:cNvSpPr/>
            <p:nvPr/>
          </p:nvSpPr>
          <p:spPr>
            <a:xfrm>
              <a:off x="1244800" y="2078750"/>
              <a:ext cx="449375" cy="625"/>
            </a:xfrm>
            <a:custGeom>
              <a:avLst/>
              <a:gdLst/>
              <a:ahLst/>
              <a:cxnLst/>
              <a:rect l="0" t="0" r="0" b="0"/>
              <a:pathLst>
                <a:path w="17975" h="25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98" y="0"/>
                  </a:lnTo>
                  <a:lnTo>
                    <a:pt x="171" y="24"/>
                  </a:lnTo>
                  <a:lnTo>
                    <a:pt x="17804" y="24"/>
                  </a:lnTo>
                  <a:lnTo>
                    <a:pt x="17804" y="24"/>
                  </a:lnTo>
                  <a:lnTo>
                    <a:pt x="17877" y="0"/>
                  </a:lnTo>
                  <a:lnTo>
                    <a:pt x="17974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493"/>
            <p:cNvSpPr/>
            <p:nvPr/>
          </p:nvSpPr>
          <p:spPr>
            <a:xfrm>
              <a:off x="1236875" y="1791950"/>
              <a:ext cx="465200" cy="171725"/>
            </a:xfrm>
            <a:custGeom>
              <a:avLst/>
              <a:gdLst/>
              <a:ahLst/>
              <a:cxnLst/>
              <a:rect l="0" t="0" r="0" b="0"/>
              <a:pathLst>
                <a:path w="18608" h="6869" fill="none" extrusionOk="0">
                  <a:moveTo>
                    <a:pt x="18608" y="1"/>
                  </a:moveTo>
                  <a:lnTo>
                    <a:pt x="9450" y="6820"/>
                  </a:lnTo>
                  <a:lnTo>
                    <a:pt x="9450" y="6820"/>
                  </a:lnTo>
                  <a:lnTo>
                    <a:pt x="9377" y="6845"/>
                  </a:lnTo>
                  <a:lnTo>
                    <a:pt x="9304" y="6869"/>
                  </a:lnTo>
                  <a:lnTo>
                    <a:pt x="9304" y="6869"/>
                  </a:lnTo>
                  <a:lnTo>
                    <a:pt x="9231" y="6845"/>
                  </a:lnTo>
                  <a:lnTo>
                    <a:pt x="9158" y="682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494"/>
            <p:cNvSpPr/>
            <p:nvPr/>
          </p:nvSpPr>
          <p:spPr>
            <a:xfrm>
              <a:off x="1330025" y="1750550"/>
              <a:ext cx="278900" cy="110850"/>
            </a:xfrm>
            <a:custGeom>
              <a:avLst/>
              <a:gdLst/>
              <a:ahLst/>
              <a:cxnLst/>
              <a:rect l="0" t="0" r="0" b="0"/>
              <a:pathLst>
                <a:path w="11156" h="4434" fill="none" extrusionOk="0">
                  <a:moveTo>
                    <a:pt x="1" y="4433"/>
                  </a:moveTo>
                  <a:lnTo>
                    <a:pt x="1" y="1"/>
                  </a:lnTo>
                  <a:lnTo>
                    <a:pt x="11155" y="1"/>
                  </a:lnTo>
                  <a:lnTo>
                    <a:pt x="11155" y="4433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495"/>
            <p:cNvSpPr/>
            <p:nvPr/>
          </p:nvSpPr>
          <p:spPr>
            <a:xfrm>
              <a:off x="1402500" y="1810225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496"/>
            <p:cNvSpPr/>
            <p:nvPr/>
          </p:nvSpPr>
          <p:spPr>
            <a:xfrm>
              <a:off x="1402500" y="1844325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497"/>
            <p:cNvSpPr/>
            <p:nvPr/>
          </p:nvSpPr>
          <p:spPr>
            <a:xfrm>
              <a:off x="1402500" y="1878425"/>
              <a:ext cx="85250" cy="25"/>
            </a:xfrm>
            <a:custGeom>
              <a:avLst/>
              <a:gdLst/>
              <a:ahLst/>
              <a:cxnLst/>
              <a:rect l="0" t="0" r="0" b="0"/>
              <a:pathLst>
                <a:path w="3410" h="1" fill="none" extrusionOk="0">
                  <a:moveTo>
                    <a:pt x="0" y="0"/>
                  </a:moveTo>
                  <a:lnTo>
                    <a:pt x="3410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9327"/>
            <a:ext cx="1377133" cy="507655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0"/>
            <a:ext cx="1241849" cy="516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799" cy="102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s-PY" dirty="0">
                <a:solidFill>
                  <a:schemeClr val="bg1"/>
                </a:solidFill>
                <a:latin typeface="Garamond"/>
                <a:ea typeface="DejaVu Sans"/>
              </a:rPr>
              <a:t>NOTIFICACIONES EN FORMATO PAPEL</a:t>
            </a:r>
            <a:endParaRPr lang="en" dirty="0"/>
          </a:p>
        </p:txBody>
      </p:sp>
      <p:sp>
        <p:nvSpPr>
          <p:cNvPr id="344" name="Shape 344"/>
          <p:cNvSpPr/>
          <p:nvPr/>
        </p:nvSpPr>
        <p:spPr>
          <a:xfrm>
            <a:off x="774775" y="1707654"/>
            <a:ext cx="3024336" cy="2010900"/>
          </a:xfrm>
          <a:prstGeom prst="homePlate">
            <a:avLst>
              <a:gd name="adj" fmla="val 30129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s-ES" sz="1800" b="1" dirty="0">
                <a:solidFill>
                  <a:srgbClr val="FFFFFF"/>
                </a:solidFill>
                <a:latin typeface="Garamond"/>
                <a:ea typeface="DejaVu Sans"/>
              </a:rPr>
              <a:t> </a:t>
            </a:r>
            <a:r>
              <a:rPr lang="es-ES" sz="1800" b="1" dirty="0" smtClean="0">
                <a:solidFill>
                  <a:srgbClr val="FFFFFF"/>
                </a:solidFill>
                <a:latin typeface="Garamond"/>
                <a:ea typeface="DejaVu Sans"/>
              </a:rPr>
              <a:t>1.) </a:t>
            </a:r>
            <a:r>
              <a:rPr lang="es-ES" sz="1600" b="1" dirty="0" smtClean="0">
                <a:solidFill>
                  <a:schemeClr val="bg1"/>
                </a:solidFill>
                <a:latin typeface="Garamond"/>
                <a:ea typeface="DejaVu Sans"/>
              </a:rPr>
              <a:t>La </a:t>
            </a:r>
            <a:r>
              <a:rPr lang="es-ES" sz="1600" b="1" dirty="0">
                <a:solidFill>
                  <a:schemeClr val="bg1"/>
                </a:solidFill>
                <a:latin typeface="Garamond"/>
                <a:ea typeface="DejaVu Sans"/>
              </a:rPr>
              <a:t>que dispone el traslado de la demanda, de la reconvención</a:t>
            </a:r>
            <a:endParaRPr lang="es-ES" sz="1600" dirty="0">
              <a:solidFill>
                <a:schemeClr val="bg1"/>
              </a:solidFill>
            </a:endParaRPr>
          </a:p>
          <a:p>
            <a:pPr algn="ctr"/>
            <a:r>
              <a:rPr lang="es-ES" sz="1600" b="1" dirty="0">
                <a:solidFill>
                  <a:schemeClr val="bg1"/>
                </a:solidFill>
                <a:latin typeface="Garamond"/>
                <a:ea typeface="DejaVu Sans"/>
              </a:rPr>
              <a:t>  y de los documentos que se acompañan a sus </a:t>
            </a:r>
            <a:r>
              <a:rPr lang="es-ES" sz="1600" b="1" dirty="0" smtClean="0">
                <a:solidFill>
                  <a:schemeClr val="bg1"/>
                </a:solidFill>
                <a:latin typeface="Garamond"/>
                <a:ea typeface="DejaVu Sans"/>
              </a:rPr>
              <a:t>contestaciones.</a:t>
            </a:r>
            <a:endParaRPr lang="en" sz="1600" b="1" dirty="0">
              <a:solidFill>
                <a:schemeClr val="bg1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345" name="Shape 345"/>
          <p:cNvSpPr/>
          <p:nvPr/>
        </p:nvSpPr>
        <p:spPr>
          <a:xfrm>
            <a:off x="3474842" y="1705784"/>
            <a:ext cx="2952328" cy="2010900"/>
          </a:xfrm>
          <a:prstGeom prst="chevron">
            <a:avLst>
              <a:gd name="adj" fmla="val 29853"/>
            </a:avLst>
          </a:prstGeom>
          <a:solidFill>
            <a:srgbClr val="00626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s-PY" sz="1800" b="1" dirty="0" smtClean="0">
                <a:solidFill>
                  <a:schemeClr val="bg1"/>
                </a:solidFill>
                <a:latin typeface="Garamond"/>
                <a:ea typeface="DejaVu Sans"/>
              </a:rPr>
              <a:t>2.) Las </a:t>
            </a:r>
            <a:r>
              <a:rPr lang="es-PY" sz="1800" b="1" dirty="0">
                <a:solidFill>
                  <a:schemeClr val="bg1"/>
                </a:solidFill>
                <a:latin typeface="Garamond"/>
                <a:ea typeface="DejaVu Sans"/>
              </a:rPr>
              <a:t>que disponen la citación de personas extrañas al </a:t>
            </a:r>
            <a:r>
              <a:rPr lang="es-PY" sz="1800" b="1" dirty="0" smtClean="0">
                <a:solidFill>
                  <a:schemeClr val="bg1"/>
                </a:solidFill>
                <a:latin typeface="Garamond"/>
                <a:ea typeface="DejaVu Sans"/>
              </a:rPr>
              <a:t>proceso</a:t>
            </a:r>
            <a:r>
              <a:rPr lang="es-PY" sz="1800" b="1" dirty="0">
                <a:solidFill>
                  <a:schemeClr val="bg1"/>
                </a:solidFill>
                <a:latin typeface="Garamond"/>
                <a:ea typeface="DejaVu Sans"/>
              </a:rPr>
              <a:t>.</a:t>
            </a:r>
            <a:endParaRPr lang="en" sz="1800" b="1" dirty="0">
              <a:solidFill>
                <a:schemeClr val="bg1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346" name="Shape 346"/>
          <p:cNvSpPr/>
          <p:nvPr/>
        </p:nvSpPr>
        <p:spPr>
          <a:xfrm>
            <a:off x="6049199" y="1705784"/>
            <a:ext cx="2783999" cy="2010900"/>
          </a:xfrm>
          <a:prstGeom prst="chevron">
            <a:avLst>
              <a:gd name="adj" fmla="val 2985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s-ES" sz="1800" b="1" dirty="0" smtClean="0">
                <a:solidFill>
                  <a:schemeClr val="bg1"/>
                </a:solidFill>
                <a:latin typeface="Garamond"/>
                <a:ea typeface="DejaVu Sans"/>
              </a:rPr>
              <a:t>3.) Los </a:t>
            </a:r>
            <a:r>
              <a:rPr lang="es-ES" sz="1800" b="1" dirty="0">
                <a:solidFill>
                  <a:schemeClr val="bg1"/>
                </a:solidFill>
                <a:latin typeface="Garamond"/>
                <a:ea typeface="DejaVu Sans"/>
              </a:rPr>
              <a:t>casos expresamente establecidos por el Magistrado.</a:t>
            </a:r>
            <a:endParaRPr lang="es-ES" sz="1800" dirty="0">
              <a:solidFill>
                <a:schemeClr val="bg1"/>
              </a:solidFill>
            </a:endParaRPr>
          </a:p>
        </p:txBody>
      </p:sp>
      <p:grpSp>
        <p:nvGrpSpPr>
          <p:cNvPr id="17" name="Shape 490"/>
          <p:cNvGrpSpPr/>
          <p:nvPr/>
        </p:nvGrpSpPr>
        <p:grpSpPr>
          <a:xfrm>
            <a:off x="320067" y="649367"/>
            <a:ext cx="706043" cy="551459"/>
            <a:chOff x="1236875" y="1623900"/>
            <a:chExt cx="465200" cy="455475"/>
          </a:xfrm>
        </p:grpSpPr>
        <p:sp>
          <p:nvSpPr>
            <p:cNvPr id="18" name="Shape 491"/>
            <p:cNvSpPr/>
            <p:nvPr/>
          </p:nvSpPr>
          <p:spPr>
            <a:xfrm>
              <a:off x="1236875" y="1623900"/>
              <a:ext cx="465200" cy="445125"/>
            </a:xfrm>
            <a:custGeom>
              <a:avLst/>
              <a:gdLst/>
              <a:ahLst/>
              <a:cxnLst/>
              <a:rect l="0" t="0" r="0" b="0"/>
              <a:pathLst>
                <a:path w="18608" h="17805" fill="none" extrusionOk="0">
                  <a:moveTo>
                    <a:pt x="13493" y="14127"/>
                  </a:moveTo>
                  <a:lnTo>
                    <a:pt x="18608" y="17804"/>
                  </a:lnTo>
                  <a:lnTo>
                    <a:pt x="18608" y="17804"/>
                  </a:lnTo>
                  <a:lnTo>
                    <a:pt x="18608" y="17731"/>
                  </a:lnTo>
                  <a:lnTo>
                    <a:pt x="18608" y="6723"/>
                  </a:lnTo>
                  <a:lnTo>
                    <a:pt x="9304" y="1"/>
                  </a:lnTo>
                  <a:lnTo>
                    <a:pt x="1" y="6723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1" y="17804"/>
                  </a:lnTo>
                  <a:lnTo>
                    <a:pt x="5115" y="14127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492"/>
            <p:cNvSpPr/>
            <p:nvPr/>
          </p:nvSpPr>
          <p:spPr>
            <a:xfrm>
              <a:off x="1244800" y="2078750"/>
              <a:ext cx="449375" cy="625"/>
            </a:xfrm>
            <a:custGeom>
              <a:avLst/>
              <a:gdLst/>
              <a:ahLst/>
              <a:cxnLst/>
              <a:rect l="0" t="0" r="0" b="0"/>
              <a:pathLst>
                <a:path w="17975" h="25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98" y="0"/>
                  </a:lnTo>
                  <a:lnTo>
                    <a:pt x="171" y="24"/>
                  </a:lnTo>
                  <a:lnTo>
                    <a:pt x="17804" y="24"/>
                  </a:lnTo>
                  <a:lnTo>
                    <a:pt x="17804" y="24"/>
                  </a:lnTo>
                  <a:lnTo>
                    <a:pt x="17877" y="0"/>
                  </a:lnTo>
                  <a:lnTo>
                    <a:pt x="17974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493"/>
            <p:cNvSpPr/>
            <p:nvPr/>
          </p:nvSpPr>
          <p:spPr>
            <a:xfrm>
              <a:off x="1236875" y="1791950"/>
              <a:ext cx="465200" cy="171725"/>
            </a:xfrm>
            <a:custGeom>
              <a:avLst/>
              <a:gdLst/>
              <a:ahLst/>
              <a:cxnLst/>
              <a:rect l="0" t="0" r="0" b="0"/>
              <a:pathLst>
                <a:path w="18608" h="6869" fill="none" extrusionOk="0">
                  <a:moveTo>
                    <a:pt x="18608" y="1"/>
                  </a:moveTo>
                  <a:lnTo>
                    <a:pt x="9450" y="6820"/>
                  </a:lnTo>
                  <a:lnTo>
                    <a:pt x="9450" y="6820"/>
                  </a:lnTo>
                  <a:lnTo>
                    <a:pt x="9377" y="6845"/>
                  </a:lnTo>
                  <a:lnTo>
                    <a:pt x="9304" y="6869"/>
                  </a:lnTo>
                  <a:lnTo>
                    <a:pt x="9304" y="6869"/>
                  </a:lnTo>
                  <a:lnTo>
                    <a:pt x="9231" y="6845"/>
                  </a:lnTo>
                  <a:lnTo>
                    <a:pt x="9158" y="682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494"/>
            <p:cNvSpPr/>
            <p:nvPr/>
          </p:nvSpPr>
          <p:spPr>
            <a:xfrm>
              <a:off x="1330025" y="1750550"/>
              <a:ext cx="278900" cy="110850"/>
            </a:xfrm>
            <a:custGeom>
              <a:avLst/>
              <a:gdLst/>
              <a:ahLst/>
              <a:cxnLst/>
              <a:rect l="0" t="0" r="0" b="0"/>
              <a:pathLst>
                <a:path w="11156" h="4434" fill="none" extrusionOk="0">
                  <a:moveTo>
                    <a:pt x="1" y="4433"/>
                  </a:moveTo>
                  <a:lnTo>
                    <a:pt x="1" y="1"/>
                  </a:lnTo>
                  <a:lnTo>
                    <a:pt x="11155" y="1"/>
                  </a:lnTo>
                  <a:lnTo>
                    <a:pt x="11155" y="4433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495"/>
            <p:cNvSpPr/>
            <p:nvPr/>
          </p:nvSpPr>
          <p:spPr>
            <a:xfrm>
              <a:off x="1402500" y="1810225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496"/>
            <p:cNvSpPr/>
            <p:nvPr/>
          </p:nvSpPr>
          <p:spPr>
            <a:xfrm>
              <a:off x="1402500" y="1844325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497"/>
            <p:cNvSpPr/>
            <p:nvPr/>
          </p:nvSpPr>
          <p:spPr>
            <a:xfrm>
              <a:off x="1402500" y="1878425"/>
              <a:ext cx="85250" cy="25"/>
            </a:xfrm>
            <a:custGeom>
              <a:avLst/>
              <a:gdLst/>
              <a:ahLst/>
              <a:cxnLst/>
              <a:rect l="0" t="0" r="0" b="0"/>
              <a:pathLst>
                <a:path w="3410" h="1" fill="none" extrusionOk="0">
                  <a:moveTo>
                    <a:pt x="0" y="0"/>
                  </a:moveTo>
                  <a:lnTo>
                    <a:pt x="3410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" name="1 Rectángulo"/>
          <p:cNvSpPr/>
          <p:nvPr/>
        </p:nvSpPr>
        <p:spPr>
          <a:xfrm>
            <a:off x="891632" y="3834411"/>
            <a:ext cx="74887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buFont typeface="Wingdings" panose="05000000000000000000" pitchFamily="2" charset="2"/>
              <a:buChar char="§"/>
            </a:pPr>
            <a:r>
              <a:rPr lang="es-ES" sz="1600" b="1" dirty="0">
                <a:latin typeface="Times New Roman"/>
              </a:rPr>
              <a:t>Las demás notificaciones generadas en el proceso, ya sea que las mismas correspondan a notificaciones por cédula o personal serán electrónicas, y las mismas quedarán dispuestas en la bandeja de notificaciones de la parte notificada (Protocolo Punto N°3)</a:t>
            </a:r>
            <a:endParaRPr lang="es-ES" sz="1600" b="1" dirty="0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9327"/>
            <a:ext cx="1377133" cy="507655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0"/>
            <a:ext cx="1241849" cy="516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dirty="0" smtClean="0">
                <a:latin typeface="Garamond" panose="02020404030301010803" pitchFamily="18" charset="0"/>
              </a:rPr>
              <a:t>NOTIFICACIÓN ELECTRÓNICA</a:t>
            </a:r>
            <a:br>
              <a:rPr lang="en" sz="2000" dirty="0" smtClean="0">
                <a:latin typeface="Garamond" panose="02020404030301010803" pitchFamily="18" charset="0"/>
              </a:rPr>
            </a:br>
            <a:r>
              <a:rPr lang="en" sz="2000" dirty="0" smtClean="0">
                <a:latin typeface="Garamond" panose="02020404030301010803" pitchFamily="18" charset="0"/>
              </a:rPr>
              <a:t>(Cómputo de Plazos)</a:t>
            </a:r>
            <a:endParaRPr lang="en" sz="2000" dirty="0">
              <a:latin typeface="Garamond" panose="02020404030301010803" pitchFamily="18" charset="0"/>
            </a:endParaRPr>
          </a:p>
        </p:txBody>
      </p:sp>
      <p:sp>
        <p:nvSpPr>
          <p:cNvPr id="2" name="1 Marcador de texto"/>
          <p:cNvSpPr>
            <a:spLocks noGrp="1"/>
          </p:cNvSpPr>
          <p:nvPr>
            <p:ph type="body" idx="4294967295"/>
          </p:nvPr>
        </p:nvSpPr>
        <p:spPr>
          <a:xfrm>
            <a:off x="822868" y="1699331"/>
            <a:ext cx="7540625" cy="1606550"/>
          </a:xfrm>
        </p:spPr>
        <p:txBody>
          <a:bodyPr/>
          <a:lstStyle/>
          <a:p>
            <a:pPr algn="just">
              <a:buNone/>
            </a:pPr>
            <a:r>
              <a:rPr lang="es-ES" sz="2000" b="1" dirty="0" smtClean="0">
                <a:solidFill>
                  <a:srgbClr val="000000"/>
                </a:solidFill>
                <a:latin typeface="Garamond"/>
                <a:ea typeface="DejaVu Sans"/>
              </a:rPr>
              <a:t>El </a:t>
            </a:r>
            <a:r>
              <a:rPr lang="es-ES" sz="2000" b="1" dirty="0">
                <a:solidFill>
                  <a:srgbClr val="000000"/>
                </a:solidFill>
                <a:latin typeface="Garamond"/>
                <a:ea typeface="DejaVu Sans"/>
              </a:rPr>
              <a:t>día de notificación corresponde a la </a:t>
            </a:r>
            <a:r>
              <a:rPr lang="es-ES" sz="2000" b="1" u="sng" dirty="0">
                <a:solidFill>
                  <a:srgbClr val="FF0000"/>
                </a:solidFill>
                <a:latin typeface="Garamond"/>
                <a:ea typeface="DejaVu Sans"/>
              </a:rPr>
              <a:t>fecha del depósito</a:t>
            </a:r>
            <a:r>
              <a:rPr lang="es-ES" sz="2000" b="1" dirty="0">
                <a:solidFill>
                  <a:srgbClr val="000000"/>
                </a:solidFill>
                <a:latin typeface="Garamond"/>
                <a:ea typeface="DejaVu Sans"/>
              </a:rPr>
              <a:t> en su bandeja de notificaciones de la correspondiente cédula digital, haya o no accedido a la bandeja citada. </a:t>
            </a:r>
            <a:endParaRPr lang="es-ES" sz="2000" b="1" dirty="0"/>
          </a:p>
          <a:p>
            <a:pPr>
              <a:buNone/>
            </a:pPr>
            <a:endParaRPr lang="es-ES" dirty="0"/>
          </a:p>
        </p:txBody>
      </p:sp>
      <p:sp>
        <p:nvSpPr>
          <p:cNvPr id="5" name="Shape 584"/>
          <p:cNvSpPr/>
          <p:nvPr/>
        </p:nvSpPr>
        <p:spPr>
          <a:xfrm>
            <a:off x="1142399" y="2479805"/>
            <a:ext cx="211308" cy="366067"/>
          </a:xfrm>
          <a:custGeom>
            <a:avLst/>
            <a:gdLst/>
            <a:ahLst/>
            <a:cxnLst/>
            <a:rect l="0" t="0" r="0" b="0"/>
            <a:pathLst>
              <a:path w="11838" h="20508" fill="none" extrusionOk="0">
                <a:moveTo>
                  <a:pt x="10547" y="1"/>
                </a:moveTo>
                <a:lnTo>
                  <a:pt x="1292" y="1"/>
                </a:lnTo>
                <a:lnTo>
                  <a:pt x="1292" y="1"/>
                </a:lnTo>
                <a:lnTo>
                  <a:pt x="1024" y="25"/>
                </a:lnTo>
                <a:lnTo>
                  <a:pt x="780" y="98"/>
                </a:lnTo>
                <a:lnTo>
                  <a:pt x="561" y="220"/>
                </a:lnTo>
                <a:lnTo>
                  <a:pt x="366" y="366"/>
                </a:lnTo>
                <a:lnTo>
                  <a:pt x="220" y="561"/>
                </a:lnTo>
                <a:lnTo>
                  <a:pt x="98" y="780"/>
                </a:lnTo>
                <a:lnTo>
                  <a:pt x="25" y="1024"/>
                </a:lnTo>
                <a:lnTo>
                  <a:pt x="1" y="1292"/>
                </a:lnTo>
                <a:lnTo>
                  <a:pt x="1" y="19217"/>
                </a:lnTo>
                <a:lnTo>
                  <a:pt x="1" y="19217"/>
                </a:lnTo>
                <a:lnTo>
                  <a:pt x="25" y="19485"/>
                </a:lnTo>
                <a:lnTo>
                  <a:pt x="98" y="19728"/>
                </a:lnTo>
                <a:lnTo>
                  <a:pt x="220" y="19948"/>
                </a:lnTo>
                <a:lnTo>
                  <a:pt x="366" y="20142"/>
                </a:lnTo>
                <a:lnTo>
                  <a:pt x="561" y="20289"/>
                </a:lnTo>
                <a:lnTo>
                  <a:pt x="780" y="20410"/>
                </a:lnTo>
                <a:lnTo>
                  <a:pt x="1024" y="20483"/>
                </a:lnTo>
                <a:lnTo>
                  <a:pt x="1292" y="20508"/>
                </a:lnTo>
                <a:lnTo>
                  <a:pt x="10547" y="20508"/>
                </a:lnTo>
                <a:lnTo>
                  <a:pt x="10547" y="20508"/>
                </a:lnTo>
                <a:lnTo>
                  <a:pt x="10814" y="20483"/>
                </a:lnTo>
                <a:lnTo>
                  <a:pt x="11058" y="20410"/>
                </a:lnTo>
                <a:lnTo>
                  <a:pt x="11277" y="20289"/>
                </a:lnTo>
                <a:lnTo>
                  <a:pt x="11472" y="20142"/>
                </a:lnTo>
                <a:lnTo>
                  <a:pt x="11618" y="19948"/>
                </a:lnTo>
                <a:lnTo>
                  <a:pt x="11740" y="19728"/>
                </a:lnTo>
                <a:lnTo>
                  <a:pt x="11813" y="19485"/>
                </a:lnTo>
                <a:lnTo>
                  <a:pt x="11837" y="19217"/>
                </a:lnTo>
                <a:lnTo>
                  <a:pt x="11837" y="1292"/>
                </a:lnTo>
                <a:lnTo>
                  <a:pt x="11837" y="1292"/>
                </a:lnTo>
                <a:lnTo>
                  <a:pt x="11813" y="1024"/>
                </a:lnTo>
                <a:lnTo>
                  <a:pt x="11740" y="780"/>
                </a:lnTo>
                <a:lnTo>
                  <a:pt x="11618" y="561"/>
                </a:lnTo>
                <a:lnTo>
                  <a:pt x="11472" y="366"/>
                </a:lnTo>
                <a:lnTo>
                  <a:pt x="11277" y="220"/>
                </a:lnTo>
                <a:lnTo>
                  <a:pt x="11058" y="98"/>
                </a:lnTo>
                <a:lnTo>
                  <a:pt x="10814" y="25"/>
                </a:lnTo>
                <a:lnTo>
                  <a:pt x="10547" y="1"/>
                </a:lnTo>
                <a:lnTo>
                  <a:pt x="10547" y="1"/>
                </a:lnTo>
                <a:close/>
                <a:moveTo>
                  <a:pt x="5554" y="975"/>
                </a:moveTo>
                <a:lnTo>
                  <a:pt x="6284" y="975"/>
                </a:lnTo>
                <a:lnTo>
                  <a:pt x="6284" y="975"/>
                </a:lnTo>
                <a:lnTo>
                  <a:pt x="6406" y="999"/>
                </a:lnTo>
                <a:lnTo>
                  <a:pt x="6479" y="1073"/>
                </a:lnTo>
                <a:lnTo>
                  <a:pt x="6552" y="1146"/>
                </a:lnTo>
                <a:lnTo>
                  <a:pt x="6577" y="1267"/>
                </a:lnTo>
                <a:lnTo>
                  <a:pt x="6577" y="1267"/>
                </a:lnTo>
                <a:lnTo>
                  <a:pt x="6552" y="1365"/>
                </a:lnTo>
                <a:lnTo>
                  <a:pt x="6479" y="1462"/>
                </a:lnTo>
                <a:lnTo>
                  <a:pt x="6406" y="1511"/>
                </a:lnTo>
                <a:lnTo>
                  <a:pt x="6284" y="1535"/>
                </a:lnTo>
                <a:lnTo>
                  <a:pt x="5554" y="1535"/>
                </a:lnTo>
                <a:lnTo>
                  <a:pt x="5554" y="1535"/>
                </a:lnTo>
                <a:lnTo>
                  <a:pt x="5432" y="1511"/>
                </a:lnTo>
                <a:lnTo>
                  <a:pt x="5359" y="1462"/>
                </a:lnTo>
                <a:lnTo>
                  <a:pt x="5286" y="1365"/>
                </a:lnTo>
                <a:lnTo>
                  <a:pt x="5262" y="1267"/>
                </a:lnTo>
                <a:lnTo>
                  <a:pt x="5262" y="1267"/>
                </a:lnTo>
                <a:lnTo>
                  <a:pt x="5286" y="1146"/>
                </a:lnTo>
                <a:lnTo>
                  <a:pt x="5359" y="1073"/>
                </a:lnTo>
                <a:lnTo>
                  <a:pt x="5432" y="999"/>
                </a:lnTo>
                <a:lnTo>
                  <a:pt x="5554" y="975"/>
                </a:lnTo>
                <a:lnTo>
                  <a:pt x="5554" y="975"/>
                </a:lnTo>
                <a:close/>
                <a:moveTo>
                  <a:pt x="5919" y="19436"/>
                </a:moveTo>
                <a:lnTo>
                  <a:pt x="5919" y="19436"/>
                </a:lnTo>
                <a:lnTo>
                  <a:pt x="5749" y="19412"/>
                </a:lnTo>
                <a:lnTo>
                  <a:pt x="5578" y="19363"/>
                </a:lnTo>
                <a:lnTo>
                  <a:pt x="5432" y="19290"/>
                </a:lnTo>
                <a:lnTo>
                  <a:pt x="5310" y="19193"/>
                </a:lnTo>
                <a:lnTo>
                  <a:pt x="5213" y="19071"/>
                </a:lnTo>
                <a:lnTo>
                  <a:pt x="5140" y="18925"/>
                </a:lnTo>
                <a:lnTo>
                  <a:pt x="5091" y="18754"/>
                </a:lnTo>
                <a:lnTo>
                  <a:pt x="5067" y="18584"/>
                </a:lnTo>
                <a:lnTo>
                  <a:pt x="5067" y="18584"/>
                </a:lnTo>
                <a:lnTo>
                  <a:pt x="5091" y="18413"/>
                </a:lnTo>
                <a:lnTo>
                  <a:pt x="5140" y="18243"/>
                </a:lnTo>
                <a:lnTo>
                  <a:pt x="5213" y="18097"/>
                </a:lnTo>
                <a:lnTo>
                  <a:pt x="5310" y="17975"/>
                </a:lnTo>
                <a:lnTo>
                  <a:pt x="5432" y="17877"/>
                </a:lnTo>
                <a:lnTo>
                  <a:pt x="5578" y="17804"/>
                </a:lnTo>
                <a:lnTo>
                  <a:pt x="5749" y="17756"/>
                </a:lnTo>
                <a:lnTo>
                  <a:pt x="5919" y="17731"/>
                </a:lnTo>
                <a:lnTo>
                  <a:pt x="5919" y="17731"/>
                </a:lnTo>
                <a:lnTo>
                  <a:pt x="6090" y="17756"/>
                </a:lnTo>
                <a:lnTo>
                  <a:pt x="6260" y="17804"/>
                </a:lnTo>
                <a:lnTo>
                  <a:pt x="6406" y="17877"/>
                </a:lnTo>
                <a:lnTo>
                  <a:pt x="6528" y="17975"/>
                </a:lnTo>
                <a:lnTo>
                  <a:pt x="6625" y="18097"/>
                </a:lnTo>
                <a:lnTo>
                  <a:pt x="6699" y="18243"/>
                </a:lnTo>
                <a:lnTo>
                  <a:pt x="6747" y="18413"/>
                </a:lnTo>
                <a:lnTo>
                  <a:pt x="6772" y="18584"/>
                </a:lnTo>
                <a:lnTo>
                  <a:pt x="6772" y="18584"/>
                </a:lnTo>
                <a:lnTo>
                  <a:pt x="6747" y="18754"/>
                </a:lnTo>
                <a:lnTo>
                  <a:pt x="6699" y="18925"/>
                </a:lnTo>
                <a:lnTo>
                  <a:pt x="6625" y="19071"/>
                </a:lnTo>
                <a:lnTo>
                  <a:pt x="6528" y="19193"/>
                </a:lnTo>
                <a:lnTo>
                  <a:pt x="6406" y="19290"/>
                </a:lnTo>
                <a:lnTo>
                  <a:pt x="6260" y="19363"/>
                </a:lnTo>
                <a:lnTo>
                  <a:pt x="6090" y="19412"/>
                </a:lnTo>
                <a:lnTo>
                  <a:pt x="5919" y="19436"/>
                </a:lnTo>
                <a:lnTo>
                  <a:pt x="5919" y="19436"/>
                </a:lnTo>
                <a:close/>
                <a:moveTo>
                  <a:pt x="10547" y="16660"/>
                </a:moveTo>
                <a:lnTo>
                  <a:pt x="1292" y="16660"/>
                </a:lnTo>
                <a:lnTo>
                  <a:pt x="1292" y="2558"/>
                </a:lnTo>
                <a:lnTo>
                  <a:pt x="10547" y="2558"/>
                </a:lnTo>
                <a:lnTo>
                  <a:pt x="10547" y="16660"/>
                </a:ln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584"/>
          <p:cNvSpPr/>
          <p:nvPr/>
        </p:nvSpPr>
        <p:spPr>
          <a:xfrm>
            <a:off x="467544" y="771549"/>
            <a:ext cx="355324" cy="510083"/>
          </a:xfrm>
          <a:custGeom>
            <a:avLst/>
            <a:gdLst/>
            <a:ahLst/>
            <a:cxnLst/>
            <a:rect l="0" t="0" r="0" b="0"/>
            <a:pathLst>
              <a:path w="11838" h="20508" fill="none" extrusionOk="0">
                <a:moveTo>
                  <a:pt x="10547" y="1"/>
                </a:moveTo>
                <a:lnTo>
                  <a:pt x="1292" y="1"/>
                </a:lnTo>
                <a:lnTo>
                  <a:pt x="1292" y="1"/>
                </a:lnTo>
                <a:lnTo>
                  <a:pt x="1024" y="25"/>
                </a:lnTo>
                <a:lnTo>
                  <a:pt x="780" y="98"/>
                </a:lnTo>
                <a:lnTo>
                  <a:pt x="561" y="220"/>
                </a:lnTo>
                <a:lnTo>
                  <a:pt x="366" y="366"/>
                </a:lnTo>
                <a:lnTo>
                  <a:pt x="220" y="561"/>
                </a:lnTo>
                <a:lnTo>
                  <a:pt x="98" y="780"/>
                </a:lnTo>
                <a:lnTo>
                  <a:pt x="25" y="1024"/>
                </a:lnTo>
                <a:lnTo>
                  <a:pt x="1" y="1292"/>
                </a:lnTo>
                <a:lnTo>
                  <a:pt x="1" y="19217"/>
                </a:lnTo>
                <a:lnTo>
                  <a:pt x="1" y="19217"/>
                </a:lnTo>
                <a:lnTo>
                  <a:pt x="25" y="19485"/>
                </a:lnTo>
                <a:lnTo>
                  <a:pt x="98" y="19728"/>
                </a:lnTo>
                <a:lnTo>
                  <a:pt x="220" y="19948"/>
                </a:lnTo>
                <a:lnTo>
                  <a:pt x="366" y="20142"/>
                </a:lnTo>
                <a:lnTo>
                  <a:pt x="561" y="20289"/>
                </a:lnTo>
                <a:lnTo>
                  <a:pt x="780" y="20410"/>
                </a:lnTo>
                <a:lnTo>
                  <a:pt x="1024" y="20483"/>
                </a:lnTo>
                <a:lnTo>
                  <a:pt x="1292" y="20508"/>
                </a:lnTo>
                <a:lnTo>
                  <a:pt x="10547" y="20508"/>
                </a:lnTo>
                <a:lnTo>
                  <a:pt x="10547" y="20508"/>
                </a:lnTo>
                <a:lnTo>
                  <a:pt x="10814" y="20483"/>
                </a:lnTo>
                <a:lnTo>
                  <a:pt x="11058" y="20410"/>
                </a:lnTo>
                <a:lnTo>
                  <a:pt x="11277" y="20289"/>
                </a:lnTo>
                <a:lnTo>
                  <a:pt x="11472" y="20142"/>
                </a:lnTo>
                <a:lnTo>
                  <a:pt x="11618" y="19948"/>
                </a:lnTo>
                <a:lnTo>
                  <a:pt x="11740" y="19728"/>
                </a:lnTo>
                <a:lnTo>
                  <a:pt x="11813" y="19485"/>
                </a:lnTo>
                <a:lnTo>
                  <a:pt x="11837" y="19217"/>
                </a:lnTo>
                <a:lnTo>
                  <a:pt x="11837" y="1292"/>
                </a:lnTo>
                <a:lnTo>
                  <a:pt x="11837" y="1292"/>
                </a:lnTo>
                <a:lnTo>
                  <a:pt x="11813" y="1024"/>
                </a:lnTo>
                <a:lnTo>
                  <a:pt x="11740" y="780"/>
                </a:lnTo>
                <a:lnTo>
                  <a:pt x="11618" y="561"/>
                </a:lnTo>
                <a:lnTo>
                  <a:pt x="11472" y="366"/>
                </a:lnTo>
                <a:lnTo>
                  <a:pt x="11277" y="220"/>
                </a:lnTo>
                <a:lnTo>
                  <a:pt x="11058" y="98"/>
                </a:lnTo>
                <a:lnTo>
                  <a:pt x="10814" y="25"/>
                </a:lnTo>
                <a:lnTo>
                  <a:pt x="10547" y="1"/>
                </a:lnTo>
                <a:lnTo>
                  <a:pt x="10547" y="1"/>
                </a:lnTo>
                <a:close/>
                <a:moveTo>
                  <a:pt x="5554" y="975"/>
                </a:moveTo>
                <a:lnTo>
                  <a:pt x="6284" y="975"/>
                </a:lnTo>
                <a:lnTo>
                  <a:pt x="6284" y="975"/>
                </a:lnTo>
                <a:lnTo>
                  <a:pt x="6406" y="999"/>
                </a:lnTo>
                <a:lnTo>
                  <a:pt x="6479" y="1073"/>
                </a:lnTo>
                <a:lnTo>
                  <a:pt x="6552" y="1146"/>
                </a:lnTo>
                <a:lnTo>
                  <a:pt x="6577" y="1267"/>
                </a:lnTo>
                <a:lnTo>
                  <a:pt x="6577" y="1267"/>
                </a:lnTo>
                <a:lnTo>
                  <a:pt x="6552" y="1365"/>
                </a:lnTo>
                <a:lnTo>
                  <a:pt x="6479" y="1462"/>
                </a:lnTo>
                <a:lnTo>
                  <a:pt x="6406" y="1511"/>
                </a:lnTo>
                <a:lnTo>
                  <a:pt x="6284" y="1535"/>
                </a:lnTo>
                <a:lnTo>
                  <a:pt x="5554" y="1535"/>
                </a:lnTo>
                <a:lnTo>
                  <a:pt x="5554" y="1535"/>
                </a:lnTo>
                <a:lnTo>
                  <a:pt x="5432" y="1511"/>
                </a:lnTo>
                <a:lnTo>
                  <a:pt x="5359" y="1462"/>
                </a:lnTo>
                <a:lnTo>
                  <a:pt x="5286" y="1365"/>
                </a:lnTo>
                <a:lnTo>
                  <a:pt x="5262" y="1267"/>
                </a:lnTo>
                <a:lnTo>
                  <a:pt x="5262" y="1267"/>
                </a:lnTo>
                <a:lnTo>
                  <a:pt x="5286" y="1146"/>
                </a:lnTo>
                <a:lnTo>
                  <a:pt x="5359" y="1073"/>
                </a:lnTo>
                <a:lnTo>
                  <a:pt x="5432" y="999"/>
                </a:lnTo>
                <a:lnTo>
                  <a:pt x="5554" y="975"/>
                </a:lnTo>
                <a:lnTo>
                  <a:pt x="5554" y="975"/>
                </a:lnTo>
                <a:close/>
                <a:moveTo>
                  <a:pt x="5919" y="19436"/>
                </a:moveTo>
                <a:lnTo>
                  <a:pt x="5919" y="19436"/>
                </a:lnTo>
                <a:lnTo>
                  <a:pt x="5749" y="19412"/>
                </a:lnTo>
                <a:lnTo>
                  <a:pt x="5578" y="19363"/>
                </a:lnTo>
                <a:lnTo>
                  <a:pt x="5432" y="19290"/>
                </a:lnTo>
                <a:lnTo>
                  <a:pt x="5310" y="19193"/>
                </a:lnTo>
                <a:lnTo>
                  <a:pt x="5213" y="19071"/>
                </a:lnTo>
                <a:lnTo>
                  <a:pt x="5140" y="18925"/>
                </a:lnTo>
                <a:lnTo>
                  <a:pt x="5091" y="18754"/>
                </a:lnTo>
                <a:lnTo>
                  <a:pt x="5067" y="18584"/>
                </a:lnTo>
                <a:lnTo>
                  <a:pt x="5067" y="18584"/>
                </a:lnTo>
                <a:lnTo>
                  <a:pt x="5091" y="18413"/>
                </a:lnTo>
                <a:lnTo>
                  <a:pt x="5140" y="18243"/>
                </a:lnTo>
                <a:lnTo>
                  <a:pt x="5213" y="18097"/>
                </a:lnTo>
                <a:lnTo>
                  <a:pt x="5310" y="17975"/>
                </a:lnTo>
                <a:lnTo>
                  <a:pt x="5432" y="17877"/>
                </a:lnTo>
                <a:lnTo>
                  <a:pt x="5578" y="17804"/>
                </a:lnTo>
                <a:lnTo>
                  <a:pt x="5749" y="17756"/>
                </a:lnTo>
                <a:lnTo>
                  <a:pt x="5919" y="17731"/>
                </a:lnTo>
                <a:lnTo>
                  <a:pt x="5919" y="17731"/>
                </a:lnTo>
                <a:lnTo>
                  <a:pt x="6090" y="17756"/>
                </a:lnTo>
                <a:lnTo>
                  <a:pt x="6260" y="17804"/>
                </a:lnTo>
                <a:lnTo>
                  <a:pt x="6406" y="17877"/>
                </a:lnTo>
                <a:lnTo>
                  <a:pt x="6528" y="17975"/>
                </a:lnTo>
                <a:lnTo>
                  <a:pt x="6625" y="18097"/>
                </a:lnTo>
                <a:lnTo>
                  <a:pt x="6699" y="18243"/>
                </a:lnTo>
                <a:lnTo>
                  <a:pt x="6747" y="18413"/>
                </a:lnTo>
                <a:lnTo>
                  <a:pt x="6772" y="18584"/>
                </a:lnTo>
                <a:lnTo>
                  <a:pt x="6772" y="18584"/>
                </a:lnTo>
                <a:lnTo>
                  <a:pt x="6747" y="18754"/>
                </a:lnTo>
                <a:lnTo>
                  <a:pt x="6699" y="18925"/>
                </a:lnTo>
                <a:lnTo>
                  <a:pt x="6625" y="19071"/>
                </a:lnTo>
                <a:lnTo>
                  <a:pt x="6528" y="19193"/>
                </a:lnTo>
                <a:lnTo>
                  <a:pt x="6406" y="19290"/>
                </a:lnTo>
                <a:lnTo>
                  <a:pt x="6260" y="19363"/>
                </a:lnTo>
                <a:lnTo>
                  <a:pt x="6090" y="19412"/>
                </a:lnTo>
                <a:lnTo>
                  <a:pt x="5919" y="19436"/>
                </a:lnTo>
                <a:lnTo>
                  <a:pt x="5919" y="19436"/>
                </a:lnTo>
                <a:close/>
                <a:moveTo>
                  <a:pt x="10547" y="16660"/>
                </a:moveTo>
                <a:lnTo>
                  <a:pt x="1292" y="16660"/>
                </a:lnTo>
                <a:lnTo>
                  <a:pt x="1292" y="2558"/>
                </a:lnTo>
                <a:lnTo>
                  <a:pt x="10547" y="2558"/>
                </a:lnTo>
                <a:lnTo>
                  <a:pt x="10547" y="16660"/>
                </a:ln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3" name="Shape 585"/>
          <p:cNvGrpSpPr/>
          <p:nvPr/>
        </p:nvGrpSpPr>
        <p:grpSpPr>
          <a:xfrm>
            <a:off x="2915816" y="3312423"/>
            <a:ext cx="936104" cy="744263"/>
            <a:chOff x="2583100" y="2973775"/>
            <a:chExt cx="461550" cy="437200"/>
          </a:xfrm>
          <a:solidFill>
            <a:schemeClr val="tx1"/>
          </a:solidFill>
        </p:grpSpPr>
        <p:sp>
          <p:nvSpPr>
            <p:cNvPr id="14" name="Shape 586"/>
            <p:cNvSpPr/>
            <p:nvPr/>
          </p:nvSpPr>
          <p:spPr>
            <a:xfrm>
              <a:off x="2701225" y="3315975"/>
              <a:ext cx="225300" cy="95000"/>
            </a:xfrm>
            <a:custGeom>
              <a:avLst/>
              <a:gdLst/>
              <a:ahLst/>
              <a:cxnLst/>
              <a:rect l="0" t="0" r="0" b="0"/>
              <a:pathLst>
                <a:path w="9012" h="3800" fill="none" extrusionOk="0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grpFill/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587"/>
            <p:cNvSpPr/>
            <p:nvPr/>
          </p:nvSpPr>
          <p:spPr>
            <a:xfrm>
              <a:off x="2583100" y="2973775"/>
              <a:ext cx="461550" cy="336125"/>
            </a:xfrm>
            <a:custGeom>
              <a:avLst/>
              <a:gdLst/>
              <a:ahLst/>
              <a:cxnLst/>
              <a:rect l="0" t="0" r="0" b="0"/>
              <a:pathLst>
                <a:path w="18462" h="13445" fill="none" extrusionOk="0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grpFill/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6" name="Shape 486"/>
          <p:cNvGrpSpPr/>
          <p:nvPr/>
        </p:nvGrpSpPr>
        <p:grpSpPr>
          <a:xfrm>
            <a:off x="1142399" y="3400128"/>
            <a:ext cx="737417" cy="484494"/>
            <a:chOff x="564675" y="1700625"/>
            <a:chExt cx="465200" cy="314200"/>
          </a:xfrm>
          <a:solidFill>
            <a:schemeClr val="tx1"/>
          </a:solidFill>
        </p:grpSpPr>
        <p:sp>
          <p:nvSpPr>
            <p:cNvPr id="17" name="Shape 487"/>
            <p:cNvSpPr/>
            <p:nvPr/>
          </p:nvSpPr>
          <p:spPr>
            <a:xfrm>
              <a:off x="564675" y="1700625"/>
              <a:ext cx="465200" cy="29250"/>
            </a:xfrm>
            <a:custGeom>
              <a:avLst/>
              <a:gdLst/>
              <a:ahLst/>
              <a:cxnLst/>
              <a:rect l="0" t="0" r="0" b="0"/>
              <a:pathLst>
                <a:path w="18608" h="1170" fill="none" extrusionOk="0">
                  <a:moveTo>
                    <a:pt x="18608" y="1170"/>
                  </a:moveTo>
                  <a:lnTo>
                    <a:pt x="18608" y="488"/>
                  </a:lnTo>
                  <a:lnTo>
                    <a:pt x="18608" y="488"/>
                  </a:lnTo>
                  <a:lnTo>
                    <a:pt x="18608" y="390"/>
                  </a:lnTo>
                  <a:lnTo>
                    <a:pt x="18559" y="293"/>
                  </a:lnTo>
                  <a:lnTo>
                    <a:pt x="18535" y="220"/>
                  </a:lnTo>
                  <a:lnTo>
                    <a:pt x="18462" y="147"/>
                  </a:lnTo>
                  <a:lnTo>
                    <a:pt x="18389" y="74"/>
                  </a:lnTo>
                  <a:lnTo>
                    <a:pt x="18316" y="49"/>
                  </a:lnTo>
                  <a:lnTo>
                    <a:pt x="18218" y="1"/>
                  </a:lnTo>
                  <a:lnTo>
                    <a:pt x="18121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0" y="1"/>
                  </a:lnTo>
                  <a:lnTo>
                    <a:pt x="293" y="49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0"/>
                  </a:lnTo>
                  <a:lnTo>
                    <a:pt x="1" y="488"/>
                  </a:lnTo>
                  <a:lnTo>
                    <a:pt x="1" y="1170"/>
                  </a:lnTo>
                </a:path>
              </a:pathLst>
            </a:custGeom>
            <a:grpFill/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488"/>
            <p:cNvSpPr/>
            <p:nvPr/>
          </p:nvSpPr>
          <p:spPr>
            <a:xfrm>
              <a:off x="564675" y="1732300"/>
              <a:ext cx="465200" cy="272175"/>
            </a:xfrm>
            <a:custGeom>
              <a:avLst/>
              <a:gdLst/>
              <a:ahLst/>
              <a:cxnLst/>
              <a:rect l="0" t="0" r="0" b="0"/>
              <a:pathLst>
                <a:path w="18608" h="10887" fill="none" extrusionOk="0">
                  <a:moveTo>
                    <a:pt x="13493" y="7209"/>
                  </a:moveTo>
                  <a:lnTo>
                    <a:pt x="18608" y="10887"/>
                  </a:lnTo>
                  <a:lnTo>
                    <a:pt x="18608" y="10887"/>
                  </a:lnTo>
                  <a:lnTo>
                    <a:pt x="18608" y="10814"/>
                  </a:lnTo>
                  <a:lnTo>
                    <a:pt x="18608" y="0"/>
                  </a:lnTo>
                  <a:lnTo>
                    <a:pt x="9450" y="6625"/>
                  </a:lnTo>
                  <a:lnTo>
                    <a:pt x="9450" y="6625"/>
                  </a:lnTo>
                  <a:lnTo>
                    <a:pt x="9377" y="6673"/>
                  </a:lnTo>
                  <a:lnTo>
                    <a:pt x="9304" y="6673"/>
                  </a:lnTo>
                  <a:lnTo>
                    <a:pt x="9304" y="6673"/>
                  </a:lnTo>
                  <a:lnTo>
                    <a:pt x="9231" y="6673"/>
                  </a:lnTo>
                  <a:lnTo>
                    <a:pt x="9158" y="6625"/>
                  </a:lnTo>
                  <a:lnTo>
                    <a:pt x="1" y="0"/>
                  </a:lnTo>
                  <a:lnTo>
                    <a:pt x="1" y="10814"/>
                  </a:lnTo>
                  <a:lnTo>
                    <a:pt x="1" y="10814"/>
                  </a:lnTo>
                  <a:lnTo>
                    <a:pt x="1" y="10887"/>
                  </a:lnTo>
                  <a:lnTo>
                    <a:pt x="5115" y="7209"/>
                  </a:lnTo>
                </a:path>
              </a:pathLst>
            </a:custGeom>
            <a:grpFill/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489"/>
            <p:cNvSpPr/>
            <p:nvPr/>
          </p:nvSpPr>
          <p:spPr>
            <a:xfrm>
              <a:off x="572600" y="2014200"/>
              <a:ext cx="449375" cy="625"/>
            </a:xfrm>
            <a:custGeom>
              <a:avLst/>
              <a:gdLst/>
              <a:ahLst/>
              <a:cxnLst/>
              <a:rect l="0" t="0" r="0" b="0"/>
              <a:pathLst>
                <a:path w="17975" h="25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98" y="25"/>
                  </a:lnTo>
                  <a:lnTo>
                    <a:pt x="171" y="25"/>
                  </a:lnTo>
                  <a:lnTo>
                    <a:pt x="17804" y="25"/>
                  </a:lnTo>
                  <a:lnTo>
                    <a:pt x="17804" y="25"/>
                  </a:lnTo>
                  <a:lnTo>
                    <a:pt x="17877" y="25"/>
                  </a:lnTo>
                  <a:lnTo>
                    <a:pt x="17974" y="0"/>
                  </a:lnTo>
                </a:path>
              </a:pathLst>
            </a:custGeom>
            <a:grpFill/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cxnSp>
        <p:nvCxnSpPr>
          <p:cNvPr id="4" name="3 Conector recto de flecha"/>
          <p:cNvCxnSpPr/>
          <p:nvPr/>
        </p:nvCxnSpPr>
        <p:spPr>
          <a:xfrm>
            <a:off x="2123728" y="3598344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4211960" y="3598522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Shape 490"/>
          <p:cNvGrpSpPr/>
          <p:nvPr/>
        </p:nvGrpSpPr>
        <p:grpSpPr>
          <a:xfrm>
            <a:off x="5148064" y="3256659"/>
            <a:ext cx="792088" cy="556240"/>
            <a:chOff x="1236875" y="1623900"/>
            <a:chExt cx="465200" cy="455475"/>
          </a:xfrm>
          <a:solidFill>
            <a:schemeClr val="tx1"/>
          </a:solidFill>
        </p:grpSpPr>
        <p:sp>
          <p:nvSpPr>
            <p:cNvPr id="25" name="Shape 491"/>
            <p:cNvSpPr/>
            <p:nvPr/>
          </p:nvSpPr>
          <p:spPr>
            <a:xfrm>
              <a:off x="1236875" y="1623900"/>
              <a:ext cx="465200" cy="445125"/>
            </a:xfrm>
            <a:custGeom>
              <a:avLst/>
              <a:gdLst/>
              <a:ahLst/>
              <a:cxnLst/>
              <a:rect l="0" t="0" r="0" b="0"/>
              <a:pathLst>
                <a:path w="18608" h="17805" fill="none" extrusionOk="0">
                  <a:moveTo>
                    <a:pt x="13493" y="14127"/>
                  </a:moveTo>
                  <a:lnTo>
                    <a:pt x="18608" y="17804"/>
                  </a:lnTo>
                  <a:lnTo>
                    <a:pt x="18608" y="17804"/>
                  </a:lnTo>
                  <a:lnTo>
                    <a:pt x="18608" y="17731"/>
                  </a:lnTo>
                  <a:lnTo>
                    <a:pt x="18608" y="6723"/>
                  </a:lnTo>
                  <a:lnTo>
                    <a:pt x="9304" y="1"/>
                  </a:lnTo>
                  <a:lnTo>
                    <a:pt x="1" y="6723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1" y="17804"/>
                  </a:lnTo>
                  <a:lnTo>
                    <a:pt x="5115" y="14127"/>
                  </a:lnTo>
                </a:path>
              </a:pathLst>
            </a:custGeom>
            <a:grpFill/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492"/>
            <p:cNvSpPr/>
            <p:nvPr/>
          </p:nvSpPr>
          <p:spPr>
            <a:xfrm>
              <a:off x="1244800" y="2078750"/>
              <a:ext cx="449375" cy="625"/>
            </a:xfrm>
            <a:custGeom>
              <a:avLst/>
              <a:gdLst/>
              <a:ahLst/>
              <a:cxnLst/>
              <a:rect l="0" t="0" r="0" b="0"/>
              <a:pathLst>
                <a:path w="17975" h="25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98" y="0"/>
                  </a:lnTo>
                  <a:lnTo>
                    <a:pt x="171" y="24"/>
                  </a:lnTo>
                  <a:lnTo>
                    <a:pt x="17804" y="24"/>
                  </a:lnTo>
                  <a:lnTo>
                    <a:pt x="17804" y="24"/>
                  </a:lnTo>
                  <a:lnTo>
                    <a:pt x="17877" y="0"/>
                  </a:lnTo>
                  <a:lnTo>
                    <a:pt x="17974" y="0"/>
                  </a:lnTo>
                </a:path>
              </a:pathLst>
            </a:custGeom>
            <a:grpFill/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493"/>
            <p:cNvSpPr/>
            <p:nvPr/>
          </p:nvSpPr>
          <p:spPr>
            <a:xfrm>
              <a:off x="1236875" y="1791950"/>
              <a:ext cx="465200" cy="171725"/>
            </a:xfrm>
            <a:custGeom>
              <a:avLst/>
              <a:gdLst/>
              <a:ahLst/>
              <a:cxnLst/>
              <a:rect l="0" t="0" r="0" b="0"/>
              <a:pathLst>
                <a:path w="18608" h="6869" fill="none" extrusionOk="0">
                  <a:moveTo>
                    <a:pt x="18608" y="1"/>
                  </a:moveTo>
                  <a:lnTo>
                    <a:pt x="9450" y="6820"/>
                  </a:lnTo>
                  <a:lnTo>
                    <a:pt x="9450" y="6820"/>
                  </a:lnTo>
                  <a:lnTo>
                    <a:pt x="9377" y="6845"/>
                  </a:lnTo>
                  <a:lnTo>
                    <a:pt x="9304" y="6869"/>
                  </a:lnTo>
                  <a:lnTo>
                    <a:pt x="9304" y="6869"/>
                  </a:lnTo>
                  <a:lnTo>
                    <a:pt x="9231" y="6845"/>
                  </a:lnTo>
                  <a:lnTo>
                    <a:pt x="9158" y="6820"/>
                  </a:lnTo>
                  <a:lnTo>
                    <a:pt x="1" y="1"/>
                  </a:lnTo>
                </a:path>
              </a:pathLst>
            </a:custGeom>
            <a:grpFill/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494"/>
            <p:cNvSpPr/>
            <p:nvPr/>
          </p:nvSpPr>
          <p:spPr>
            <a:xfrm>
              <a:off x="1330025" y="1750550"/>
              <a:ext cx="278900" cy="110850"/>
            </a:xfrm>
            <a:custGeom>
              <a:avLst/>
              <a:gdLst/>
              <a:ahLst/>
              <a:cxnLst/>
              <a:rect l="0" t="0" r="0" b="0"/>
              <a:pathLst>
                <a:path w="11156" h="4434" fill="none" extrusionOk="0">
                  <a:moveTo>
                    <a:pt x="1" y="4433"/>
                  </a:moveTo>
                  <a:lnTo>
                    <a:pt x="1" y="1"/>
                  </a:lnTo>
                  <a:lnTo>
                    <a:pt x="11155" y="1"/>
                  </a:lnTo>
                  <a:lnTo>
                    <a:pt x="11155" y="4433"/>
                  </a:lnTo>
                </a:path>
              </a:pathLst>
            </a:custGeom>
            <a:grpFill/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495"/>
            <p:cNvSpPr/>
            <p:nvPr/>
          </p:nvSpPr>
          <p:spPr>
            <a:xfrm>
              <a:off x="1402500" y="1810225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grpFill/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496"/>
            <p:cNvSpPr/>
            <p:nvPr/>
          </p:nvSpPr>
          <p:spPr>
            <a:xfrm>
              <a:off x="1402500" y="1844325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grpFill/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497"/>
            <p:cNvSpPr/>
            <p:nvPr/>
          </p:nvSpPr>
          <p:spPr>
            <a:xfrm>
              <a:off x="1402500" y="1878425"/>
              <a:ext cx="85250" cy="25"/>
            </a:xfrm>
            <a:custGeom>
              <a:avLst/>
              <a:gdLst/>
              <a:ahLst/>
              <a:cxnLst/>
              <a:rect l="0" t="0" r="0" b="0"/>
              <a:pathLst>
                <a:path w="3410" h="1" fill="none" extrusionOk="0">
                  <a:moveTo>
                    <a:pt x="0" y="0"/>
                  </a:moveTo>
                  <a:lnTo>
                    <a:pt x="3410" y="0"/>
                  </a:lnTo>
                </a:path>
              </a:pathLst>
            </a:custGeom>
            <a:grpFill/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cxnSp>
        <p:nvCxnSpPr>
          <p:cNvPr id="384" name="383 Conector recto de flecha"/>
          <p:cNvCxnSpPr/>
          <p:nvPr/>
        </p:nvCxnSpPr>
        <p:spPr>
          <a:xfrm>
            <a:off x="6156176" y="3598522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hape 660"/>
          <p:cNvSpPr/>
          <p:nvPr/>
        </p:nvSpPr>
        <p:spPr>
          <a:xfrm>
            <a:off x="7133457" y="3318354"/>
            <a:ext cx="504056" cy="498340"/>
          </a:xfrm>
          <a:custGeom>
            <a:avLst/>
            <a:gdLst/>
            <a:ahLst/>
            <a:cxnLst/>
            <a:rect l="0" t="0" r="0" b="0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solidFill>
            <a:schemeClr val="tx1"/>
          </a:solidFill>
          <a:ln w="952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2" name="Imagen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9327"/>
            <a:ext cx="1377133" cy="507655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0"/>
            <a:ext cx="1241849" cy="516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1763688" y="2779134"/>
            <a:ext cx="5810400" cy="1159799"/>
          </a:xfrm>
        </p:spPr>
        <p:txBody>
          <a:bodyPr/>
          <a:lstStyle/>
          <a:p>
            <a:pPr algn="ctr"/>
            <a:r>
              <a:rPr lang="es-PY" sz="4000" dirty="0" smtClean="0">
                <a:latin typeface="Garamond" panose="02020404030301010803" pitchFamily="18" charset="0"/>
              </a:rPr>
              <a:t/>
            </a:r>
            <a:br>
              <a:rPr lang="es-PY" sz="4000" dirty="0" smtClean="0">
                <a:latin typeface="Garamond" panose="02020404030301010803" pitchFamily="18" charset="0"/>
              </a:rPr>
            </a:br>
            <a:r>
              <a:rPr lang="es-PY" sz="4000" dirty="0">
                <a:latin typeface="Garamond" panose="02020404030301010803" pitchFamily="18" charset="0"/>
              </a:rPr>
              <a:t/>
            </a:r>
            <a:br>
              <a:rPr lang="es-PY" sz="4000" dirty="0">
                <a:latin typeface="Garamond" panose="02020404030301010803" pitchFamily="18" charset="0"/>
              </a:rPr>
            </a:br>
            <a:r>
              <a:rPr lang="es-PY" sz="4000" dirty="0" smtClean="0">
                <a:latin typeface="Garamond" panose="02020404030301010803" pitchFamily="18" charset="0"/>
              </a:rPr>
              <a:t>PROCEDIMIENTO </a:t>
            </a:r>
            <a:r>
              <a:rPr lang="es-PY" sz="4000" dirty="0">
                <a:latin typeface="Garamond" panose="02020404030301010803" pitchFamily="18" charset="0"/>
              </a:rPr>
              <a:t>EN SEGUNDA INSTANCIA </a:t>
            </a:r>
            <a:r>
              <a:rPr lang="es-PY" dirty="0"/>
              <a:t/>
            </a:r>
            <a:br>
              <a:rPr lang="es-PY" dirty="0"/>
            </a:b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4454820" y="2417862"/>
            <a:ext cx="1847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4292</TotalTime>
  <Words>594</Words>
  <Application>Microsoft Office PowerPoint</Application>
  <PresentationFormat>Presentación en pantalla (16:9)</PresentationFormat>
  <Paragraphs>90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Nixie One</vt:lpstr>
      <vt:lpstr>Garamond</vt:lpstr>
      <vt:lpstr>Wingdings</vt:lpstr>
      <vt:lpstr>Roboto Slab</vt:lpstr>
      <vt:lpstr>Arial</vt:lpstr>
      <vt:lpstr>Times New Roman</vt:lpstr>
      <vt:lpstr>StarSymbol</vt:lpstr>
      <vt:lpstr>DejaVu Sans</vt:lpstr>
      <vt:lpstr>Warwick template</vt:lpstr>
      <vt:lpstr>Guías de Uso del Expediente Electrónico en Segunda Instancia</vt:lpstr>
      <vt:lpstr>GUIA PRÁCTICA</vt:lpstr>
      <vt:lpstr>EXPEDIENTE  ELECTRÓNICO</vt:lpstr>
      <vt:lpstr>         VALIDEZ LEGAL Firma electrónica, digital y  mensaje de datos </vt:lpstr>
      <vt:lpstr>MARCO LEGAL:</vt:lpstr>
      <vt:lpstr>NOTIFICACIONES  </vt:lpstr>
      <vt:lpstr>NOTIFICACIONES EN FORMATO PAPEL</vt:lpstr>
      <vt:lpstr>NOTIFICACIÓN ELECTRÓNICA (Cómputo de Plazos)</vt:lpstr>
      <vt:lpstr>  PROCEDIMIENTO EN SEGUNDA INSTANCIA 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de Uso del Expediente Electrónico</dc:title>
  <dc:creator>Antonia Dionicia Bogado Rodas</dc:creator>
  <cp:lastModifiedBy>CSJ</cp:lastModifiedBy>
  <cp:revision>23</cp:revision>
  <dcterms:modified xsi:type="dcterms:W3CDTF">2016-09-20T13:28:50Z</dcterms:modified>
</cp:coreProperties>
</file>