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63" r:id="rId6"/>
    <p:sldId id="264" r:id="rId7"/>
    <p:sldId id="273" r:id="rId8"/>
    <p:sldId id="281" r:id="rId9"/>
    <p:sldId id="282" r:id="rId10"/>
    <p:sldId id="286" r:id="rId11"/>
    <p:sldId id="287" r:id="rId12"/>
  </p:sldIdLst>
  <p:sldSz cx="9144000" cy="5143500" type="screen16x9"/>
  <p:notesSz cx="6858000" cy="9144000"/>
  <p:embeddedFontLst>
    <p:embeddedFont>
      <p:font typeface="Nixie One" panose="020B0604020202020204" charset="0"/>
      <p:regular r:id="rId14"/>
    </p:embeddedFont>
    <p:embeddedFont>
      <p:font typeface="Garamond" panose="02020404030301010803" pitchFamily="18" charset="0"/>
      <p:regular r:id="rId15"/>
      <p:bold r:id="rId16"/>
      <p:italic r:id="rId17"/>
      <p:boldItalic r:id="rId18"/>
    </p:embeddedFont>
    <p:embeddedFont>
      <p:font typeface="Roboto Slab" panose="020B0604020202020204" charset="0"/>
      <p:regular r:id="rId19"/>
      <p:bold r:id="rId20"/>
    </p:embeddedFont>
    <p:embeddedFont>
      <p:font typeface="DejaVu Sans" panose="020B0603030804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97F"/>
    <a:srgbClr val="006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42BC3C-47CB-4F77-8AAD-9C7C74339286}">
  <a:tblStyle styleId="{ED42BC3C-47CB-4F77-8AAD-9C7C74339286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 varScale="1">
        <p:scale>
          <a:sx n="138" d="100"/>
          <a:sy n="138" d="100"/>
        </p:scale>
        <p:origin x="114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94113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199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4776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77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941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6035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8443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8404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316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9283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9985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411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5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4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4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8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52" name="Shape 52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6" name="Shape 5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146025" y="1773300"/>
            <a:ext cx="2409900" cy="315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3679387" y="1773300"/>
            <a:ext cx="2409900" cy="315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6212750" y="1773300"/>
            <a:ext cx="2409900" cy="315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63" name="Shape 63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7" name="Shape 6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78" name="Shape 78"/>
          <p:cNvSpPr/>
          <p:nvPr/>
        </p:nvSpPr>
        <p:spPr>
          <a:xfrm>
            <a:off x="0" y="500625"/>
            <a:ext cx="2472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74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6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1331640" y="2427734"/>
            <a:ext cx="6598610" cy="184654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PY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Guías</a:t>
            </a:r>
            <a:r>
              <a:rPr lang="es-PY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</a:t>
            </a:r>
            <a:r>
              <a:rPr lang="es-PY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de </a:t>
            </a:r>
            <a:r>
              <a:rPr lang="es-PY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Uso del Expediente Electrónico en Segunda Instancia</a:t>
            </a:r>
            <a:endParaRPr lang="es-PY" sz="4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98724"/>
            <a:ext cx="2353826" cy="86769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78912"/>
            <a:ext cx="2146158" cy="893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4106" y="2482319"/>
            <a:ext cx="190765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Garamond"/>
                <a:ea typeface="DejaVu Sans"/>
              </a:rPr>
              <a:t>Sorteo vía electrónica a través del Portal de Gestión Electrónica (Determinación de la Sala).</a:t>
            </a:r>
            <a:endParaRPr lang="es-ES" dirty="0"/>
          </a:p>
        </p:txBody>
      </p:sp>
      <p:sp>
        <p:nvSpPr>
          <p:cNvPr id="19" name="CustomShape 7"/>
          <p:cNvSpPr/>
          <p:nvPr/>
        </p:nvSpPr>
        <p:spPr>
          <a:xfrm>
            <a:off x="459005" y="1403938"/>
            <a:ext cx="1755038" cy="6637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600" b="1" strike="noStrike" dirty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Sorteo del Recurso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stomShape 9"/>
          <p:cNvSpPr/>
          <p:nvPr/>
        </p:nvSpPr>
        <p:spPr>
          <a:xfrm>
            <a:off x="570666" y="459085"/>
            <a:ext cx="1616400" cy="249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b="1" strike="noStrike" dirty="0">
                <a:solidFill>
                  <a:srgbClr val="000000"/>
                </a:solidFill>
                <a:latin typeface="Garamond"/>
                <a:ea typeface="DejaVu Sans"/>
              </a:rPr>
              <a:t>Notificación </a:t>
            </a:r>
            <a:r>
              <a:rPr lang="es-PY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Electrónica </a:t>
            </a:r>
            <a:endParaRPr dirty="0"/>
          </a:p>
        </p:txBody>
      </p:sp>
      <p:sp>
        <p:nvSpPr>
          <p:cNvPr id="21" name="CustomShape 3"/>
          <p:cNvSpPr/>
          <p:nvPr/>
        </p:nvSpPr>
        <p:spPr>
          <a:xfrm>
            <a:off x="3197932" y="1286614"/>
            <a:ext cx="2018976" cy="781080"/>
          </a:xfrm>
          <a:prstGeom prst="rect">
            <a:avLst/>
          </a:prstGeom>
          <a:solidFill>
            <a:srgbClr val="006260"/>
          </a:solidFill>
          <a:ln w="38160">
            <a:solidFill>
              <a:srgbClr val="00626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es-PY" sz="1600" b="1" dirty="0" smtClean="0">
                <a:solidFill>
                  <a:srgbClr val="FFFFFF"/>
                </a:solidFill>
                <a:latin typeface="Arial"/>
              </a:rPr>
              <a:t>Resolución </a:t>
            </a:r>
            <a:r>
              <a:rPr lang="es-PY" sz="1600" b="1" dirty="0">
                <a:solidFill>
                  <a:srgbClr val="FFFFFF"/>
                </a:solidFill>
                <a:latin typeface="Arial"/>
              </a:rPr>
              <a:t>de Admisión del Recurso</a:t>
            </a:r>
            <a:endParaRPr sz="1600" dirty="0"/>
          </a:p>
        </p:txBody>
      </p:sp>
      <p:sp>
        <p:nvSpPr>
          <p:cNvPr id="22" name="21 Rectángulo"/>
          <p:cNvSpPr/>
          <p:nvPr/>
        </p:nvSpPr>
        <p:spPr>
          <a:xfrm>
            <a:off x="2923046" y="3657317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ES" sz="1200" b="1" dirty="0" smtClean="0">
                <a:solidFill>
                  <a:srgbClr val="000000"/>
                </a:solidFill>
                <a:latin typeface="Garamond"/>
              </a:rPr>
              <a:t>Providencia: Remisión a instancia originaria por cuestiones formales.</a:t>
            </a:r>
            <a:endParaRPr lang="es-ES" sz="1200" dirty="0"/>
          </a:p>
        </p:txBody>
      </p:sp>
      <p:sp>
        <p:nvSpPr>
          <p:cNvPr id="23" name="22 Rectángulo"/>
          <p:cNvSpPr/>
          <p:nvPr/>
        </p:nvSpPr>
        <p:spPr>
          <a:xfrm>
            <a:off x="2831429" y="4281948"/>
            <a:ext cx="2751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PY" b="1" dirty="0" smtClean="0">
                <a:solidFill>
                  <a:srgbClr val="000000"/>
                </a:solidFill>
                <a:latin typeface="Garamond"/>
              </a:rPr>
              <a:t>Notificación Electrónica </a:t>
            </a:r>
            <a:endParaRPr lang="es-PY" dirty="0"/>
          </a:p>
        </p:txBody>
      </p:sp>
      <p:sp>
        <p:nvSpPr>
          <p:cNvPr id="24" name="23 Cerrar llave"/>
          <p:cNvSpPr/>
          <p:nvPr/>
        </p:nvSpPr>
        <p:spPr>
          <a:xfrm rot="5400000">
            <a:off x="4048915" y="2858989"/>
            <a:ext cx="268543" cy="258573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CustomShape 16"/>
          <p:cNvSpPr/>
          <p:nvPr/>
        </p:nvSpPr>
        <p:spPr>
          <a:xfrm>
            <a:off x="3355728" y="643218"/>
            <a:ext cx="1610640" cy="3443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b="1" strike="noStrike" dirty="0">
                <a:solidFill>
                  <a:srgbClr val="000000"/>
                </a:solidFill>
                <a:latin typeface="Garamond"/>
                <a:ea typeface="DejaVu Sans"/>
              </a:rPr>
              <a:t>Art. 395, 396</a:t>
            </a:r>
            <a:endParaRPr dirty="0"/>
          </a:p>
        </p:txBody>
      </p:sp>
      <p:sp>
        <p:nvSpPr>
          <p:cNvPr id="26" name="CustomShape 8"/>
          <p:cNvSpPr/>
          <p:nvPr/>
        </p:nvSpPr>
        <p:spPr>
          <a:xfrm>
            <a:off x="6516216" y="1273268"/>
            <a:ext cx="2249632" cy="72241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s-PY" b="1" strike="noStrike" dirty="0" smtClean="0">
              <a:solidFill>
                <a:srgbClr val="FFFFFF"/>
              </a:solid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PY" b="1" strike="noStrike" dirty="0" smtClean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Recurso Admitido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stomShape 17"/>
          <p:cNvSpPr/>
          <p:nvPr/>
        </p:nvSpPr>
        <p:spPr>
          <a:xfrm>
            <a:off x="4563953" y="2463202"/>
            <a:ext cx="512104" cy="3850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PY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A.I.</a:t>
            </a:r>
            <a:endParaRPr dirty="0"/>
          </a:p>
        </p:txBody>
      </p:sp>
      <p:sp>
        <p:nvSpPr>
          <p:cNvPr id="29" name="CustomShape 18"/>
          <p:cNvSpPr/>
          <p:nvPr/>
        </p:nvSpPr>
        <p:spPr>
          <a:xfrm>
            <a:off x="5076056" y="2283911"/>
            <a:ext cx="1800199" cy="867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s-ES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Admisión</a:t>
            </a:r>
          </a:p>
          <a:p>
            <a:pPr>
              <a:buFont typeface="Wingdings" charset="2"/>
              <a:buChar char=""/>
            </a:pPr>
            <a:r>
              <a:rPr lang="es-ES" sz="1200" b="1" dirty="0" smtClean="0">
                <a:latin typeface="Garamond"/>
                <a:ea typeface="DejaVu Sans"/>
              </a:rPr>
              <a:t>Rechazo del recurso</a:t>
            </a:r>
            <a:endParaRPr sz="1200" dirty="0"/>
          </a:p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es-PY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Extemporáneo </a:t>
            </a:r>
            <a:endParaRPr sz="1200" dirty="0"/>
          </a:p>
        </p:txBody>
      </p:sp>
      <p:sp>
        <p:nvSpPr>
          <p:cNvPr id="30" name="CustomShape 21"/>
          <p:cNvSpPr/>
          <p:nvPr/>
        </p:nvSpPr>
        <p:spPr>
          <a:xfrm>
            <a:off x="7037704" y="2421599"/>
            <a:ext cx="1459466" cy="3661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1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Apelación</a:t>
            </a:r>
            <a:endParaRPr sz="2100" dirty="0"/>
          </a:p>
        </p:txBody>
      </p:sp>
      <p:sp>
        <p:nvSpPr>
          <p:cNvPr id="32" name="31 Rectángulo"/>
          <p:cNvSpPr/>
          <p:nvPr/>
        </p:nvSpPr>
        <p:spPr>
          <a:xfrm>
            <a:off x="7812716" y="4017585"/>
            <a:ext cx="1152128" cy="89255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300" b="1" dirty="0" smtClean="0">
                <a:solidFill>
                  <a:srgbClr val="000000"/>
                </a:solidFill>
                <a:latin typeface="Garamond"/>
              </a:rPr>
              <a:t>Concedido en relación: 5 días (art. 432 CPC)</a:t>
            </a:r>
            <a:endParaRPr lang="es-ES" sz="1300" dirty="0"/>
          </a:p>
        </p:txBody>
      </p:sp>
      <p:sp>
        <p:nvSpPr>
          <p:cNvPr id="33" name="CustomShape 22"/>
          <p:cNvSpPr/>
          <p:nvPr/>
        </p:nvSpPr>
        <p:spPr>
          <a:xfrm>
            <a:off x="6863024" y="479590"/>
            <a:ext cx="1610640" cy="40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Notificación Electrónica</a:t>
            </a:r>
            <a:endParaRPr dirty="0"/>
          </a:p>
        </p:txBody>
      </p:sp>
      <p:cxnSp>
        <p:nvCxnSpPr>
          <p:cNvPr id="6" name="5 Conector recto de flecha"/>
          <p:cNvCxnSpPr/>
          <p:nvPr/>
        </p:nvCxnSpPr>
        <p:spPr>
          <a:xfrm flipH="1" flipV="1">
            <a:off x="1334459" y="996124"/>
            <a:ext cx="2065" cy="279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1334459" y="2138572"/>
            <a:ext cx="0" cy="3437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2411759" y="1563638"/>
            <a:ext cx="4320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flipH="1" flipV="1">
            <a:off x="4137887" y="924116"/>
            <a:ext cx="2065" cy="279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5508104" y="1491630"/>
            <a:ext cx="58273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H="1" flipV="1">
            <a:off x="7668344" y="993619"/>
            <a:ext cx="3326" cy="2099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4145678" y="2143909"/>
            <a:ext cx="0" cy="15799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4147743" y="2646426"/>
            <a:ext cx="4093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Abrir llave"/>
          <p:cNvSpPr/>
          <p:nvPr/>
        </p:nvSpPr>
        <p:spPr>
          <a:xfrm>
            <a:off x="5005631" y="2211364"/>
            <a:ext cx="140851" cy="888706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0" name="69 Conector recto de flecha"/>
          <p:cNvCxnSpPr/>
          <p:nvPr/>
        </p:nvCxnSpPr>
        <p:spPr>
          <a:xfrm>
            <a:off x="7740352" y="2083987"/>
            <a:ext cx="0" cy="3437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flipH="1">
            <a:off x="6998948" y="2831945"/>
            <a:ext cx="504056" cy="11079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Rectángulo"/>
          <p:cNvSpPr/>
          <p:nvPr/>
        </p:nvSpPr>
        <p:spPr>
          <a:xfrm>
            <a:off x="6291500" y="4025533"/>
            <a:ext cx="1124816" cy="89255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300" b="1" dirty="0">
                <a:latin typeface="Garamond"/>
              </a:rPr>
              <a:t>Concedido Libremente: 18 días (art. 424 CPC)</a:t>
            </a:r>
          </a:p>
        </p:txBody>
      </p:sp>
      <p:cxnSp>
        <p:nvCxnSpPr>
          <p:cNvPr id="61" name="60 Conector recto de flecha"/>
          <p:cNvCxnSpPr/>
          <p:nvPr/>
        </p:nvCxnSpPr>
        <p:spPr>
          <a:xfrm>
            <a:off x="7834218" y="2831945"/>
            <a:ext cx="504412" cy="10399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5"/>
          <p:cNvSpPr/>
          <p:nvPr/>
        </p:nvSpPr>
        <p:spPr>
          <a:xfrm>
            <a:off x="342910" y="1203598"/>
            <a:ext cx="1492786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b="1" dirty="0" smtClean="0">
                <a:solidFill>
                  <a:srgbClr val="FFFFFF"/>
                </a:solidFill>
                <a:latin typeface="Garamond"/>
              </a:rPr>
              <a:t>Fundamentación del Recurso </a:t>
            </a:r>
            <a:endParaRPr dirty="0"/>
          </a:p>
        </p:txBody>
      </p:sp>
      <p:sp>
        <p:nvSpPr>
          <p:cNvPr id="16" name="CustomShape 39"/>
          <p:cNvSpPr/>
          <p:nvPr/>
        </p:nvSpPr>
        <p:spPr>
          <a:xfrm>
            <a:off x="323031" y="2161924"/>
            <a:ext cx="1368152" cy="3378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Ingresado vía electrónica </a:t>
            </a:r>
          </a:p>
          <a:p>
            <a:pPr algn="just">
              <a:lnSpc>
                <a:spcPct val="100000"/>
              </a:lnSpc>
            </a:pPr>
            <a:endParaRPr lang="es-PY" sz="1600" b="1" strike="noStrike" dirty="0" smtClean="0">
              <a:solidFill>
                <a:srgbClr val="000000"/>
              </a:solidFill>
              <a:latin typeface="Garamond"/>
              <a:ea typeface="DejaVu Sans"/>
            </a:endParaRPr>
          </a:p>
        </p:txBody>
      </p:sp>
      <p:sp>
        <p:nvSpPr>
          <p:cNvPr id="17" name="CustomShape 46"/>
          <p:cNvSpPr/>
          <p:nvPr/>
        </p:nvSpPr>
        <p:spPr>
          <a:xfrm>
            <a:off x="2575451" y="1167811"/>
            <a:ext cx="1380178" cy="676224"/>
          </a:xfrm>
          <a:prstGeom prst="rect">
            <a:avLst/>
          </a:prstGeom>
          <a:solidFill>
            <a:srgbClr val="0062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s-PY" sz="600" b="1" strike="noStrike" dirty="0" smtClean="0">
              <a:solidFill>
                <a:srgbClr val="FFFFFF"/>
              </a:solidFill>
              <a:latin typeface="Garamond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s-PY" sz="2000" b="1" strike="noStrike" dirty="0" smtClean="0">
                <a:solidFill>
                  <a:srgbClr val="FFFFFF"/>
                </a:solidFill>
                <a:latin typeface="Garamond"/>
                <a:ea typeface="DejaVu Sans"/>
              </a:rPr>
              <a:t>Traslado</a:t>
            </a:r>
            <a:endParaRPr sz="2000" dirty="0"/>
          </a:p>
        </p:txBody>
      </p:sp>
      <p:sp>
        <p:nvSpPr>
          <p:cNvPr id="18" name="CustomShape 30"/>
          <p:cNvSpPr/>
          <p:nvPr/>
        </p:nvSpPr>
        <p:spPr>
          <a:xfrm>
            <a:off x="1979713" y="2973891"/>
            <a:ext cx="1008112" cy="3899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Libremente: </a:t>
            </a:r>
          </a:p>
          <a:p>
            <a:pPr algn="ctr">
              <a:lnSpc>
                <a:spcPct val="100000"/>
              </a:lnSpc>
            </a:pPr>
            <a:r>
              <a:rPr lang="es-PY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18 días </a:t>
            </a:r>
            <a:endParaRPr sz="1200" dirty="0"/>
          </a:p>
        </p:txBody>
      </p:sp>
      <p:sp>
        <p:nvSpPr>
          <p:cNvPr id="19" name="CustomShape 31"/>
          <p:cNvSpPr/>
          <p:nvPr/>
        </p:nvSpPr>
        <p:spPr>
          <a:xfrm>
            <a:off x="3255427" y="2973890"/>
            <a:ext cx="987727" cy="3899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En relación:</a:t>
            </a:r>
          </a:p>
          <a:p>
            <a:pPr algn="ctr">
              <a:lnSpc>
                <a:spcPct val="100000"/>
              </a:lnSpc>
            </a:pPr>
            <a:r>
              <a:rPr lang="es-PY" sz="1200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 5 días</a:t>
            </a:r>
            <a:endParaRPr sz="1200" dirty="0"/>
          </a:p>
        </p:txBody>
      </p:sp>
      <p:sp>
        <p:nvSpPr>
          <p:cNvPr id="20" name="CustomShape 16"/>
          <p:cNvSpPr/>
          <p:nvPr/>
        </p:nvSpPr>
        <p:spPr>
          <a:xfrm>
            <a:off x="4766083" y="1150391"/>
            <a:ext cx="1648105" cy="6903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s-PY" sz="600" b="1" dirty="0">
              <a:solidFill>
                <a:srgbClr val="FFFFFF"/>
              </a:solidFill>
              <a:latin typeface="Garamond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s-PY" b="1" strike="noStrike" dirty="0" smtClean="0">
                <a:solidFill>
                  <a:srgbClr val="FFFFFF"/>
                </a:solidFill>
                <a:latin typeface="Garamond"/>
                <a:ea typeface="DejaVu Sans"/>
              </a:rPr>
              <a:t>Contestación de la Fundamentación </a:t>
            </a:r>
            <a:endParaRPr dirty="0"/>
          </a:p>
        </p:txBody>
      </p:sp>
      <p:sp>
        <p:nvSpPr>
          <p:cNvPr id="21" name="CustomShape 32"/>
          <p:cNvSpPr/>
          <p:nvPr/>
        </p:nvSpPr>
        <p:spPr>
          <a:xfrm>
            <a:off x="4601973" y="2067694"/>
            <a:ext cx="1976324" cy="3798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b="1" dirty="0" smtClean="0">
                <a:solidFill>
                  <a:srgbClr val="000000"/>
                </a:solidFill>
                <a:latin typeface="Garamond"/>
              </a:rPr>
              <a:t>Ingresado vía electrónica</a:t>
            </a:r>
            <a:endParaRPr dirty="0"/>
          </a:p>
        </p:txBody>
      </p:sp>
      <p:sp>
        <p:nvSpPr>
          <p:cNvPr id="22" name="CustomShape 17"/>
          <p:cNvSpPr/>
          <p:nvPr/>
        </p:nvSpPr>
        <p:spPr>
          <a:xfrm>
            <a:off x="7299358" y="1187687"/>
            <a:ext cx="1504998" cy="636472"/>
          </a:xfrm>
          <a:prstGeom prst="rect">
            <a:avLst/>
          </a:prstGeom>
          <a:solidFill>
            <a:srgbClr val="0062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800" b="1" strike="noStrike" dirty="0" smtClean="0">
                <a:solidFill>
                  <a:srgbClr val="FFFFFF"/>
                </a:solidFill>
                <a:latin typeface="Garamond"/>
                <a:ea typeface="DejaVu Sans"/>
              </a:rPr>
              <a:t>Autos para Sentencia</a:t>
            </a:r>
            <a:endParaRPr sz="1800" dirty="0"/>
          </a:p>
        </p:txBody>
      </p:sp>
      <p:sp>
        <p:nvSpPr>
          <p:cNvPr id="23" name="CustomShape 35"/>
          <p:cNvSpPr/>
          <p:nvPr/>
        </p:nvSpPr>
        <p:spPr>
          <a:xfrm>
            <a:off x="6924250" y="627534"/>
            <a:ext cx="2132151" cy="3099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b="1" strike="noStrike" dirty="0" smtClean="0">
                <a:solidFill>
                  <a:srgbClr val="000000"/>
                </a:solidFill>
                <a:latin typeface="Garamond"/>
                <a:ea typeface="DejaVu Sans"/>
              </a:rPr>
              <a:t>Notificación Electrónica</a:t>
            </a:r>
            <a:endParaRPr dirty="0"/>
          </a:p>
        </p:txBody>
      </p:sp>
      <p:sp>
        <p:nvSpPr>
          <p:cNvPr id="24" name="CustomShape 21"/>
          <p:cNvSpPr/>
          <p:nvPr/>
        </p:nvSpPr>
        <p:spPr>
          <a:xfrm>
            <a:off x="7380312" y="2715766"/>
            <a:ext cx="1409833" cy="8634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800" b="1" dirty="0" smtClean="0">
                <a:solidFill>
                  <a:srgbClr val="FFFFFF"/>
                </a:solidFill>
                <a:latin typeface="Garamond"/>
              </a:rPr>
              <a:t>Resolución (A.I/S.D.)</a:t>
            </a:r>
            <a:endParaRPr sz="1800" dirty="0"/>
          </a:p>
        </p:txBody>
      </p:sp>
      <p:sp>
        <p:nvSpPr>
          <p:cNvPr id="25" name="CustomShape 20"/>
          <p:cNvSpPr/>
          <p:nvPr/>
        </p:nvSpPr>
        <p:spPr>
          <a:xfrm>
            <a:off x="5214393" y="2626980"/>
            <a:ext cx="1517847" cy="880874"/>
          </a:xfrm>
          <a:prstGeom prst="rect">
            <a:avLst/>
          </a:prstGeom>
          <a:solidFill>
            <a:srgbClr val="0062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PY" sz="1600" b="1" strike="noStrike" dirty="0" smtClean="0">
                <a:solidFill>
                  <a:srgbClr val="FFFFFF"/>
                </a:solidFill>
                <a:latin typeface="Garamond"/>
                <a:ea typeface="DejaVu Sans"/>
              </a:rPr>
              <a:t>Remisión al Juzgado de Origen</a:t>
            </a:r>
            <a:endParaRPr sz="1600" dirty="0"/>
          </a:p>
        </p:txBody>
      </p:sp>
      <p:sp>
        <p:nvSpPr>
          <p:cNvPr id="26" name="25 Rectángulo"/>
          <p:cNvSpPr/>
          <p:nvPr/>
        </p:nvSpPr>
        <p:spPr>
          <a:xfrm>
            <a:off x="4091355" y="3857961"/>
            <a:ext cx="1788264" cy="73866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PY" b="1" dirty="0" smtClean="0">
                <a:solidFill>
                  <a:srgbClr val="000000"/>
                </a:solidFill>
                <a:latin typeface="Garamond"/>
              </a:rPr>
              <a:t>Juzgado C. y C. Nº 18: Remisión electrónica</a:t>
            </a:r>
            <a:endParaRPr lang="es-PY" dirty="0"/>
          </a:p>
        </p:txBody>
      </p:sp>
      <p:sp>
        <p:nvSpPr>
          <p:cNvPr id="27" name="26 Rectángulo"/>
          <p:cNvSpPr/>
          <p:nvPr/>
        </p:nvSpPr>
        <p:spPr>
          <a:xfrm>
            <a:off x="6228184" y="3850471"/>
            <a:ext cx="2637238" cy="116955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PY" b="1" dirty="0" smtClean="0">
                <a:solidFill>
                  <a:srgbClr val="000000"/>
                </a:solidFill>
                <a:latin typeface="Garamond"/>
              </a:rPr>
              <a:t>Otros Juzgados: Se imprimen las actuaciones tramitadas en 2da. Instancia electrónicamente, se convierte a formato papel y se adjunta al expediente original.</a:t>
            </a:r>
            <a:endParaRPr lang="es-PY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979712" y="1491630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3255978" y="1923678"/>
            <a:ext cx="0" cy="2251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2468758" y="2234331"/>
            <a:ext cx="1584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200" b="1" dirty="0" smtClean="0">
                <a:latin typeface="Garamond" panose="02020404030301010803" pitchFamily="18" charset="0"/>
              </a:rPr>
              <a:t>Firma del Actuario (Ley Nº 4292/13)</a:t>
            </a:r>
            <a:endParaRPr lang="es-PY" sz="1200" b="1" dirty="0">
              <a:latin typeface="Garamond" panose="02020404030301010803" pitchFamily="18" charset="0"/>
            </a:endParaRPr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4067944" y="1491630"/>
            <a:ext cx="51663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>
            <a:off x="5613951" y="1923678"/>
            <a:ext cx="0" cy="201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 de flecha"/>
          <p:cNvCxnSpPr/>
          <p:nvPr/>
        </p:nvCxnSpPr>
        <p:spPr>
          <a:xfrm flipH="1">
            <a:off x="6811797" y="3003798"/>
            <a:ext cx="4327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 de flecha"/>
          <p:cNvCxnSpPr/>
          <p:nvPr/>
        </p:nvCxnSpPr>
        <p:spPr>
          <a:xfrm>
            <a:off x="6567981" y="1481248"/>
            <a:ext cx="5963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 de flecha"/>
          <p:cNvCxnSpPr/>
          <p:nvPr/>
        </p:nvCxnSpPr>
        <p:spPr>
          <a:xfrm flipV="1">
            <a:off x="8100392" y="915566"/>
            <a:ext cx="0" cy="2125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 de flecha"/>
          <p:cNvCxnSpPr/>
          <p:nvPr/>
        </p:nvCxnSpPr>
        <p:spPr>
          <a:xfrm>
            <a:off x="8100392" y="1923678"/>
            <a:ext cx="0" cy="6671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 de flecha"/>
          <p:cNvCxnSpPr/>
          <p:nvPr/>
        </p:nvCxnSpPr>
        <p:spPr>
          <a:xfrm>
            <a:off x="6484979" y="3579862"/>
            <a:ext cx="288908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 de flecha"/>
          <p:cNvCxnSpPr/>
          <p:nvPr/>
        </p:nvCxnSpPr>
        <p:spPr>
          <a:xfrm flipH="1">
            <a:off x="5397927" y="3579862"/>
            <a:ext cx="192208" cy="250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187 Conector recto de flecha"/>
          <p:cNvCxnSpPr/>
          <p:nvPr/>
        </p:nvCxnSpPr>
        <p:spPr>
          <a:xfrm flipH="1">
            <a:off x="2771800" y="2660074"/>
            <a:ext cx="360040" cy="217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>
            <a:off x="3265540" y="2673469"/>
            <a:ext cx="360040" cy="217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/>
          <p:nvPr/>
        </p:nvCxnSpPr>
        <p:spPr>
          <a:xfrm>
            <a:off x="971600" y="1893766"/>
            <a:ext cx="0" cy="245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146025" y="627534"/>
            <a:ext cx="3281959" cy="72008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s-PY" sz="2600" dirty="0">
                <a:solidFill>
                  <a:schemeClr val="bg1"/>
                </a:solidFill>
                <a:latin typeface="Times New Roman"/>
                <a:ea typeface="DejaVu Sans"/>
              </a:rPr>
              <a:t>GUIA PRÁCTICA</a:t>
            </a:r>
            <a:endParaRPr lang="en" sz="2600" dirty="0">
              <a:solidFill>
                <a:schemeClr val="bg1"/>
              </a:solidFill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978497" y="1851670"/>
            <a:ext cx="7540800" cy="2232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2" anchor="t" anchorCtr="0">
            <a:noAutofit/>
          </a:bodyPr>
          <a:lstStyle/>
          <a:p>
            <a:pPr>
              <a:buFont typeface="StarSymbol"/>
              <a:buAutoNum type="arabicParenR"/>
            </a:pPr>
            <a:r>
              <a:rPr lang="es-ES" sz="1800" b="1" dirty="0">
                <a:latin typeface="Times New Roman"/>
                <a:ea typeface="DejaVu Sans"/>
              </a:rPr>
              <a:t>Expediente electrónico. Definición</a:t>
            </a:r>
            <a:r>
              <a:rPr lang="es-ES" sz="1800" b="1" dirty="0" smtClean="0">
                <a:latin typeface="Times New Roman"/>
                <a:ea typeface="DejaVu Sans"/>
              </a:rPr>
              <a:t>. </a:t>
            </a:r>
            <a:endParaRPr lang="es-ES" sz="1800" dirty="0"/>
          </a:p>
          <a:p>
            <a:endParaRPr lang="es-ES" sz="1800" dirty="0"/>
          </a:p>
          <a:p>
            <a:r>
              <a:rPr lang="es-ES" sz="1800" b="1" dirty="0">
                <a:latin typeface="Times New Roman"/>
                <a:ea typeface="DejaVu Sans"/>
              </a:rPr>
              <a:t>2) Validez del expediente electrónico. Marco legal.</a:t>
            </a:r>
            <a:endParaRPr lang="es-ES" sz="1800" dirty="0"/>
          </a:p>
          <a:p>
            <a:endParaRPr lang="es-ES" sz="1800" dirty="0"/>
          </a:p>
          <a:p>
            <a:r>
              <a:rPr lang="es-ES" sz="1800" b="1" dirty="0">
                <a:latin typeface="Times New Roman"/>
                <a:ea typeface="DejaVu Sans"/>
              </a:rPr>
              <a:t>3) Tipos de notificaciones. Notificación formato papel.</a:t>
            </a:r>
            <a:endParaRPr lang="es-ES" sz="1800" dirty="0"/>
          </a:p>
          <a:p>
            <a:r>
              <a:rPr lang="es-ES" sz="1800" b="1" dirty="0" smtClean="0">
                <a:latin typeface="Times New Roman"/>
                <a:ea typeface="DejaVu Sans"/>
              </a:rPr>
              <a:t>	4</a:t>
            </a:r>
            <a:r>
              <a:rPr lang="es-ES" sz="1800" b="1" dirty="0">
                <a:latin typeface="Times New Roman"/>
                <a:ea typeface="DejaVu Sans"/>
              </a:rPr>
              <a:t>) </a:t>
            </a:r>
            <a:r>
              <a:rPr lang="es-ES" sz="1800" b="1" dirty="0" smtClean="0">
                <a:latin typeface="Times New Roman"/>
                <a:ea typeface="DejaVu Sans"/>
              </a:rPr>
              <a:t>Notificación electrónica.</a:t>
            </a:r>
            <a:endParaRPr lang="es-ES" sz="1800" dirty="0" smtClean="0"/>
          </a:p>
          <a:p>
            <a:pPr algn="just"/>
            <a:endParaRPr lang="es-ES" sz="1800" dirty="0"/>
          </a:p>
          <a:p>
            <a:r>
              <a:rPr lang="es-ES" sz="1800" b="1" dirty="0" smtClean="0">
                <a:latin typeface="Times New Roman"/>
                <a:ea typeface="DejaVu Sans"/>
              </a:rPr>
              <a:t>	5) Esquema </a:t>
            </a:r>
            <a:r>
              <a:rPr lang="es-ES" sz="1800" b="1" dirty="0">
                <a:latin typeface="Times New Roman"/>
                <a:ea typeface="DejaVu Sans"/>
              </a:rPr>
              <a:t>del </a:t>
            </a:r>
            <a:r>
              <a:rPr lang="es-ES" sz="1800" b="1" dirty="0" smtClean="0">
                <a:latin typeface="Times New Roman"/>
                <a:ea typeface="DejaVu Sans"/>
              </a:rPr>
              <a:t>proceso 	digital en Segunda 	Instancia.</a:t>
            </a:r>
            <a:endParaRPr lang="es-ES" sz="1800" dirty="0"/>
          </a:p>
          <a:p>
            <a:endParaRPr lang="es-ES" sz="1600" dirty="0"/>
          </a:p>
          <a:p>
            <a:pPr lvl="1"/>
            <a:endParaRPr lang="en" sz="1100" b="1" dirty="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grpSp>
        <p:nvGrpSpPr>
          <p:cNvPr id="14" name="Shape 463"/>
          <p:cNvGrpSpPr/>
          <p:nvPr/>
        </p:nvGrpSpPr>
        <p:grpSpPr>
          <a:xfrm>
            <a:off x="436729" y="745866"/>
            <a:ext cx="376453" cy="556142"/>
            <a:chOff x="596350" y="929175"/>
            <a:chExt cx="407950" cy="497475"/>
          </a:xfrm>
        </p:grpSpPr>
        <p:sp>
          <p:nvSpPr>
            <p:cNvPr id="15" name="Shape 464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465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466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467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468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46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470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600" dirty="0" smtClean="0">
                <a:latin typeface="Garamond" panose="02020404030301010803" pitchFamily="18" charset="0"/>
              </a:rPr>
              <a:t>EXPEDIENTE </a:t>
            </a:r>
            <a:br>
              <a:rPr lang="en" sz="2600" dirty="0" smtClean="0">
                <a:latin typeface="Garamond" panose="02020404030301010803" pitchFamily="18" charset="0"/>
              </a:rPr>
            </a:br>
            <a:r>
              <a:rPr lang="en" sz="2600" dirty="0" smtClean="0">
                <a:latin typeface="Garamond" panose="02020404030301010803" pitchFamily="18" charset="0"/>
              </a:rPr>
              <a:t>ELECTRÓNICO</a:t>
            </a:r>
            <a:endParaRPr lang="en" sz="2600" dirty="0">
              <a:latin typeface="Garamond" panose="02020404030301010803" pitchFamily="18" charset="0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buNone/>
            </a:pPr>
            <a:r>
              <a:rPr lang="es-ES" sz="1800" b="1" u="sng" dirty="0">
                <a:solidFill>
                  <a:srgbClr val="000000"/>
                </a:solidFill>
                <a:latin typeface="Times New Roman"/>
                <a:ea typeface="DejaVu Sans"/>
              </a:rPr>
              <a:t>Ley Nº 4.610/12 </a:t>
            </a:r>
            <a:endParaRPr lang="es-ES" sz="1800" dirty="0"/>
          </a:p>
          <a:p>
            <a:pPr algn="just"/>
            <a:endParaRPr lang="es-ES" sz="1800" dirty="0"/>
          </a:p>
          <a:p>
            <a:pPr algn="just">
              <a:buFont typeface="Wingdings" charset="2"/>
              <a:buChar char=""/>
            </a:pPr>
            <a:r>
              <a:rPr lang="es-ES" sz="1800" b="1" dirty="0" smtClean="0">
                <a:solidFill>
                  <a:srgbClr val="000000"/>
                </a:solidFill>
                <a:latin typeface="Times New Roman"/>
                <a:ea typeface="DejaVu Sans"/>
              </a:rPr>
              <a:t> Art</a:t>
            </a:r>
            <a:r>
              <a:rPr lang="es-ES" sz="1800" b="1" dirty="0">
                <a:solidFill>
                  <a:srgbClr val="000000"/>
                </a:solidFill>
                <a:latin typeface="Times New Roman"/>
                <a:ea typeface="DejaVu Sans"/>
              </a:rPr>
              <a:t>. 1º: “…</a:t>
            </a:r>
            <a:r>
              <a:rPr lang="es-ES" sz="1800" b="1" i="1" dirty="0">
                <a:solidFill>
                  <a:srgbClr val="000000"/>
                </a:solidFill>
                <a:latin typeface="Times New Roman"/>
                <a:ea typeface="DejaVu Sans"/>
              </a:rPr>
              <a:t>Se entiende por expediente electrónico la serie ordenada de documentos públicos o privados, emitidos, trasmitidos y registrados por vía informativa para la emisión de una resolución judicial o administrativa</a:t>
            </a:r>
            <a:r>
              <a:rPr lang="es-ES" sz="1800" b="1" dirty="0">
                <a:solidFill>
                  <a:srgbClr val="000000"/>
                </a:solidFill>
                <a:latin typeface="Times New Roman"/>
                <a:ea typeface="DejaVu Sans"/>
              </a:rPr>
              <a:t>…”.</a:t>
            </a:r>
            <a:endParaRPr lang="es-ES" sz="1800" dirty="0"/>
          </a:p>
          <a:p>
            <a:pPr algn="just"/>
            <a:endParaRPr lang="es-ES" sz="1800" dirty="0"/>
          </a:p>
          <a:p>
            <a:pPr algn="just">
              <a:buFont typeface="Wingdings" charset="2"/>
              <a:buChar char=""/>
            </a:pPr>
            <a:r>
              <a:rPr lang="es-ES" sz="1800" b="1" dirty="0" smtClean="0">
                <a:solidFill>
                  <a:srgbClr val="000000"/>
                </a:solidFill>
                <a:latin typeface="Times New Roman"/>
                <a:ea typeface="DejaVu Sans"/>
              </a:rPr>
              <a:t> El </a:t>
            </a:r>
            <a:r>
              <a:rPr lang="es-ES" sz="1800" b="1" dirty="0">
                <a:solidFill>
                  <a:srgbClr val="000000"/>
                </a:solidFill>
                <a:latin typeface="Times New Roman"/>
                <a:ea typeface="DejaVu Sans"/>
              </a:rPr>
              <a:t>expediente electrónico se equipara a un expediente en formato papel y contiene toda la documentación generada por el despacho judicial, presentadas por las partes en la gestión del expediente, la que se encuentra ordenada cronológicamente, y asegurada por mecanismos de seguridad que hacen a las características determinadas por ley.</a:t>
            </a:r>
            <a:endParaRPr lang="es-ES" sz="1800" dirty="0"/>
          </a:p>
        </p:txBody>
      </p:sp>
      <p:grpSp>
        <p:nvGrpSpPr>
          <p:cNvPr id="11" name="Shape 585"/>
          <p:cNvGrpSpPr/>
          <p:nvPr/>
        </p:nvGrpSpPr>
        <p:grpSpPr>
          <a:xfrm>
            <a:off x="319140" y="771550"/>
            <a:ext cx="545570" cy="504056"/>
            <a:chOff x="2583100" y="2973775"/>
            <a:chExt cx="461550" cy="437200"/>
          </a:xfrm>
        </p:grpSpPr>
        <p:sp>
          <p:nvSpPr>
            <p:cNvPr id="12" name="Shape 586"/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0" t="0" r="0" b="0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587"/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0" t="0" r="0" b="0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755576" y="916747"/>
            <a:ext cx="4032448" cy="91232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16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2000" dirty="0" smtClean="0">
                <a:solidFill>
                  <a:schemeClr val="bg1"/>
                </a:solidFill>
                <a:latin typeface="Garamond"/>
                <a:ea typeface="DejaVu Sans"/>
              </a:rPr>
              <a:t>VALIDEZ </a:t>
            </a:r>
            <a:r>
              <a:rPr lang="es-ES" sz="2000" dirty="0">
                <a:solidFill>
                  <a:schemeClr val="bg1"/>
                </a:solidFill>
                <a:latin typeface="Garamond"/>
                <a:ea typeface="DejaVu Sans"/>
              </a:rPr>
              <a:t>LEGAL</a:t>
            </a:r>
            <a:r>
              <a:rPr lang="es-ES" sz="2000" dirty="0">
                <a:solidFill>
                  <a:schemeClr val="bg1"/>
                </a:solidFill>
              </a:rPr>
              <a:t/>
            </a:r>
            <a:br>
              <a:rPr lang="es-ES" sz="2000" dirty="0">
                <a:solidFill>
                  <a:schemeClr val="bg1"/>
                </a:solidFill>
              </a:rPr>
            </a:br>
            <a:r>
              <a:rPr lang="es-ES" sz="2000" dirty="0" smtClean="0">
                <a:solidFill>
                  <a:schemeClr val="bg1"/>
                </a:solidFill>
                <a:latin typeface="Garamond"/>
                <a:ea typeface="DejaVu Sans"/>
              </a:rPr>
              <a:t>Firma </a:t>
            </a:r>
            <a:r>
              <a:rPr lang="es-ES" sz="2000" dirty="0">
                <a:solidFill>
                  <a:schemeClr val="bg1"/>
                </a:solidFill>
                <a:latin typeface="Garamond"/>
                <a:ea typeface="DejaVu Sans"/>
              </a:rPr>
              <a:t>electrónica, digital y </a:t>
            </a:r>
            <a:r>
              <a:rPr lang="es-ES" sz="2000" dirty="0" smtClean="0">
                <a:solidFill>
                  <a:schemeClr val="bg1"/>
                </a:solidFill>
                <a:latin typeface="Garamond"/>
                <a:ea typeface="DejaVu Sans"/>
              </a:rPr>
              <a:t/>
            </a:r>
            <a:br>
              <a:rPr lang="es-ES" sz="2000" dirty="0" smtClean="0">
                <a:solidFill>
                  <a:schemeClr val="bg1"/>
                </a:solidFill>
                <a:latin typeface="Garamond"/>
                <a:ea typeface="DejaVu Sans"/>
              </a:rPr>
            </a:br>
            <a:r>
              <a:rPr lang="es-ES" sz="2000" dirty="0" smtClean="0">
                <a:solidFill>
                  <a:schemeClr val="bg1"/>
                </a:solidFill>
                <a:latin typeface="Garamond"/>
                <a:ea typeface="DejaVu Sans"/>
              </a:rPr>
              <a:t>mensaje </a:t>
            </a:r>
            <a:r>
              <a:rPr lang="es-ES" sz="2000" dirty="0">
                <a:solidFill>
                  <a:schemeClr val="bg1"/>
                </a:solidFill>
                <a:latin typeface="Garamond"/>
                <a:ea typeface="DejaVu Sans"/>
              </a:rPr>
              <a:t>de datos</a:t>
            </a:r>
            <a:r>
              <a:rPr lang="es-ES" sz="1600" dirty="0">
                <a:solidFill>
                  <a:schemeClr val="bg1"/>
                </a:solidFill>
              </a:rPr>
              <a:t/>
            </a:r>
            <a:br>
              <a:rPr lang="es-ES" sz="1600" dirty="0">
                <a:solidFill>
                  <a:schemeClr val="bg1"/>
                </a:solidFill>
              </a:rPr>
            </a:br>
            <a:endParaRPr lang="en" sz="1600" dirty="0">
              <a:solidFill>
                <a:schemeClr val="bg1"/>
              </a:solidFill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115616" y="1635646"/>
            <a:ext cx="7540800" cy="3158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just">
              <a:buNone/>
            </a:pPr>
            <a:r>
              <a:rPr lang="es-ES" b="1" u="sng" dirty="0" smtClean="0">
                <a:solidFill>
                  <a:srgbClr val="000000"/>
                </a:solidFill>
                <a:latin typeface="Times New Roman"/>
                <a:ea typeface="DejaVu Sans"/>
              </a:rPr>
              <a:t>Ley </a:t>
            </a:r>
            <a:r>
              <a:rPr lang="es-ES" b="1" u="sng" dirty="0">
                <a:solidFill>
                  <a:srgbClr val="000000"/>
                </a:solidFill>
                <a:latin typeface="Times New Roman"/>
                <a:ea typeface="DejaVu Sans"/>
              </a:rPr>
              <a:t>Nº 4.017/10:  </a:t>
            </a:r>
            <a:endParaRPr lang="es-ES" sz="2400" dirty="0"/>
          </a:p>
          <a:p>
            <a:pPr algn="just"/>
            <a:endParaRPr lang="es-ES" sz="2400" dirty="0"/>
          </a:p>
          <a:p>
            <a:pPr algn="just">
              <a:buFont typeface="Wingdings" charset="2"/>
              <a:buChar char=""/>
            </a:pPr>
            <a:r>
              <a:rPr lang="es-ES" sz="2400" b="1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s-ES" sz="2400" b="1" u="sng" dirty="0" smtClean="0">
                <a:solidFill>
                  <a:srgbClr val="000000"/>
                </a:solidFill>
                <a:latin typeface="Times New Roman"/>
                <a:ea typeface="DejaVu Sans"/>
              </a:rPr>
              <a:t>Art</a:t>
            </a:r>
            <a:r>
              <a:rPr lang="es-ES" sz="2400" b="1" u="sng" dirty="0">
                <a:solidFill>
                  <a:srgbClr val="000000"/>
                </a:solidFill>
                <a:latin typeface="Times New Roman"/>
                <a:ea typeface="DejaVu Sans"/>
              </a:rPr>
              <a:t>. 1º</a:t>
            </a:r>
            <a:r>
              <a:rPr lang="es-ES" sz="2400" b="1" dirty="0">
                <a:solidFill>
                  <a:srgbClr val="000000"/>
                </a:solidFill>
                <a:latin typeface="Times New Roman"/>
                <a:ea typeface="DejaVu Sans"/>
              </a:rPr>
              <a:t>: </a:t>
            </a:r>
            <a:r>
              <a:rPr lang="es-ES" sz="2400" i="1" dirty="0">
                <a:solidFill>
                  <a:srgbClr val="000000"/>
                </a:solidFill>
                <a:latin typeface="Times New Roman"/>
                <a:ea typeface="DejaVu Sans"/>
              </a:rPr>
              <a:t>La presente Ley reconoce la validez jurídica de la firma electrónica, la firma digital, los mensajes de datos, el expediente electrónico y regula la utilización de los mismos, las empresas certificadoras, su habilitación y la prestación de los servicios de certificación</a:t>
            </a:r>
            <a:r>
              <a:rPr lang="es-ES" sz="2400" dirty="0" smtClean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es-ES" sz="2400" dirty="0"/>
          </a:p>
        </p:txBody>
      </p:sp>
      <p:grpSp>
        <p:nvGrpSpPr>
          <p:cNvPr id="15" name="Shape 471"/>
          <p:cNvGrpSpPr/>
          <p:nvPr/>
        </p:nvGrpSpPr>
        <p:grpSpPr>
          <a:xfrm>
            <a:off x="325287" y="766193"/>
            <a:ext cx="504056" cy="505262"/>
            <a:chOff x="1934025" y="1001650"/>
            <a:chExt cx="415300" cy="355600"/>
          </a:xfrm>
        </p:grpSpPr>
        <p:sp>
          <p:nvSpPr>
            <p:cNvPr id="16" name="Shape 472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473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474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475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s-PY" sz="2400" dirty="0">
                <a:solidFill>
                  <a:schemeClr val="bg1"/>
                </a:solidFill>
                <a:latin typeface="Times New Roman"/>
              </a:rPr>
              <a:t>MARCO LEGAL:</a:t>
            </a:r>
            <a:endParaRPr lang="es-PY" sz="2400" dirty="0">
              <a:solidFill>
                <a:schemeClr val="bg1"/>
              </a:solidFill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2"/>
          </p:nvPr>
        </p:nvSpPr>
        <p:spPr>
          <a:xfrm>
            <a:off x="732331" y="1707654"/>
            <a:ext cx="7211267" cy="3158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s-ES" dirty="0"/>
          </a:p>
          <a:p>
            <a:pPr>
              <a:buFont typeface="Wingdings" charset="2"/>
              <a:buChar char=""/>
            </a:pPr>
            <a:r>
              <a:rPr lang="es-ES" b="1" dirty="0" smtClean="0">
                <a:solidFill>
                  <a:srgbClr val="000000"/>
                </a:solidFill>
                <a:latin typeface="Times New Roman"/>
              </a:rPr>
              <a:t> Ley 4.017/10</a:t>
            </a:r>
            <a:endParaRPr lang="es-ES" dirty="0"/>
          </a:p>
          <a:p>
            <a:pPr>
              <a:buNone/>
            </a:pPr>
            <a:endParaRPr lang="es-ES" dirty="0"/>
          </a:p>
          <a:p>
            <a:pPr>
              <a:buFont typeface="Wingdings" charset="2"/>
              <a:buChar char=""/>
            </a:pPr>
            <a:r>
              <a:rPr lang="es-ES" b="1" dirty="0" smtClean="0">
                <a:solidFill>
                  <a:srgbClr val="000000"/>
                </a:solidFill>
                <a:latin typeface="Times New Roman"/>
              </a:rPr>
              <a:t> Ley </a:t>
            </a:r>
            <a:r>
              <a:rPr lang="es-ES" b="1" dirty="0">
                <a:solidFill>
                  <a:srgbClr val="000000"/>
                </a:solidFill>
                <a:latin typeface="Times New Roman"/>
              </a:rPr>
              <a:t>4.610/12</a:t>
            </a:r>
            <a:endParaRPr lang="es-ES" dirty="0"/>
          </a:p>
          <a:p>
            <a:pPr>
              <a:buNone/>
            </a:pPr>
            <a:endParaRPr lang="es-ES" dirty="0"/>
          </a:p>
          <a:p>
            <a:pPr>
              <a:buFont typeface="Wingdings" charset="2"/>
              <a:buChar char=""/>
            </a:pPr>
            <a:r>
              <a:rPr lang="es-ES" b="1" dirty="0" smtClean="0">
                <a:solidFill>
                  <a:srgbClr val="000000"/>
                </a:solidFill>
                <a:latin typeface="Times New Roman"/>
              </a:rPr>
              <a:t> Decreto </a:t>
            </a:r>
            <a:r>
              <a:rPr lang="es-ES" b="1" dirty="0">
                <a:solidFill>
                  <a:srgbClr val="000000"/>
                </a:solidFill>
                <a:latin typeface="Times New Roman"/>
              </a:rPr>
              <a:t>N° 7.369/11</a:t>
            </a:r>
            <a:endParaRPr lang="es-ES" dirty="0"/>
          </a:p>
          <a:p>
            <a:endParaRPr lang="es-ES" dirty="0"/>
          </a:p>
          <a:p>
            <a:pPr>
              <a:buFont typeface="Wingdings" charset="2"/>
              <a:buChar char=""/>
            </a:pPr>
            <a:r>
              <a:rPr lang="es-ES" b="1" dirty="0" smtClean="0">
                <a:solidFill>
                  <a:srgbClr val="000000"/>
                </a:solidFill>
                <a:latin typeface="Times New Roman"/>
              </a:rPr>
              <a:t> Protocolo </a:t>
            </a:r>
            <a:r>
              <a:rPr lang="es-ES" b="1" dirty="0">
                <a:solidFill>
                  <a:srgbClr val="000000"/>
                </a:solidFill>
                <a:latin typeface="Times New Roman"/>
              </a:rPr>
              <a:t>de Tramitación Electrónica de la Corte Suprema de Justicia aprobado a través de la Acordada N° 1.108/16</a:t>
            </a:r>
            <a:endParaRPr lang="es-ES" dirty="0"/>
          </a:p>
        </p:txBody>
      </p:sp>
      <p:grpSp>
        <p:nvGrpSpPr>
          <p:cNvPr id="13" name="Shape 471"/>
          <p:cNvGrpSpPr/>
          <p:nvPr/>
        </p:nvGrpSpPr>
        <p:grpSpPr>
          <a:xfrm>
            <a:off x="325287" y="766193"/>
            <a:ext cx="504056" cy="505262"/>
            <a:chOff x="1934025" y="1001650"/>
            <a:chExt cx="415300" cy="355600"/>
          </a:xfrm>
        </p:grpSpPr>
        <p:sp>
          <p:nvSpPr>
            <p:cNvPr id="14" name="Shape 472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473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474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475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115616" y="631331"/>
            <a:ext cx="3208799" cy="888897"/>
          </a:xfrm>
        </p:spPr>
        <p:txBody>
          <a:bodyPr/>
          <a:lstStyle/>
          <a:p>
            <a:r>
              <a:rPr lang="es-PY" sz="2400" dirty="0">
                <a:solidFill>
                  <a:schemeClr val="bg1"/>
                </a:solidFill>
                <a:latin typeface="Garamond"/>
                <a:ea typeface="DejaVu Sans"/>
              </a:rPr>
              <a:t>NOTIFICACIONES</a:t>
            </a:r>
            <a:r>
              <a:rPr lang="es-PY" u="sng" dirty="0">
                <a:solidFill>
                  <a:srgbClr val="000000"/>
                </a:solidFill>
                <a:latin typeface="Garamond"/>
                <a:ea typeface="DejaVu Sans"/>
              </a:rPr>
              <a:t> </a:t>
            </a:r>
            <a:r>
              <a:rPr lang="es-PY" dirty="0"/>
              <a:t/>
            </a:r>
            <a:br>
              <a:rPr lang="es-PY" dirty="0"/>
            </a:br>
            <a:endParaRPr lang="es-PY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911700" y="1347614"/>
            <a:ext cx="3660300" cy="3158699"/>
          </a:xfrm>
        </p:spPr>
        <p:txBody>
          <a:bodyPr/>
          <a:lstStyle/>
          <a:p>
            <a:pPr fontAlgn="t">
              <a:buNone/>
            </a:pPr>
            <a:endParaRPr lang="es-ES" dirty="0"/>
          </a:p>
          <a:p>
            <a:pPr fontAlgn="t">
              <a:buNone/>
            </a:pPr>
            <a:r>
              <a:rPr lang="es-PY" b="1" u="sng" dirty="0">
                <a:solidFill>
                  <a:schemeClr val="tx1"/>
                </a:solidFill>
                <a:latin typeface="Garamond" panose="02020404030301010803" pitchFamily="18" charset="0"/>
              </a:rPr>
              <a:t>Código Procesal Civil</a:t>
            </a:r>
            <a:r>
              <a:rPr lang="es-PY" b="1" u="sng" dirty="0" smtClean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fontAlgn="t">
              <a:buNone/>
            </a:pPr>
            <a:endParaRPr lang="es-E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Automática (Art. 131)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Cédula (Art. 133 )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Personal (Art. 133, ultimo párrafo)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Tácita </a:t>
            </a:r>
            <a:r>
              <a:rPr lang="es-PY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(Art</a:t>
            </a:r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. 132)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Por carta certificada o telegrama </a:t>
            </a:r>
            <a:r>
              <a:rPr lang="es-PY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colacionado</a:t>
            </a:r>
            <a:r>
              <a:rPr lang="es-ES" sz="1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s-PY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(Art</a:t>
            </a:r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. 139)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Por edicto (Art. 140)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/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Exhorto </a:t>
            </a:r>
            <a:r>
              <a:rPr lang="es-PY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(Art</a:t>
            </a:r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. 129) </a:t>
            </a:r>
            <a:endParaRPr lang="es-ES" sz="1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2"/>
          </p:nvPr>
        </p:nvSpPr>
        <p:spPr>
          <a:xfrm>
            <a:off x="5076056" y="1347614"/>
            <a:ext cx="3888432" cy="3158699"/>
          </a:xfrm>
        </p:spPr>
        <p:txBody>
          <a:bodyPr/>
          <a:lstStyle/>
          <a:p>
            <a:pPr fontAlgn="t"/>
            <a:endParaRPr lang="es-ES" dirty="0"/>
          </a:p>
          <a:p>
            <a:pPr fontAlgn="t">
              <a:buNone/>
            </a:pPr>
            <a:r>
              <a:rPr lang="es-PY" b="1" u="sng" dirty="0">
                <a:solidFill>
                  <a:schemeClr val="tx1"/>
                </a:solidFill>
                <a:latin typeface="Garamond" panose="02020404030301010803" pitchFamily="18" charset="0"/>
              </a:rPr>
              <a:t>Ley Nº 4.610/12</a:t>
            </a:r>
            <a:r>
              <a:rPr lang="es-PY" b="1" u="sng" dirty="0" smtClean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fontAlgn="t"/>
            <a:endParaRPr lang="es-ES" dirty="0">
              <a:latin typeface="Garamond" panose="02020404030301010803" pitchFamily="18" charset="0"/>
            </a:endParaRPr>
          </a:p>
          <a:p>
            <a:pPr algn="just" fontAlgn="t">
              <a:buNone/>
            </a:pPr>
            <a:r>
              <a:rPr lang="es-PY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Notificación Electrónica</a:t>
            </a:r>
            <a:r>
              <a:rPr lang="es-PY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</a:p>
          <a:p>
            <a:pPr algn="just" fontAlgn="t">
              <a:buNone/>
            </a:pPr>
            <a:endParaRPr lang="es-ES" sz="18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 fontAlgn="t">
              <a:buNone/>
            </a:pPr>
            <a:r>
              <a:rPr lang="es-PY" sz="1600" b="1" dirty="0">
                <a:solidFill>
                  <a:schemeClr val="tx1"/>
                </a:solidFill>
                <a:latin typeface="Garamond" panose="02020404030301010803" pitchFamily="18" charset="0"/>
              </a:rPr>
              <a:t>Art. 1º: </a:t>
            </a:r>
            <a:r>
              <a:rPr lang="es-PY" sz="1600" b="1" i="1" dirty="0">
                <a:solidFill>
                  <a:schemeClr val="tx1"/>
                </a:solidFill>
                <a:latin typeface="Garamond" panose="02020404030301010803" pitchFamily="18" charset="0"/>
              </a:rPr>
              <a:t>“…En la tramitación de los expedientes administrativos o judiciales, podrá utilizarse el mecanismo electrónico, la firma digital y la </a:t>
            </a:r>
            <a:r>
              <a:rPr lang="es-PY" sz="1600" b="1" i="1" u="sng" dirty="0">
                <a:solidFill>
                  <a:schemeClr val="tx1"/>
                </a:solidFill>
                <a:latin typeface="Garamond" panose="02020404030301010803" pitchFamily="18" charset="0"/>
              </a:rPr>
              <a:t>notificación electrónica</a:t>
            </a:r>
            <a:r>
              <a:rPr lang="es-PY" sz="1600" b="1" i="1" dirty="0">
                <a:solidFill>
                  <a:schemeClr val="tx1"/>
                </a:solidFill>
                <a:latin typeface="Garamond" panose="02020404030301010803" pitchFamily="18" charset="0"/>
              </a:rPr>
              <a:t> en forma parcial o total y tendrán la misma validez jurídica y probatoria que el expediente tradicional…”.</a:t>
            </a:r>
            <a:endParaRPr lang="es-ES" sz="1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s-ES" dirty="0"/>
          </a:p>
        </p:txBody>
      </p:sp>
      <p:grpSp>
        <p:nvGrpSpPr>
          <p:cNvPr id="17" name="Shape 490"/>
          <p:cNvGrpSpPr/>
          <p:nvPr/>
        </p:nvGrpSpPr>
        <p:grpSpPr>
          <a:xfrm>
            <a:off x="279999" y="678426"/>
            <a:ext cx="730648" cy="564281"/>
            <a:chOff x="1236875" y="1623900"/>
            <a:chExt cx="465200" cy="455475"/>
          </a:xfrm>
        </p:grpSpPr>
        <p:sp>
          <p:nvSpPr>
            <p:cNvPr id="18" name="Shape 491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492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493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494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495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496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497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s-PY" dirty="0">
                <a:solidFill>
                  <a:schemeClr val="bg1"/>
                </a:solidFill>
                <a:latin typeface="Garamond"/>
                <a:ea typeface="DejaVu Sans"/>
              </a:rPr>
              <a:t>NOTIFICACIONES EN FORMATO PAPEL</a:t>
            </a:r>
            <a:endParaRPr lang="en" dirty="0"/>
          </a:p>
        </p:txBody>
      </p:sp>
      <p:sp>
        <p:nvSpPr>
          <p:cNvPr id="344" name="Shape 344"/>
          <p:cNvSpPr/>
          <p:nvPr/>
        </p:nvSpPr>
        <p:spPr>
          <a:xfrm>
            <a:off x="774775" y="1707654"/>
            <a:ext cx="3024336" cy="2010900"/>
          </a:xfrm>
          <a:prstGeom prst="homePlate">
            <a:avLst>
              <a:gd name="adj" fmla="val 30129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s-ES" sz="1800" b="1" dirty="0">
                <a:solidFill>
                  <a:srgbClr val="FFFFFF"/>
                </a:solidFill>
                <a:latin typeface="Garamond"/>
                <a:ea typeface="DejaVu Sans"/>
              </a:rPr>
              <a:t> </a:t>
            </a:r>
            <a:r>
              <a:rPr lang="es-ES" sz="1800" b="1" dirty="0" smtClean="0">
                <a:solidFill>
                  <a:srgbClr val="FFFFFF"/>
                </a:solidFill>
                <a:latin typeface="Garamond"/>
                <a:ea typeface="DejaVu Sans"/>
              </a:rPr>
              <a:t>1.) </a:t>
            </a:r>
            <a:r>
              <a:rPr lang="es-ES" sz="1600" b="1" dirty="0" smtClean="0">
                <a:solidFill>
                  <a:schemeClr val="bg1"/>
                </a:solidFill>
                <a:latin typeface="Garamond"/>
                <a:ea typeface="DejaVu Sans"/>
              </a:rPr>
              <a:t>La </a:t>
            </a:r>
            <a:r>
              <a:rPr lang="es-ES" sz="1600" b="1" dirty="0">
                <a:solidFill>
                  <a:schemeClr val="bg1"/>
                </a:solidFill>
                <a:latin typeface="Garamond"/>
                <a:ea typeface="DejaVu Sans"/>
              </a:rPr>
              <a:t>que dispone el traslado de la demanda, de la reconvención</a:t>
            </a:r>
            <a:endParaRPr lang="es-ES" sz="1600" dirty="0">
              <a:solidFill>
                <a:schemeClr val="bg1"/>
              </a:solidFill>
            </a:endParaRP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Garamond"/>
                <a:ea typeface="DejaVu Sans"/>
              </a:rPr>
              <a:t>  y de los documentos que se acompañan a sus </a:t>
            </a:r>
            <a:r>
              <a:rPr lang="es-ES" sz="1600" b="1" dirty="0" smtClean="0">
                <a:solidFill>
                  <a:schemeClr val="bg1"/>
                </a:solidFill>
                <a:latin typeface="Garamond"/>
                <a:ea typeface="DejaVu Sans"/>
              </a:rPr>
              <a:t>contestaciones.</a:t>
            </a:r>
            <a:endParaRPr lang="en" sz="1600" b="1" dirty="0">
              <a:solidFill>
                <a:schemeClr val="bg1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3474842" y="1705784"/>
            <a:ext cx="2952328" cy="2010900"/>
          </a:xfrm>
          <a:prstGeom prst="chevron">
            <a:avLst>
              <a:gd name="adj" fmla="val 29853"/>
            </a:avLst>
          </a:prstGeom>
          <a:solidFill>
            <a:srgbClr val="00626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s-PY" sz="1800" b="1" dirty="0" smtClean="0">
                <a:solidFill>
                  <a:schemeClr val="bg1"/>
                </a:solidFill>
                <a:latin typeface="Garamond"/>
                <a:ea typeface="DejaVu Sans"/>
              </a:rPr>
              <a:t>2.) Las </a:t>
            </a:r>
            <a:r>
              <a:rPr lang="es-PY" sz="1800" b="1" dirty="0">
                <a:solidFill>
                  <a:schemeClr val="bg1"/>
                </a:solidFill>
                <a:latin typeface="Garamond"/>
                <a:ea typeface="DejaVu Sans"/>
              </a:rPr>
              <a:t>que disponen la citación de personas extrañas al </a:t>
            </a:r>
            <a:r>
              <a:rPr lang="es-PY" sz="1800" b="1" dirty="0" smtClean="0">
                <a:solidFill>
                  <a:schemeClr val="bg1"/>
                </a:solidFill>
                <a:latin typeface="Garamond"/>
                <a:ea typeface="DejaVu Sans"/>
              </a:rPr>
              <a:t>proceso</a:t>
            </a:r>
            <a:r>
              <a:rPr lang="es-PY" sz="1800" b="1" dirty="0">
                <a:solidFill>
                  <a:schemeClr val="bg1"/>
                </a:solidFill>
                <a:latin typeface="Garamond"/>
                <a:ea typeface="DejaVu Sans"/>
              </a:rPr>
              <a:t>.</a:t>
            </a:r>
            <a:endParaRPr lang="en" sz="1800" b="1" dirty="0">
              <a:solidFill>
                <a:schemeClr val="bg1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6049199" y="1705784"/>
            <a:ext cx="2783999" cy="2010900"/>
          </a:xfrm>
          <a:prstGeom prst="chevron">
            <a:avLst>
              <a:gd name="adj" fmla="val 2985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s-ES" sz="1800" b="1" dirty="0" smtClean="0">
                <a:solidFill>
                  <a:schemeClr val="bg1"/>
                </a:solidFill>
                <a:latin typeface="Garamond"/>
                <a:ea typeface="DejaVu Sans"/>
              </a:rPr>
              <a:t>3.) Los </a:t>
            </a:r>
            <a:r>
              <a:rPr lang="es-ES" sz="1800" b="1" dirty="0">
                <a:solidFill>
                  <a:schemeClr val="bg1"/>
                </a:solidFill>
                <a:latin typeface="Garamond"/>
                <a:ea typeface="DejaVu Sans"/>
              </a:rPr>
              <a:t>casos expresamente establecidos por el Magistrado.</a:t>
            </a:r>
            <a:endParaRPr lang="es-ES" sz="1800" dirty="0">
              <a:solidFill>
                <a:schemeClr val="bg1"/>
              </a:solidFill>
            </a:endParaRPr>
          </a:p>
        </p:txBody>
      </p:sp>
      <p:grpSp>
        <p:nvGrpSpPr>
          <p:cNvPr id="17" name="Shape 490"/>
          <p:cNvGrpSpPr/>
          <p:nvPr/>
        </p:nvGrpSpPr>
        <p:grpSpPr>
          <a:xfrm>
            <a:off x="320067" y="649367"/>
            <a:ext cx="706043" cy="551459"/>
            <a:chOff x="1236875" y="1623900"/>
            <a:chExt cx="465200" cy="455475"/>
          </a:xfrm>
        </p:grpSpPr>
        <p:sp>
          <p:nvSpPr>
            <p:cNvPr id="18" name="Shape 491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492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493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494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495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496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497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1 Rectángulo"/>
          <p:cNvSpPr/>
          <p:nvPr/>
        </p:nvSpPr>
        <p:spPr>
          <a:xfrm>
            <a:off x="891632" y="3834411"/>
            <a:ext cx="74887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buFont typeface="Wingdings" panose="05000000000000000000" pitchFamily="2" charset="2"/>
              <a:buChar char="§"/>
            </a:pPr>
            <a:r>
              <a:rPr lang="es-ES" sz="1600" b="1" dirty="0">
                <a:latin typeface="Times New Roman"/>
              </a:rPr>
              <a:t>Las demás notificaciones generadas en el proceso, ya sea que las mismas correspondan a notificaciones por cédula o personal serán electrónicas, y las mismas quedarán dispuestas en la bandeja de notificaciones de la parte notificada (Protocolo Punto N°3)</a:t>
            </a:r>
            <a:endParaRPr lang="es-ES" sz="1600" b="1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latin typeface="Garamond" panose="02020404030301010803" pitchFamily="18" charset="0"/>
              </a:rPr>
              <a:t>NOTIFICACIÓN ELECTRÓNICA</a:t>
            </a:r>
            <a:br>
              <a:rPr lang="en" sz="2000" dirty="0" smtClean="0">
                <a:latin typeface="Garamond" panose="02020404030301010803" pitchFamily="18" charset="0"/>
              </a:rPr>
            </a:br>
            <a:r>
              <a:rPr lang="en" sz="2000" dirty="0" smtClean="0">
                <a:latin typeface="Garamond" panose="02020404030301010803" pitchFamily="18" charset="0"/>
              </a:rPr>
              <a:t>(Cómputo de Plazos)</a:t>
            </a:r>
            <a:endParaRPr lang="en" sz="2000" dirty="0">
              <a:latin typeface="Garamond" panose="02020404030301010803" pitchFamily="18" charset="0"/>
            </a:endParaRPr>
          </a:p>
        </p:txBody>
      </p:sp>
      <p:sp>
        <p:nvSpPr>
          <p:cNvPr id="2" name="1 Marcador de texto"/>
          <p:cNvSpPr>
            <a:spLocks noGrp="1"/>
          </p:cNvSpPr>
          <p:nvPr>
            <p:ph type="body" idx="4294967295"/>
          </p:nvPr>
        </p:nvSpPr>
        <p:spPr>
          <a:xfrm>
            <a:off x="822868" y="1699331"/>
            <a:ext cx="7540625" cy="1606550"/>
          </a:xfrm>
        </p:spPr>
        <p:txBody>
          <a:bodyPr/>
          <a:lstStyle/>
          <a:p>
            <a:pPr algn="just">
              <a:buNone/>
            </a:pPr>
            <a:r>
              <a:rPr lang="es-ES" sz="2000" b="1" dirty="0" smtClean="0">
                <a:solidFill>
                  <a:srgbClr val="000000"/>
                </a:solidFill>
                <a:latin typeface="Garamond"/>
                <a:ea typeface="DejaVu Sans"/>
              </a:rPr>
              <a:t>El </a:t>
            </a:r>
            <a:r>
              <a:rPr lang="es-ES" sz="2000" b="1" dirty="0">
                <a:solidFill>
                  <a:srgbClr val="000000"/>
                </a:solidFill>
                <a:latin typeface="Garamond"/>
                <a:ea typeface="DejaVu Sans"/>
              </a:rPr>
              <a:t>día de notificación corresponde a la </a:t>
            </a:r>
            <a:r>
              <a:rPr lang="es-ES" sz="2000" b="1" u="sng" dirty="0">
                <a:solidFill>
                  <a:srgbClr val="FF0000"/>
                </a:solidFill>
                <a:latin typeface="Garamond"/>
                <a:ea typeface="DejaVu Sans"/>
              </a:rPr>
              <a:t>fecha del depósito</a:t>
            </a:r>
            <a:r>
              <a:rPr lang="es-ES" sz="2000" b="1" dirty="0">
                <a:solidFill>
                  <a:srgbClr val="000000"/>
                </a:solidFill>
                <a:latin typeface="Garamond"/>
                <a:ea typeface="DejaVu Sans"/>
              </a:rPr>
              <a:t> en su bandeja de notificaciones de la correspondiente cédula digital, haya o no accedido a la bandeja citada. </a:t>
            </a:r>
            <a:endParaRPr lang="es-ES" sz="2000" b="1" dirty="0"/>
          </a:p>
          <a:p>
            <a:pPr>
              <a:buNone/>
            </a:pPr>
            <a:endParaRPr lang="es-ES" dirty="0"/>
          </a:p>
        </p:txBody>
      </p:sp>
      <p:sp>
        <p:nvSpPr>
          <p:cNvPr id="5" name="Shape 584"/>
          <p:cNvSpPr/>
          <p:nvPr/>
        </p:nvSpPr>
        <p:spPr>
          <a:xfrm>
            <a:off x="1142399" y="2479805"/>
            <a:ext cx="211308" cy="366067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584"/>
          <p:cNvSpPr/>
          <p:nvPr/>
        </p:nvSpPr>
        <p:spPr>
          <a:xfrm>
            <a:off x="467544" y="771549"/>
            <a:ext cx="355324" cy="510083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3" name="Shape 585"/>
          <p:cNvGrpSpPr/>
          <p:nvPr/>
        </p:nvGrpSpPr>
        <p:grpSpPr>
          <a:xfrm>
            <a:off x="2915816" y="3312423"/>
            <a:ext cx="936104" cy="744263"/>
            <a:chOff x="2583100" y="2973775"/>
            <a:chExt cx="461550" cy="437200"/>
          </a:xfrm>
          <a:solidFill>
            <a:schemeClr val="tx1"/>
          </a:solidFill>
        </p:grpSpPr>
        <p:sp>
          <p:nvSpPr>
            <p:cNvPr id="14" name="Shape 586"/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0" t="0" r="0" b="0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587"/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0" t="0" r="0" b="0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6" name="Shape 486"/>
          <p:cNvGrpSpPr/>
          <p:nvPr/>
        </p:nvGrpSpPr>
        <p:grpSpPr>
          <a:xfrm>
            <a:off x="1142399" y="3400128"/>
            <a:ext cx="737417" cy="484494"/>
            <a:chOff x="564675" y="1700625"/>
            <a:chExt cx="465200" cy="314200"/>
          </a:xfrm>
          <a:solidFill>
            <a:schemeClr val="tx1"/>
          </a:solidFill>
        </p:grpSpPr>
        <p:sp>
          <p:nvSpPr>
            <p:cNvPr id="17" name="Shape 487"/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0" t="0" r="0" b="0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488"/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0" t="0" r="0" b="0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489"/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4" name="3 Conector recto de flecha"/>
          <p:cNvCxnSpPr/>
          <p:nvPr/>
        </p:nvCxnSpPr>
        <p:spPr>
          <a:xfrm>
            <a:off x="2123728" y="3598344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4211960" y="359852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Shape 490"/>
          <p:cNvGrpSpPr/>
          <p:nvPr/>
        </p:nvGrpSpPr>
        <p:grpSpPr>
          <a:xfrm>
            <a:off x="5148064" y="3256659"/>
            <a:ext cx="792088" cy="556240"/>
            <a:chOff x="1236875" y="1623900"/>
            <a:chExt cx="465200" cy="455475"/>
          </a:xfrm>
          <a:solidFill>
            <a:schemeClr val="tx1"/>
          </a:solidFill>
        </p:grpSpPr>
        <p:sp>
          <p:nvSpPr>
            <p:cNvPr id="25" name="Shape 491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492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493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494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495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496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497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grpFill/>
            <a:ln w="952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384" name="383 Conector recto de flecha"/>
          <p:cNvCxnSpPr/>
          <p:nvPr/>
        </p:nvCxnSpPr>
        <p:spPr>
          <a:xfrm>
            <a:off x="6156176" y="359852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hape 660"/>
          <p:cNvSpPr/>
          <p:nvPr/>
        </p:nvSpPr>
        <p:spPr>
          <a:xfrm>
            <a:off x="7133457" y="3318354"/>
            <a:ext cx="504056" cy="49834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solidFill>
            <a:schemeClr val="tx1"/>
          </a:soli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327"/>
            <a:ext cx="1377133" cy="50765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41849" cy="51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1763688" y="2779134"/>
            <a:ext cx="5810400" cy="1159799"/>
          </a:xfrm>
        </p:spPr>
        <p:txBody>
          <a:bodyPr/>
          <a:lstStyle/>
          <a:p>
            <a:pPr algn="ctr"/>
            <a:r>
              <a:rPr lang="es-PY" sz="4000" dirty="0" smtClean="0">
                <a:latin typeface="Garamond" panose="02020404030301010803" pitchFamily="18" charset="0"/>
              </a:rPr>
              <a:t/>
            </a:r>
            <a:br>
              <a:rPr lang="es-PY" sz="4000" dirty="0" smtClean="0">
                <a:latin typeface="Garamond" panose="02020404030301010803" pitchFamily="18" charset="0"/>
              </a:rPr>
            </a:br>
            <a:r>
              <a:rPr lang="es-PY" sz="4000" dirty="0">
                <a:latin typeface="Garamond" panose="02020404030301010803" pitchFamily="18" charset="0"/>
              </a:rPr>
              <a:t/>
            </a:r>
            <a:br>
              <a:rPr lang="es-PY" sz="4000" dirty="0">
                <a:latin typeface="Garamond" panose="02020404030301010803" pitchFamily="18" charset="0"/>
              </a:rPr>
            </a:br>
            <a:r>
              <a:rPr lang="es-PY" sz="4000" dirty="0" smtClean="0">
                <a:latin typeface="Garamond" panose="02020404030301010803" pitchFamily="18" charset="0"/>
              </a:rPr>
              <a:t>PROCEDIMIENTO </a:t>
            </a:r>
            <a:r>
              <a:rPr lang="es-PY" sz="4000" dirty="0">
                <a:latin typeface="Garamond" panose="02020404030301010803" pitchFamily="18" charset="0"/>
              </a:rPr>
              <a:t>EN SEGUNDA INSTANCIA </a:t>
            </a:r>
            <a:r>
              <a:rPr lang="es-PY" dirty="0"/>
              <a:t/>
            </a:r>
            <a:br>
              <a:rPr lang="es-PY" dirty="0"/>
            </a:b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4454820" y="241786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594</Words>
  <Application>Microsoft Office PowerPoint</Application>
  <PresentationFormat>Presentación en pantalla (16:9)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Nixie One</vt:lpstr>
      <vt:lpstr>Garamond</vt:lpstr>
      <vt:lpstr>Wingdings</vt:lpstr>
      <vt:lpstr>Roboto Slab</vt:lpstr>
      <vt:lpstr>Arial</vt:lpstr>
      <vt:lpstr>Times New Roman</vt:lpstr>
      <vt:lpstr>StarSymbol</vt:lpstr>
      <vt:lpstr>DejaVu Sans</vt:lpstr>
      <vt:lpstr>Warwick template</vt:lpstr>
      <vt:lpstr>Guías de Uso del Expediente Electrónico en Segunda Instancia</vt:lpstr>
      <vt:lpstr>GUIA PRÁCTICA</vt:lpstr>
      <vt:lpstr>EXPEDIENTE  ELECTRÓNICO</vt:lpstr>
      <vt:lpstr>         VALIDEZ LEGAL Firma electrónica, digital y  mensaje de datos </vt:lpstr>
      <vt:lpstr>MARCO LEGAL:</vt:lpstr>
      <vt:lpstr>NOTIFICACIONES  </vt:lpstr>
      <vt:lpstr>NOTIFICACIONES EN FORMATO PAPEL</vt:lpstr>
      <vt:lpstr>NOTIFICACIÓN ELECTRÓNICA (Cómputo de Plazos)</vt:lpstr>
      <vt:lpstr>  PROCEDIMIENTO EN SEGUNDA INSTANCIA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 Uso del Expediente Electrónico</dc:title>
  <dc:creator>Antonia Dionicia Bogado Rodas</dc:creator>
  <cp:lastModifiedBy>CSJ</cp:lastModifiedBy>
  <cp:revision>23</cp:revision>
  <dcterms:modified xsi:type="dcterms:W3CDTF">2016-09-20T13:28:50Z</dcterms:modified>
</cp:coreProperties>
</file>