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0" r:id="rId2"/>
    <p:sldId id="394" r:id="rId3"/>
    <p:sldId id="380" r:id="rId4"/>
    <p:sldId id="382" r:id="rId5"/>
    <p:sldId id="383" r:id="rId6"/>
    <p:sldId id="395" r:id="rId7"/>
    <p:sldId id="381" r:id="rId8"/>
    <p:sldId id="295" r:id="rId9"/>
    <p:sldId id="396" r:id="rId10"/>
    <p:sldId id="386" r:id="rId11"/>
    <p:sldId id="387" r:id="rId12"/>
    <p:sldId id="379" r:id="rId13"/>
    <p:sldId id="359" r:id="rId14"/>
    <p:sldId id="388" r:id="rId15"/>
    <p:sldId id="299" r:id="rId16"/>
    <p:sldId id="391" r:id="rId17"/>
    <p:sldId id="392" r:id="rId18"/>
    <p:sldId id="318" r:id="rId19"/>
    <p:sldId id="378" r:id="rId20"/>
    <p:sldId id="361" r:id="rId21"/>
    <p:sldId id="327" r:id="rId22"/>
    <p:sldId id="375" r:id="rId23"/>
    <p:sldId id="365" r:id="rId24"/>
    <p:sldId id="366" r:id="rId25"/>
    <p:sldId id="321" r:id="rId26"/>
    <p:sldId id="332" r:id="rId27"/>
    <p:sldId id="333" r:id="rId28"/>
    <p:sldId id="371" r:id="rId29"/>
    <p:sldId id="346" r:id="rId30"/>
    <p:sldId id="369" r:id="rId31"/>
    <p:sldId id="370" r:id="rId32"/>
    <p:sldId id="324" r:id="rId33"/>
    <p:sldId id="377" r:id="rId34"/>
    <p:sldId id="373" r:id="rId35"/>
    <p:sldId id="374" r:id="rId36"/>
    <p:sldId id="393" r:id="rId37"/>
    <p:sldId id="308" r:id="rId38"/>
  </p:sldIdLst>
  <p:sldSz cx="9144000" cy="6858000" type="screen4x3"/>
  <p:notesSz cx="6858000" cy="9144000"/>
  <p:defaultTextStyle>
    <a:defPPr>
      <a:defRPr lang="es-E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CC9900"/>
    <a:srgbClr val="FBEEA3"/>
    <a:srgbClr val="F0D9C6"/>
    <a:srgbClr val="DBA273"/>
    <a:srgbClr val="ECD6AA"/>
    <a:srgbClr val="FFCC99"/>
    <a:srgbClr val="E85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9" autoAdjust="0"/>
    <p:restoredTop sz="92582" autoAdjust="0"/>
  </p:normalViewPr>
  <p:slideViewPr>
    <p:cSldViewPr>
      <p:cViewPr>
        <p:scale>
          <a:sx n="48" d="100"/>
          <a:sy n="48" d="100"/>
        </p:scale>
        <p:origin x="-12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17EF6-4397-4987-ABA5-73B73829B034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05A76827-7B45-43BC-B9C7-986899315F58}">
      <dgm:prSet phldrT="[Text]" custT="1"/>
      <dgm:spPr/>
      <dgm:t>
        <a:bodyPr/>
        <a:lstStyle/>
        <a:p>
          <a:r>
            <a:rPr lang="es-CR" sz="1600" b="1" cap="small" baseline="0" dirty="0" smtClean="0">
              <a:solidFill>
                <a:schemeClr val="bg2">
                  <a:lumMod val="25000"/>
                </a:schemeClr>
              </a:solidFill>
            </a:rPr>
            <a:t>Planificar:   </a:t>
          </a:r>
          <a:r>
            <a:rPr lang="es-ES" sz="16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pitchFamily="34" charset="0"/>
            </a:rPr>
            <a:t>¿Qué hacer?  ¿Cómo hacerlo?</a:t>
          </a:r>
          <a:endParaRPr lang="es-CR" sz="1600" dirty="0"/>
        </a:p>
      </dgm:t>
    </dgm:pt>
    <dgm:pt modelId="{98313EFC-D0D3-4687-AF30-4D0DFB85B8EE}" type="parTrans" cxnId="{6A84AE4B-CA32-481E-B14D-C1B972CA89CB}">
      <dgm:prSet/>
      <dgm:spPr/>
      <dgm:t>
        <a:bodyPr/>
        <a:lstStyle/>
        <a:p>
          <a:endParaRPr lang="es-CR"/>
        </a:p>
      </dgm:t>
    </dgm:pt>
    <dgm:pt modelId="{BECF8111-9CE7-4D60-B209-508E70D1D8AD}" type="sibTrans" cxnId="{6A84AE4B-CA32-481E-B14D-C1B972CA89CB}">
      <dgm:prSet/>
      <dgm:spPr/>
      <dgm:t>
        <a:bodyPr/>
        <a:lstStyle/>
        <a:p>
          <a:endParaRPr lang="es-CR"/>
        </a:p>
      </dgm:t>
    </dgm:pt>
    <dgm:pt modelId="{62655DB9-00E7-45B7-996F-44E445FC1EE9}">
      <dgm:prSet phldrT="[Text]" custT="1"/>
      <dgm:spPr/>
      <dgm:t>
        <a:bodyPr/>
        <a:lstStyle/>
        <a:p>
          <a:r>
            <a:rPr lang="es-CR" sz="1600" b="1" cap="small" baseline="0" dirty="0" smtClean="0">
              <a:solidFill>
                <a:schemeClr val="bg2">
                  <a:lumMod val="25000"/>
                </a:schemeClr>
              </a:solidFill>
            </a:rPr>
            <a:t>Hacer:  </a:t>
          </a:r>
          <a:r>
            <a:rPr lang="es-CR" sz="16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pitchFamily="34" charset="0"/>
            </a:rPr>
            <a:t>Lo Planificado</a:t>
          </a:r>
          <a:endParaRPr lang="es-CR" sz="1600" dirty="0"/>
        </a:p>
      </dgm:t>
    </dgm:pt>
    <dgm:pt modelId="{6B88CC0D-70D2-457C-9000-91BE315FC07B}" type="parTrans" cxnId="{14524CA4-CCB2-4D2E-8836-A4180D4A6597}">
      <dgm:prSet/>
      <dgm:spPr/>
      <dgm:t>
        <a:bodyPr/>
        <a:lstStyle/>
        <a:p>
          <a:endParaRPr lang="es-CR"/>
        </a:p>
      </dgm:t>
    </dgm:pt>
    <dgm:pt modelId="{622F7C22-D98D-48A4-A7F2-D6D73AEE4879}" type="sibTrans" cxnId="{14524CA4-CCB2-4D2E-8836-A4180D4A6597}">
      <dgm:prSet/>
      <dgm:spPr/>
      <dgm:t>
        <a:bodyPr/>
        <a:lstStyle/>
        <a:p>
          <a:endParaRPr lang="es-CR"/>
        </a:p>
      </dgm:t>
    </dgm:pt>
    <dgm:pt modelId="{BD157521-F3F9-40E5-9EDC-67F40B710843}">
      <dgm:prSet phldrT="[Text]" custT="1"/>
      <dgm:spPr/>
      <dgm:t>
        <a:bodyPr/>
        <a:lstStyle/>
        <a:p>
          <a:r>
            <a:rPr lang="es-CR" sz="1600" b="1" cap="small" baseline="0" dirty="0" smtClean="0">
              <a:solidFill>
                <a:schemeClr val="bg2">
                  <a:lumMod val="25000"/>
                </a:schemeClr>
              </a:solidFill>
            </a:rPr>
            <a:t>Verificar</a:t>
          </a:r>
          <a:r>
            <a:rPr lang="es-CR" sz="1400" b="1" cap="small" baseline="0" dirty="0" smtClean="0">
              <a:solidFill>
                <a:schemeClr val="bg2">
                  <a:lumMod val="25000"/>
                </a:schemeClr>
              </a:solidFill>
            </a:rPr>
            <a:t>:   </a:t>
          </a:r>
          <a:r>
            <a:rPr lang="es-ES" sz="1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pitchFamily="34" charset="0"/>
            </a:rPr>
            <a:t>¿</a:t>
          </a:r>
          <a:r>
            <a:rPr lang="es-CR" sz="1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pitchFamily="34" charset="0"/>
            </a:rPr>
            <a:t>Las cosas pasaron según lo planificado?</a:t>
          </a:r>
          <a:endParaRPr lang="es-CR" sz="1600" dirty="0"/>
        </a:p>
      </dgm:t>
    </dgm:pt>
    <dgm:pt modelId="{B72B1E1E-94D8-4BCA-BABA-5946F382B10D}" type="parTrans" cxnId="{04463674-76D3-4E8B-B290-A54E4778068E}">
      <dgm:prSet/>
      <dgm:spPr/>
      <dgm:t>
        <a:bodyPr/>
        <a:lstStyle/>
        <a:p>
          <a:endParaRPr lang="es-CR"/>
        </a:p>
      </dgm:t>
    </dgm:pt>
    <dgm:pt modelId="{B49872AF-91BF-4701-8564-04066EFF5B92}" type="sibTrans" cxnId="{04463674-76D3-4E8B-B290-A54E4778068E}">
      <dgm:prSet/>
      <dgm:spPr/>
      <dgm:t>
        <a:bodyPr/>
        <a:lstStyle/>
        <a:p>
          <a:endParaRPr lang="es-CR"/>
        </a:p>
      </dgm:t>
    </dgm:pt>
    <dgm:pt modelId="{85AC2F3C-676D-4C58-BF5E-8FDB2BF4A8BF}">
      <dgm:prSet phldrT="[Text]" custT="1"/>
      <dgm:spPr/>
      <dgm:t>
        <a:bodyPr/>
        <a:lstStyle/>
        <a:p>
          <a:r>
            <a:rPr lang="es-CR" sz="1600" b="1" cap="small" baseline="0" dirty="0" smtClean="0">
              <a:solidFill>
                <a:schemeClr val="bg2">
                  <a:lumMod val="25000"/>
                </a:schemeClr>
              </a:solidFill>
            </a:rPr>
            <a:t>Actuar para mejorar: </a:t>
          </a:r>
          <a:r>
            <a:rPr lang="es-ES" sz="16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pitchFamily="34" charset="0"/>
            </a:rPr>
            <a:t>¿Cómo va a mejorar la calidad?</a:t>
          </a:r>
          <a:endParaRPr lang="es-CR" sz="1600" dirty="0"/>
        </a:p>
      </dgm:t>
    </dgm:pt>
    <dgm:pt modelId="{58218096-3B19-4FD6-B9D2-1803E7B58208}" type="parTrans" cxnId="{F07739D7-BE43-49CA-8350-4B239491BC62}">
      <dgm:prSet/>
      <dgm:spPr/>
      <dgm:t>
        <a:bodyPr/>
        <a:lstStyle/>
        <a:p>
          <a:endParaRPr lang="es-CR"/>
        </a:p>
      </dgm:t>
    </dgm:pt>
    <dgm:pt modelId="{CC68B219-A13F-46CE-B7AD-A1762ECF4429}" type="sibTrans" cxnId="{F07739D7-BE43-49CA-8350-4B239491BC62}">
      <dgm:prSet/>
      <dgm:spPr/>
      <dgm:t>
        <a:bodyPr/>
        <a:lstStyle/>
        <a:p>
          <a:endParaRPr lang="es-CR"/>
        </a:p>
      </dgm:t>
    </dgm:pt>
    <dgm:pt modelId="{FAD8697A-365E-4103-9CA0-BE7E4EF45665}">
      <dgm:prSet phldrT="[Text]" custT="1"/>
      <dgm:spPr/>
      <dgm:t>
        <a:bodyPr/>
        <a:lstStyle/>
        <a:p>
          <a:r>
            <a:rPr lang="es-ES_tradnl" sz="2000" b="1" dirty="0" smtClean="0">
              <a:solidFill>
                <a:srgbClr val="984807"/>
              </a:solidFill>
              <a:effectLst/>
              <a:latin typeface="Calibri" pitchFamily="34" charset="0"/>
            </a:rPr>
            <a:t>CICLO DE LA MEJORA CONTINUA PARA LA CALIDAD</a:t>
          </a:r>
          <a:endParaRPr lang="es-CR" sz="2000" dirty="0">
            <a:effectLst/>
          </a:endParaRPr>
        </a:p>
      </dgm:t>
    </dgm:pt>
    <dgm:pt modelId="{0927E4BA-C349-4118-B702-BE53B187A536}" type="sibTrans" cxnId="{8CA4D274-A1C4-40E0-880C-ABBB6B17B33B}">
      <dgm:prSet/>
      <dgm:spPr/>
      <dgm:t>
        <a:bodyPr/>
        <a:lstStyle/>
        <a:p>
          <a:endParaRPr lang="es-CR"/>
        </a:p>
      </dgm:t>
    </dgm:pt>
    <dgm:pt modelId="{05C3B2DB-8528-4B2D-ABDB-FB34E360E0C7}" type="parTrans" cxnId="{8CA4D274-A1C4-40E0-880C-ABBB6B17B33B}">
      <dgm:prSet/>
      <dgm:spPr/>
      <dgm:t>
        <a:bodyPr/>
        <a:lstStyle/>
        <a:p>
          <a:endParaRPr lang="es-CR"/>
        </a:p>
      </dgm:t>
    </dgm:pt>
    <dgm:pt modelId="{1B11DD41-5216-4E1E-8B02-629BC890A679}" type="pres">
      <dgm:prSet presAssocID="{33317EF6-4397-4987-ABA5-73B73829B0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0A7EA4-427A-44FF-9518-C159293D2A0C}" type="pres">
      <dgm:prSet presAssocID="{FAD8697A-365E-4103-9CA0-BE7E4EF45665}" presName="centerShape" presStyleLbl="node0" presStyleIdx="0" presStyleCnt="1"/>
      <dgm:spPr/>
      <dgm:t>
        <a:bodyPr/>
        <a:lstStyle/>
        <a:p>
          <a:endParaRPr lang="es-CR"/>
        </a:p>
      </dgm:t>
    </dgm:pt>
    <dgm:pt modelId="{86597C45-399D-4CB0-A827-96F3CFED30A1}" type="pres">
      <dgm:prSet presAssocID="{05A76827-7B45-43BC-B9C7-986899315F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CA075EE-AAA6-4703-8A08-B552BB5012EF}" type="pres">
      <dgm:prSet presAssocID="{05A76827-7B45-43BC-B9C7-986899315F58}" presName="dummy" presStyleCnt="0"/>
      <dgm:spPr/>
    </dgm:pt>
    <dgm:pt modelId="{0CCF9516-3686-417E-B7B6-D8626EAA0362}" type="pres">
      <dgm:prSet presAssocID="{BECF8111-9CE7-4D60-B209-508E70D1D8AD}" presName="sibTrans" presStyleLbl="sibTrans2D1" presStyleIdx="0" presStyleCnt="4"/>
      <dgm:spPr/>
      <dgm:t>
        <a:bodyPr/>
        <a:lstStyle/>
        <a:p>
          <a:endParaRPr lang="es-MX"/>
        </a:p>
      </dgm:t>
    </dgm:pt>
    <dgm:pt modelId="{23CBE584-3B67-407F-AF28-81A18E7CB28D}" type="pres">
      <dgm:prSet presAssocID="{62655DB9-00E7-45B7-996F-44E445FC1E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67085B5-5037-40A6-B43E-E1241E585DFD}" type="pres">
      <dgm:prSet presAssocID="{62655DB9-00E7-45B7-996F-44E445FC1EE9}" presName="dummy" presStyleCnt="0"/>
      <dgm:spPr/>
    </dgm:pt>
    <dgm:pt modelId="{74113128-DA6D-4CDF-9527-42B474BFCADD}" type="pres">
      <dgm:prSet presAssocID="{622F7C22-D98D-48A4-A7F2-D6D73AEE4879}" presName="sibTrans" presStyleLbl="sibTrans2D1" presStyleIdx="1" presStyleCnt="4"/>
      <dgm:spPr/>
      <dgm:t>
        <a:bodyPr/>
        <a:lstStyle/>
        <a:p>
          <a:endParaRPr lang="es-MX"/>
        </a:p>
      </dgm:t>
    </dgm:pt>
    <dgm:pt modelId="{09DD6B74-5E9B-4FB4-B7D9-50989884B7BB}" type="pres">
      <dgm:prSet presAssocID="{BD157521-F3F9-40E5-9EDC-67F40B7108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0CC7CB3-289E-4737-BA1D-4712D16D8399}" type="pres">
      <dgm:prSet presAssocID="{BD157521-F3F9-40E5-9EDC-67F40B710843}" presName="dummy" presStyleCnt="0"/>
      <dgm:spPr/>
    </dgm:pt>
    <dgm:pt modelId="{D7169E7B-77CF-4169-AF47-AB1EF3AA7968}" type="pres">
      <dgm:prSet presAssocID="{B49872AF-91BF-4701-8564-04066EFF5B92}" presName="sibTrans" presStyleLbl="sibTrans2D1" presStyleIdx="2" presStyleCnt="4"/>
      <dgm:spPr/>
      <dgm:t>
        <a:bodyPr/>
        <a:lstStyle/>
        <a:p>
          <a:endParaRPr lang="es-MX"/>
        </a:p>
      </dgm:t>
    </dgm:pt>
    <dgm:pt modelId="{2B3F56B8-4802-4007-AAFF-56C51FCF2DB8}" type="pres">
      <dgm:prSet presAssocID="{85AC2F3C-676D-4C58-BF5E-8FDB2BF4A8B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EEDEFCA-CE4B-485F-A296-5A7895B1083D}" type="pres">
      <dgm:prSet presAssocID="{85AC2F3C-676D-4C58-BF5E-8FDB2BF4A8BF}" presName="dummy" presStyleCnt="0"/>
      <dgm:spPr/>
    </dgm:pt>
    <dgm:pt modelId="{BB76DEBB-3FD7-4232-9B4E-BE79143D856F}" type="pres">
      <dgm:prSet presAssocID="{CC68B219-A13F-46CE-B7AD-A1762ECF4429}" presName="sibTrans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B13F0A00-AE3B-4154-BA5C-CCFD43B8FD46}" type="presOf" srcId="{CC68B219-A13F-46CE-B7AD-A1762ECF4429}" destId="{BB76DEBB-3FD7-4232-9B4E-BE79143D856F}" srcOrd="0" destOrd="0" presId="urn:microsoft.com/office/officeart/2005/8/layout/radial6"/>
    <dgm:cxn modelId="{F07739D7-BE43-49CA-8350-4B239491BC62}" srcId="{FAD8697A-365E-4103-9CA0-BE7E4EF45665}" destId="{85AC2F3C-676D-4C58-BF5E-8FDB2BF4A8BF}" srcOrd="3" destOrd="0" parTransId="{58218096-3B19-4FD6-B9D2-1803E7B58208}" sibTransId="{CC68B219-A13F-46CE-B7AD-A1762ECF4429}"/>
    <dgm:cxn modelId="{851E6D09-360F-4864-9AFD-AC65FDE1FEE9}" type="presOf" srcId="{622F7C22-D98D-48A4-A7F2-D6D73AEE4879}" destId="{74113128-DA6D-4CDF-9527-42B474BFCADD}" srcOrd="0" destOrd="0" presId="urn:microsoft.com/office/officeart/2005/8/layout/radial6"/>
    <dgm:cxn modelId="{C5D23A5C-EA88-40F3-A2D6-520DE8CCBAFB}" type="presOf" srcId="{33317EF6-4397-4987-ABA5-73B73829B034}" destId="{1B11DD41-5216-4E1E-8B02-629BC890A679}" srcOrd="0" destOrd="0" presId="urn:microsoft.com/office/officeart/2005/8/layout/radial6"/>
    <dgm:cxn modelId="{AD99D0B7-C616-4C9F-B724-49EA0686FABD}" type="presOf" srcId="{B49872AF-91BF-4701-8564-04066EFF5B92}" destId="{D7169E7B-77CF-4169-AF47-AB1EF3AA7968}" srcOrd="0" destOrd="0" presId="urn:microsoft.com/office/officeart/2005/8/layout/radial6"/>
    <dgm:cxn modelId="{14524CA4-CCB2-4D2E-8836-A4180D4A6597}" srcId="{FAD8697A-365E-4103-9CA0-BE7E4EF45665}" destId="{62655DB9-00E7-45B7-996F-44E445FC1EE9}" srcOrd="1" destOrd="0" parTransId="{6B88CC0D-70D2-457C-9000-91BE315FC07B}" sibTransId="{622F7C22-D98D-48A4-A7F2-D6D73AEE4879}"/>
    <dgm:cxn modelId="{FFE311CD-AEDF-4193-BA97-E0CD1F5C8D99}" type="presOf" srcId="{05A76827-7B45-43BC-B9C7-986899315F58}" destId="{86597C45-399D-4CB0-A827-96F3CFED30A1}" srcOrd="0" destOrd="0" presId="urn:microsoft.com/office/officeart/2005/8/layout/radial6"/>
    <dgm:cxn modelId="{8CA4D274-A1C4-40E0-880C-ABBB6B17B33B}" srcId="{33317EF6-4397-4987-ABA5-73B73829B034}" destId="{FAD8697A-365E-4103-9CA0-BE7E4EF45665}" srcOrd="0" destOrd="0" parTransId="{05C3B2DB-8528-4B2D-ABDB-FB34E360E0C7}" sibTransId="{0927E4BA-C349-4118-B702-BE53B187A536}"/>
    <dgm:cxn modelId="{DFCC261B-4ACA-4690-A831-38F397DF7E9A}" type="presOf" srcId="{BD157521-F3F9-40E5-9EDC-67F40B710843}" destId="{09DD6B74-5E9B-4FB4-B7D9-50989884B7BB}" srcOrd="0" destOrd="0" presId="urn:microsoft.com/office/officeart/2005/8/layout/radial6"/>
    <dgm:cxn modelId="{5D6F69CF-D9C3-45D1-A15F-E3074151D12E}" type="presOf" srcId="{FAD8697A-365E-4103-9CA0-BE7E4EF45665}" destId="{B90A7EA4-427A-44FF-9518-C159293D2A0C}" srcOrd="0" destOrd="0" presId="urn:microsoft.com/office/officeart/2005/8/layout/radial6"/>
    <dgm:cxn modelId="{6A84AE4B-CA32-481E-B14D-C1B972CA89CB}" srcId="{FAD8697A-365E-4103-9CA0-BE7E4EF45665}" destId="{05A76827-7B45-43BC-B9C7-986899315F58}" srcOrd="0" destOrd="0" parTransId="{98313EFC-D0D3-4687-AF30-4D0DFB85B8EE}" sibTransId="{BECF8111-9CE7-4D60-B209-508E70D1D8AD}"/>
    <dgm:cxn modelId="{C5C9E466-8DED-4FB4-805C-7844636DF499}" type="presOf" srcId="{85AC2F3C-676D-4C58-BF5E-8FDB2BF4A8BF}" destId="{2B3F56B8-4802-4007-AAFF-56C51FCF2DB8}" srcOrd="0" destOrd="0" presId="urn:microsoft.com/office/officeart/2005/8/layout/radial6"/>
    <dgm:cxn modelId="{3D4CA80A-3BE2-4195-B2D2-00DEBE9CC827}" type="presOf" srcId="{BECF8111-9CE7-4D60-B209-508E70D1D8AD}" destId="{0CCF9516-3686-417E-B7B6-D8626EAA0362}" srcOrd="0" destOrd="0" presId="urn:microsoft.com/office/officeart/2005/8/layout/radial6"/>
    <dgm:cxn modelId="{ACF6E5BF-1AB0-4729-92E8-6C156C800796}" type="presOf" srcId="{62655DB9-00E7-45B7-996F-44E445FC1EE9}" destId="{23CBE584-3B67-407F-AF28-81A18E7CB28D}" srcOrd="0" destOrd="0" presId="urn:microsoft.com/office/officeart/2005/8/layout/radial6"/>
    <dgm:cxn modelId="{04463674-76D3-4E8B-B290-A54E4778068E}" srcId="{FAD8697A-365E-4103-9CA0-BE7E4EF45665}" destId="{BD157521-F3F9-40E5-9EDC-67F40B710843}" srcOrd="2" destOrd="0" parTransId="{B72B1E1E-94D8-4BCA-BABA-5946F382B10D}" sibTransId="{B49872AF-91BF-4701-8564-04066EFF5B92}"/>
    <dgm:cxn modelId="{9F5C3044-6B35-47B7-A256-21A3861CE3C3}" type="presParOf" srcId="{1B11DD41-5216-4E1E-8B02-629BC890A679}" destId="{B90A7EA4-427A-44FF-9518-C159293D2A0C}" srcOrd="0" destOrd="0" presId="urn:microsoft.com/office/officeart/2005/8/layout/radial6"/>
    <dgm:cxn modelId="{FF55C77D-9DF6-4E2C-900D-C04A9A855405}" type="presParOf" srcId="{1B11DD41-5216-4E1E-8B02-629BC890A679}" destId="{86597C45-399D-4CB0-A827-96F3CFED30A1}" srcOrd="1" destOrd="0" presId="urn:microsoft.com/office/officeart/2005/8/layout/radial6"/>
    <dgm:cxn modelId="{ABC0E3D6-858E-44B9-9004-6BD226F6528A}" type="presParOf" srcId="{1B11DD41-5216-4E1E-8B02-629BC890A679}" destId="{ACA075EE-AAA6-4703-8A08-B552BB5012EF}" srcOrd="2" destOrd="0" presId="urn:microsoft.com/office/officeart/2005/8/layout/radial6"/>
    <dgm:cxn modelId="{822CFBCF-FE5F-4070-9F87-D66F12635461}" type="presParOf" srcId="{1B11DD41-5216-4E1E-8B02-629BC890A679}" destId="{0CCF9516-3686-417E-B7B6-D8626EAA0362}" srcOrd="3" destOrd="0" presId="urn:microsoft.com/office/officeart/2005/8/layout/radial6"/>
    <dgm:cxn modelId="{2F0D8821-A3DA-4759-A10A-272BA6492032}" type="presParOf" srcId="{1B11DD41-5216-4E1E-8B02-629BC890A679}" destId="{23CBE584-3B67-407F-AF28-81A18E7CB28D}" srcOrd="4" destOrd="0" presId="urn:microsoft.com/office/officeart/2005/8/layout/radial6"/>
    <dgm:cxn modelId="{921539C2-656E-444E-B736-82ADA0A67754}" type="presParOf" srcId="{1B11DD41-5216-4E1E-8B02-629BC890A679}" destId="{067085B5-5037-40A6-B43E-E1241E585DFD}" srcOrd="5" destOrd="0" presId="urn:microsoft.com/office/officeart/2005/8/layout/radial6"/>
    <dgm:cxn modelId="{F75C7F7A-5A23-455F-82D1-4D1C01EE7241}" type="presParOf" srcId="{1B11DD41-5216-4E1E-8B02-629BC890A679}" destId="{74113128-DA6D-4CDF-9527-42B474BFCADD}" srcOrd="6" destOrd="0" presId="urn:microsoft.com/office/officeart/2005/8/layout/radial6"/>
    <dgm:cxn modelId="{91D9BBE4-C51B-4E70-9348-CCB15B8198EA}" type="presParOf" srcId="{1B11DD41-5216-4E1E-8B02-629BC890A679}" destId="{09DD6B74-5E9B-4FB4-B7D9-50989884B7BB}" srcOrd="7" destOrd="0" presId="urn:microsoft.com/office/officeart/2005/8/layout/radial6"/>
    <dgm:cxn modelId="{CF5F77B0-BA58-4BB2-B268-037A16814028}" type="presParOf" srcId="{1B11DD41-5216-4E1E-8B02-629BC890A679}" destId="{10CC7CB3-289E-4737-BA1D-4712D16D8399}" srcOrd="8" destOrd="0" presId="urn:microsoft.com/office/officeart/2005/8/layout/radial6"/>
    <dgm:cxn modelId="{8249C69B-FB2B-4486-A5C9-6FEAB244CDDB}" type="presParOf" srcId="{1B11DD41-5216-4E1E-8B02-629BC890A679}" destId="{D7169E7B-77CF-4169-AF47-AB1EF3AA7968}" srcOrd="9" destOrd="0" presId="urn:microsoft.com/office/officeart/2005/8/layout/radial6"/>
    <dgm:cxn modelId="{F948CC95-B877-4E7F-AB64-2E11669FD2AE}" type="presParOf" srcId="{1B11DD41-5216-4E1E-8B02-629BC890A679}" destId="{2B3F56B8-4802-4007-AAFF-56C51FCF2DB8}" srcOrd="10" destOrd="0" presId="urn:microsoft.com/office/officeart/2005/8/layout/radial6"/>
    <dgm:cxn modelId="{0460FD68-A006-4A26-8E40-BEDCDF6A78B7}" type="presParOf" srcId="{1B11DD41-5216-4E1E-8B02-629BC890A679}" destId="{6EEDEFCA-CE4B-485F-A296-5A7895B1083D}" srcOrd="11" destOrd="0" presId="urn:microsoft.com/office/officeart/2005/8/layout/radial6"/>
    <dgm:cxn modelId="{B92B6D67-F581-4D96-9F12-59566863C3E6}" type="presParOf" srcId="{1B11DD41-5216-4E1E-8B02-629BC890A679}" destId="{BB76DEBB-3FD7-4232-9B4E-BE79143D856F}" srcOrd="12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81272-FF5B-4EF7-BA9E-05FD63A5567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7A5C492B-A1CF-4771-BCD2-C80184D74FA7}">
      <dgm:prSet phldrT="[Texto]" custT="1"/>
      <dgm:spPr/>
      <dgm:t>
        <a:bodyPr/>
        <a:lstStyle/>
        <a:p>
          <a:r>
            <a:rPr lang="es-CR" sz="2800" b="1" dirty="0" smtClean="0"/>
            <a:t>Persona Usuaria</a:t>
          </a:r>
        </a:p>
        <a:p>
          <a:r>
            <a:rPr lang="es-CR" sz="2200" dirty="0" smtClean="0"/>
            <a:t>Defensoría de los Habitantes</a:t>
          </a:r>
        </a:p>
        <a:p>
          <a:r>
            <a:rPr lang="es-CR" sz="2200" dirty="0" smtClean="0"/>
            <a:t>Colegio de Abogados</a:t>
          </a:r>
          <a:endParaRPr lang="es-CR" sz="2200" dirty="0"/>
        </a:p>
      </dgm:t>
    </dgm:pt>
    <dgm:pt modelId="{6A1011CA-CCCA-4506-8F01-0FF16558BA38}" type="parTrans" cxnId="{F31356EA-42DD-4B05-9D8C-06B117BAE46D}">
      <dgm:prSet/>
      <dgm:spPr/>
      <dgm:t>
        <a:bodyPr/>
        <a:lstStyle/>
        <a:p>
          <a:endParaRPr lang="es-CR"/>
        </a:p>
      </dgm:t>
    </dgm:pt>
    <dgm:pt modelId="{B92900B1-E4D6-4CBF-99E3-D3AF00F631D4}" type="sibTrans" cxnId="{F31356EA-42DD-4B05-9D8C-06B117BAE46D}">
      <dgm:prSet/>
      <dgm:spPr/>
      <dgm:t>
        <a:bodyPr/>
        <a:lstStyle/>
        <a:p>
          <a:endParaRPr lang="es-CR"/>
        </a:p>
      </dgm:t>
    </dgm:pt>
    <dgm:pt modelId="{9D97F63C-0027-438D-969B-601B05F4ED8E}">
      <dgm:prSet phldrT="[Texto]" custT="1"/>
      <dgm:spPr/>
      <dgm:t>
        <a:bodyPr/>
        <a:lstStyle/>
        <a:p>
          <a:r>
            <a:rPr lang="es-CR" sz="2800" b="1" dirty="0" smtClean="0"/>
            <a:t>Sector Académico</a:t>
          </a:r>
        </a:p>
        <a:p>
          <a:r>
            <a:rPr lang="es-CR" sz="2200" b="1" dirty="0" smtClean="0"/>
            <a:t>INCAE</a:t>
          </a:r>
        </a:p>
        <a:p>
          <a:r>
            <a:rPr lang="es-CR" sz="2200" b="1" dirty="0" smtClean="0"/>
            <a:t>CONARE		SINAES</a:t>
          </a:r>
          <a:endParaRPr lang="es-CR" sz="2200" b="1" dirty="0"/>
        </a:p>
      </dgm:t>
    </dgm:pt>
    <dgm:pt modelId="{A92B1F8F-6855-44B7-ACE4-EB6A24D2F17F}" type="parTrans" cxnId="{D0BF5F21-098A-4385-8B0F-4B1D7F3C439E}">
      <dgm:prSet/>
      <dgm:spPr/>
      <dgm:t>
        <a:bodyPr/>
        <a:lstStyle/>
        <a:p>
          <a:endParaRPr lang="es-CR"/>
        </a:p>
      </dgm:t>
    </dgm:pt>
    <dgm:pt modelId="{1E9355D0-EE22-4C59-B0AA-91581E1332EF}" type="sibTrans" cxnId="{D0BF5F21-098A-4385-8B0F-4B1D7F3C439E}">
      <dgm:prSet/>
      <dgm:spPr/>
      <dgm:t>
        <a:bodyPr/>
        <a:lstStyle/>
        <a:p>
          <a:endParaRPr lang="es-CR"/>
        </a:p>
      </dgm:t>
    </dgm:pt>
    <dgm:pt modelId="{F16543C8-6572-4001-8254-D03F6CB4BBF8}">
      <dgm:prSet phldrT="[Texto]" custT="1"/>
      <dgm:spPr/>
      <dgm:t>
        <a:bodyPr/>
        <a:lstStyle/>
        <a:p>
          <a:r>
            <a:rPr lang="es-CR" sz="2800" b="1" smtClean="0"/>
            <a:t>Sector Justicia</a:t>
          </a:r>
        </a:p>
        <a:p>
          <a:r>
            <a:rPr lang="es-CR" sz="2200" smtClean="0"/>
            <a:t>Ministerio de Justicia</a:t>
          </a:r>
        </a:p>
        <a:p>
          <a:r>
            <a:rPr lang="es-CR" sz="2200" smtClean="0"/>
            <a:t>Poder Judicial</a:t>
          </a:r>
          <a:endParaRPr lang="es-CR" sz="2200" dirty="0"/>
        </a:p>
      </dgm:t>
    </dgm:pt>
    <dgm:pt modelId="{4C7506A9-CE03-482C-942F-BDE895185E57}" type="parTrans" cxnId="{2C4A93F3-84E7-47F1-A97B-1E89EDCAA3CE}">
      <dgm:prSet/>
      <dgm:spPr/>
      <dgm:t>
        <a:bodyPr/>
        <a:lstStyle/>
        <a:p>
          <a:endParaRPr lang="es-CR"/>
        </a:p>
      </dgm:t>
    </dgm:pt>
    <dgm:pt modelId="{1ED136E0-BDC6-4528-A66F-A9C342CD5734}" type="sibTrans" cxnId="{2C4A93F3-84E7-47F1-A97B-1E89EDCAA3CE}">
      <dgm:prSet/>
      <dgm:spPr/>
      <dgm:t>
        <a:bodyPr/>
        <a:lstStyle/>
        <a:p>
          <a:endParaRPr lang="es-CR"/>
        </a:p>
      </dgm:t>
    </dgm:pt>
    <dgm:pt modelId="{9C5E9203-06CA-4F75-81F5-19778552A165}" type="pres">
      <dgm:prSet presAssocID="{14881272-FF5B-4EF7-BA9E-05FD63A556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AF19E01-760F-47AB-A059-9A3B1BD42975}" type="pres">
      <dgm:prSet presAssocID="{7A5C492B-A1CF-4771-BCD2-C80184D74FA7}" presName="parentLin" presStyleCnt="0"/>
      <dgm:spPr/>
      <dgm:t>
        <a:bodyPr/>
        <a:lstStyle/>
        <a:p>
          <a:endParaRPr lang="es-CR"/>
        </a:p>
      </dgm:t>
    </dgm:pt>
    <dgm:pt modelId="{7A0834FC-FB54-4E0B-BA5E-3020546869F4}" type="pres">
      <dgm:prSet presAssocID="{7A5C492B-A1CF-4771-BCD2-C80184D74FA7}" presName="parentLeftMargin" presStyleLbl="node1" presStyleIdx="0" presStyleCnt="3"/>
      <dgm:spPr/>
      <dgm:t>
        <a:bodyPr/>
        <a:lstStyle/>
        <a:p>
          <a:endParaRPr lang="es-CR"/>
        </a:p>
      </dgm:t>
    </dgm:pt>
    <dgm:pt modelId="{207DFCE0-3649-4AD2-B614-E624F89B8E9F}" type="pres">
      <dgm:prSet presAssocID="{7A5C492B-A1CF-4771-BCD2-C80184D74FA7}" presName="parentText" presStyleLbl="node1" presStyleIdx="0" presStyleCnt="3" custScaleY="206692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8228301-A979-4FC0-87FF-E19E9F682FA3}" type="pres">
      <dgm:prSet presAssocID="{7A5C492B-A1CF-4771-BCD2-C80184D74FA7}" presName="negativeSpace" presStyleCnt="0"/>
      <dgm:spPr/>
      <dgm:t>
        <a:bodyPr/>
        <a:lstStyle/>
        <a:p>
          <a:endParaRPr lang="es-CR"/>
        </a:p>
      </dgm:t>
    </dgm:pt>
    <dgm:pt modelId="{D3D7F137-71F3-4F0B-AEB6-569C13D6B98E}" type="pres">
      <dgm:prSet presAssocID="{7A5C492B-A1CF-4771-BCD2-C80184D74FA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C29BB2F-44F1-4154-B46D-4D8006AC1470}" type="pres">
      <dgm:prSet presAssocID="{B92900B1-E4D6-4CBF-99E3-D3AF00F631D4}" presName="spaceBetweenRectangles" presStyleCnt="0"/>
      <dgm:spPr/>
      <dgm:t>
        <a:bodyPr/>
        <a:lstStyle/>
        <a:p>
          <a:endParaRPr lang="es-CR"/>
        </a:p>
      </dgm:t>
    </dgm:pt>
    <dgm:pt modelId="{E845CFA7-91D7-4EDF-B2E1-07F122998727}" type="pres">
      <dgm:prSet presAssocID="{9D97F63C-0027-438D-969B-601B05F4ED8E}" presName="parentLin" presStyleCnt="0"/>
      <dgm:spPr/>
      <dgm:t>
        <a:bodyPr/>
        <a:lstStyle/>
        <a:p>
          <a:endParaRPr lang="es-CR"/>
        </a:p>
      </dgm:t>
    </dgm:pt>
    <dgm:pt modelId="{AB12F7A5-76A9-4D92-BC7C-77CA20C5D7BB}" type="pres">
      <dgm:prSet presAssocID="{9D97F63C-0027-438D-969B-601B05F4ED8E}" presName="parentLeftMargin" presStyleLbl="node1" presStyleIdx="0" presStyleCnt="3"/>
      <dgm:spPr/>
      <dgm:t>
        <a:bodyPr/>
        <a:lstStyle/>
        <a:p>
          <a:endParaRPr lang="es-CR"/>
        </a:p>
      </dgm:t>
    </dgm:pt>
    <dgm:pt modelId="{8948259B-2661-46B7-B417-6741342F2BAC}" type="pres">
      <dgm:prSet presAssocID="{9D97F63C-0027-438D-969B-601B05F4ED8E}" presName="parentText" presStyleLbl="node1" presStyleIdx="1" presStyleCnt="3" custScaleY="247649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AA28BAA-4128-467C-8658-8FA6BB030093}" type="pres">
      <dgm:prSet presAssocID="{9D97F63C-0027-438D-969B-601B05F4ED8E}" presName="negativeSpace" presStyleCnt="0"/>
      <dgm:spPr/>
      <dgm:t>
        <a:bodyPr/>
        <a:lstStyle/>
        <a:p>
          <a:endParaRPr lang="es-CR"/>
        </a:p>
      </dgm:t>
    </dgm:pt>
    <dgm:pt modelId="{524EA5B4-8998-4930-9769-1DDEA8900724}" type="pres">
      <dgm:prSet presAssocID="{9D97F63C-0027-438D-969B-601B05F4ED8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124DA01-F183-4885-A53A-267A2F45D97A}" type="pres">
      <dgm:prSet presAssocID="{1E9355D0-EE22-4C59-B0AA-91581E1332EF}" presName="spaceBetweenRectangles" presStyleCnt="0"/>
      <dgm:spPr/>
      <dgm:t>
        <a:bodyPr/>
        <a:lstStyle/>
        <a:p>
          <a:endParaRPr lang="es-CR"/>
        </a:p>
      </dgm:t>
    </dgm:pt>
    <dgm:pt modelId="{8BCF37ED-B114-4697-BB1A-116B915AA34B}" type="pres">
      <dgm:prSet presAssocID="{F16543C8-6572-4001-8254-D03F6CB4BBF8}" presName="parentLin" presStyleCnt="0"/>
      <dgm:spPr/>
      <dgm:t>
        <a:bodyPr/>
        <a:lstStyle/>
        <a:p>
          <a:endParaRPr lang="es-CR"/>
        </a:p>
      </dgm:t>
    </dgm:pt>
    <dgm:pt modelId="{D5B66BE1-573F-4373-83DE-715F41851619}" type="pres">
      <dgm:prSet presAssocID="{F16543C8-6572-4001-8254-D03F6CB4BBF8}" presName="parentLeftMargin" presStyleLbl="node1" presStyleIdx="1" presStyleCnt="3"/>
      <dgm:spPr/>
      <dgm:t>
        <a:bodyPr/>
        <a:lstStyle/>
        <a:p>
          <a:endParaRPr lang="es-CR"/>
        </a:p>
      </dgm:t>
    </dgm:pt>
    <dgm:pt modelId="{AA63ED5F-C684-483E-AB75-0554E7C8FDD4}" type="pres">
      <dgm:prSet presAssocID="{F16543C8-6572-4001-8254-D03F6CB4BBF8}" presName="parentText" presStyleLbl="node1" presStyleIdx="2" presStyleCnt="3" custScaleY="232962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A10AF34-D0CA-461D-A22B-2FFC0D83258C}" type="pres">
      <dgm:prSet presAssocID="{F16543C8-6572-4001-8254-D03F6CB4BBF8}" presName="negativeSpace" presStyleCnt="0"/>
      <dgm:spPr/>
      <dgm:t>
        <a:bodyPr/>
        <a:lstStyle/>
        <a:p>
          <a:endParaRPr lang="es-CR"/>
        </a:p>
      </dgm:t>
    </dgm:pt>
    <dgm:pt modelId="{9C43A51B-BD95-4814-8619-D4750D4735F6}" type="pres">
      <dgm:prSet presAssocID="{F16543C8-6572-4001-8254-D03F6CB4BBF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31356EA-42DD-4B05-9D8C-06B117BAE46D}" srcId="{14881272-FF5B-4EF7-BA9E-05FD63A5567F}" destId="{7A5C492B-A1CF-4771-BCD2-C80184D74FA7}" srcOrd="0" destOrd="0" parTransId="{6A1011CA-CCCA-4506-8F01-0FF16558BA38}" sibTransId="{B92900B1-E4D6-4CBF-99E3-D3AF00F631D4}"/>
    <dgm:cxn modelId="{92CA0219-0987-438E-9D12-B47D94CD84D5}" type="presOf" srcId="{14881272-FF5B-4EF7-BA9E-05FD63A5567F}" destId="{9C5E9203-06CA-4F75-81F5-19778552A165}" srcOrd="0" destOrd="0" presId="urn:microsoft.com/office/officeart/2005/8/layout/list1"/>
    <dgm:cxn modelId="{964E8D66-49E8-46FC-9031-55C8DB829C28}" type="presOf" srcId="{9D97F63C-0027-438D-969B-601B05F4ED8E}" destId="{8948259B-2661-46B7-B417-6741342F2BAC}" srcOrd="1" destOrd="0" presId="urn:microsoft.com/office/officeart/2005/8/layout/list1"/>
    <dgm:cxn modelId="{73DD6F68-B954-454A-91FD-1644FFF7153D}" type="presOf" srcId="{F16543C8-6572-4001-8254-D03F6CB4BBF8}" destId="{AA63ED5F-C684-483E-AB75-0554E7C8FDD4}" srcOrd="1" destOrd="0" presId="urn:microsoft.com/office/officeart/2005/8/layout/list1"/>
    <dgm:cxn modelId="{1A812886-8553-48EE-B65A-7C4EF5109D0B}" type="presOf" srcId="{9D97F63C-0027-438D-969B-601B05F4ED8E}" destId="{AB12F7A5-76A9-4D92-BC7C-77CA20C5D7BB}" srcOrd="0" destOrd="0" presId="urn:microsoft.com/office/officeart/2005/8/layout/list1"/>
    <dgm:cxn modelId="{D0BF5F21-098A-4385-8B0F-4B1D7F3C439E}" srcId="{14881272-FF5B-4EF7-BA9E-05FD63A5567F}" destId="{9D97F63C-0027-438D-969B-601B05F4ED8E}" srcOrd="1" destOrd="0" parTransId="{A92B1F8F-6855-44B7-ACE4-EB6A24D2F17F}" sibTransId="{1E9355D0-EE22-4C59-B0AA-91581E1332EF}"/>
    <dgm:cxn modelId="{2C4A93F3-84E7-47F1-A97B-1E89EDCAA3CE}" srcId="{14881272-FF5B-4EF7-BA9E-05FD63A5567F}" destId="{F16543C8-6572-4001-8254-D03F6CB4BBF8}" srcOrd="2" destOrd="0" parTransId="{4C7506A9-CE03-482C-942F-BDE895185E57}" sibTransId="{1ED136E0-BDC6-4528-A66F-A9C342CD5734}"/>
    <dgm:cxn modelId="{79A7B101-56CD-4E98-A9A8-D323B5961768}" type="presOf" srcId="{F16543C8-6572-4001-8254-D03F6CB4BBF8}" destId="{D5B66BE1-573F-4373-83DE-715F41851619}" srcOrd="0" destOrd="0" presId="urn:microsoft.com/office/officeart/2005/8/layout/list1"/>
    <dgm:cxn modelId="{B744D0B6-91B8-4AEF-A5AF-82C37756AB71}" type="presOf" srcId="{7A5C492B-A1CF-4771-BCD2-C80184D74FA7}" destId="{207DFCE0-3649-4AD2-B614-E624F89B8E9F}" srcOrd="1" destOrd="0" presId="urn:microsoft.com/office/officeart/2005/8/layout/list1"/>
    <dgm:cxn modelId="{715D0EFF-670A-4399-A4DA-A8A15CA8607B}" type="presOf" srcId="{7A5C492B-A1CF-4771-BCD2-C80184D74FA7}" destId="{7A0834FC-FB54-4E0B-BA5E-3020546869F4}" srcOrd="0" destOrd="0" presId="urn:microsoft.com/office/officeart/2005/8/layout/list1"/>
    <dgm:cxn modelId="{09231D97-9603-4BFA-97F3-650EA64744F3}" type="presParOf" srcId="{9C5E9203-06CA-4F75-81F5-19778552A165}" destId="{0AF19E01-760F-47AB-A059-9A3B1BD42975}" srcOrd="0" destOrd="0" presId="urn:microsoft.com/office/officeart/2005/8/layout/list1"/>
    <dgm:cxn modelId="{332C73C7-E4EF-47FB-A97F-96E5019C8719}" type="presParOf" srcId="{0AF19E01-760F-47AB-A059-9A3B1BD42975}" destId="{7A0834FC-FB54-4E0B-BA5E-3020546869F4}" srcOrd="0" destOrd="0" presId="urn:microsoft.com/office/officeart/2005/8/layout/list1"/>
    <dgm:cxn modelId="{0F4F4597-27CE-4D8E-83BE-EF596D2209C6}" type="presParOf" srcId="{0AF19E01-760F-47AB-A059-9A3B1BD42975}" destId="{207DFCE0-3649-4AD2-B614-E624F89B8E9F}" srcOrd="1" destOrd="0" presId="urn:microsoft.com/office/officeart/2005/8/layout/list1"/>
    <dgm:cxn modelId="{24EF6FC2-CC29-40E4-B20B-11BAD77167D8}" type="presParOf" srcId="{9C5E9203-06CA-4F75-81F5-19778552A165}" destId="{E8228301-A979-4FC0-87FF-E19E9F682FA3}" srcOrd="1" destOrd="0" presId="urn:microsoft.com/office/officeart/2005/8/layout/list1"/>
    <dgm:cxn modelId="{AB398073-CB20-4A02-BF2D-F3986ACEFFCA}" type="presParOf" srcId="{9C5E9203-06CA-4F75-81F5-19778552A165}" destId="{D3D7F137-71F3-4F0B-AEB6-569C13D6B98E}" srcOrd="2" destOrd="0" presId="urn:microsoft.com/office/officeart/2005/8/layout/list1"/>
    <dgm:cxn modelId="{BFDBD0D1-6F47-4CE6-8BCD-071DCC840C19}" type="presParOf" srcId="{9C5E9203-06CA-4F75-81F5-19778552A165}" destId="{BC29BB2F-44F1-4154-B46D-4D8006AC1470}" srcOrd="3" destOrd="0" presId="urn:microsoft.com/office/officeart/2005/8/layout/list1"/>
    <dgm:cxn modelId="{9DF2A385-09A7-4B80-8CE4-5D9C2D3D09AD}" type="presParOf" srcId="{9C5E9203-06CA-4F75-81F5-19778552A165}" destId="{E845CFA7-91D7-4EDF-B2E1-07F122998727}" srcOrd="4" destOrd="0" presId="urn:microsoft.com/office/officeart/2005/8/layout/list1"/>
    <dgm:cxn modelId="{471323D8-69CD-4DB6-8F2B-8440C82F0AA9}" type="presParOf" srcId="{E845CFA7-91D7-4EDF-B2E1-07F122998727}" destId="{AB12F7A5-76A9-4D92-BC7C-77CA20C5D7BB}" srcOrd="0" destOrd="0" presId="urn:microsoft.com/office/officeart/2005/8/layout/list1"/>
    <dgm:cxn modelId="{A26716C3-AC55-44A5-8364-4A08417B27D4}" type="presParOf" srcId="{E845CFA7-91D7-4EDF-B2E1-07F122998727}" destId="{8948259B-2661-46B7-B417-6741342F2BAC}" srcOrd="1" destOrd="0" presId="urn:microsoft.com/office/officeart/2005/8/layout/list1"/>
    <dgm:cxn modelId="{6FC8577D-8276-43FE-8210-AFDBE59CB0C8}" type="presParOf" srcId="{9C5E9203-06CA-4F75-81F5-19778552A165}" destId="{1AA28BAA-4128-467C-8658-8FA6BB030093}" srcOrd="5" destOrd="0" presId="urn:microsoft.com/office/officeart/2005/8/layout/list1"/>
    <dgm:cxn modelId="{B8E6F6C8-1C18-4BE0-AA2A-222F22E74BAD}" type="presParOf" srcId="{9C5E9203-06CA-4F75-81F5-19778552A165}" destId="{524EA5B4-8998-4930-9769-1DDEA8900724}" srcOrd="6" destOrd="0" presId="urn:microsoft.com/office/officeart/2005/8/layout/list1"/>
    <dgm:cxn modelId="{4AB91556-9A55-4D63-940F-850F26EAB019}" type="presParOf" srcId="{9C5E9203-06CA-4F75-81F5-19778552A165}" destId="{F124DA01-F183-4885-A53A-267A2F45D97A}" srcOrd="7" destOrd="0" presId="urn:microsoft.com/office/officeart/2005/8/layout/list1"/>
    <dgm:cxn modelId="{C017C430-C07F-4CBD-ABA3-48C6FE4D5686}" type="presParOf" srcId="{9C5E9203-06CA-4F75-81F5-19778552A165}" destId="{8BCF37ED-B114-4697-BB1A-116B915AA34B}" srcOrd="8" destOrd="0" presId="urn:microsoft.com/office/officeart/2005/8/layout/list1"/>
    <dgm:cxn modelId="{2E114135-2045-4890-AF81-F3B618DB2A28}" type="presParOf" srcId="{8BCF37ED-B114-4697-BB1A-116B915AA34B}" destId="{D5B66BE1-573F-4373-83DE-715F41851619}" srcOrd="0" destOrd="0" presId="urn:microsoft.com/office/officeart/2005/8/layout/list1"/>
    <dgm:cxn modelId="{0D4CD55E-8BBC-49F1-B907-C203C0D2C908}" type="presParOf" srcId="{8BCF37ED-B114-4697-BB1A-116B915AA34B}" destId="{AA63ED5F-C684-483E-AB75-0554E7C8FDD4}" srcOrd="1" destOrd="0" presId="urn:microsoft.com/office/officeart/2005/8/layout/list1"/>
    <dgm:cxn modelId="{ABCFC9B3-43FD-49E7-8F01-ED24BF7DF8AE}" type="presParOf" srcId="{9C5E9203-06CA-4F75-81F5-19778552A165}" destId="{9A10AF34-D0CA-461D-A22B-2FFC0D83258C}" srcOrd="9" destOrd="0" presId="urn:microsoft.com/office/officeart/2005/8/layout/list1"/>
    <dgm:cxn modelId="{D51CD1B3-FA20-4146-AA64-FE4C882AB960}" type="presParOf" srcId="{9C5E9203-06CA-4F75-81F5-19778552A165}" destId="{9C43A51B-BD95-4814-8619-D4750D4735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6DEBB-3FD7-4232-9B4E-BE79143D856F}">
      <dsp:nvSpPr>
        <dsp:cNvPr id="0" name=""/>
        <dsp:cNvSpPr/>
      </dsp:nvSpPr>
      <dsp:spPr>
        <a:xfrm>
          <a:off x="863184" y="759736"/>
          <a:ext cx="5077879" cy="5077879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69E7B-77CF-4169-AF47-AB1EF3AA7968}">
      <dsp:nvSpPr>
        <dsp:cNvPr id="0" name=""/>
        <dsp:cNvSpPr/>
      </dsp:nvSpPr>
      <dsp:spPr>
        <a:xfrm>
          <a:off x="863184" y="759736"/>
          <a:ext cx="5077879" cy="507787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3">
            <a:hueOff val="-1078377"/>
            <a:satOff val="27591"/>
            <a:lumOff val="10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13128-DA6D-4CDF-9527-42B474BFCADD}">
      <dsp:nvSpPr>
        <dsp:cNvPr id="0" name=""/>
        <dsp:cNvSpPr/>
      </dsp:nvSpPr>
      <dsp:spPr>
        <a:xfrm>
          <a:off x="863184" y="759736"/>
          <a:ext cx="5077879" cy="5077879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hueOff val="-539188"/>
            <a:satOff val="13796"/>
            <a:lumOff val="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F9516-3686-417E-B7B6-D8626EAA0362}">
      <dsp:nvSpPr>
        <dsp:cNvPr id="0" name=""/>
        <dsp:cNvSpPr/>
      </dsp:nvSpPr>
      <dsp:spPr>
        <a:xfrm>
          <a:off x="863184" y="759736"/>
          <a:ext cx="5077879" cy="5077879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A7EA4-427A-44FF-9518-C159293D2A0C}">
      <dsp:nvSpPr>
        <dsp:cNvPr id="0" name=""/>
        <dsp:cNvSpPr/>
      </dsp:nvSpPr>
      <dsp:spPr>
        <a:xfrm>
          <a:off x="2232643" y="2129195"/>
          <a:ext cx="2338960" cy="23389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rgbClr val="984807"/>
              </a:solidFill>
              <a:effectLst/>
              <a:latin typeface="Calibri" pitchFamily="34" charset="0"/>
            </a:rPr>
            <a:t>CICLO DE LA MEJORA CONTINUA PARA LA CALIDAD</a:t>
          </a:r>
          <a:endParaRPr lang="es-CR" sz="2000" kern="1200" dirty="0">
            <a:effectLst/>
          </a:endParaRPr>
        </a:p>
      </dsp:txBody>
      <dsp:txXfrm>
        <a:off x="2575176" y="2471728"/>
        <a:ext cx="1653894" cy="1653894"/>
      </dsp:txXfrm>
    </dsp:sp>
    <dsp:sp modelId="{86597C45-399D-4CB0-A827-96F3CFED30A1}">
      <dsp:nvSpPr>
        <dsp:cNvPr id="0" name=""/>
        <dsp:cNvSpPr/>
      </dsp:nvSpPr>
      <dsp:spPr>
        <a:xfrm>
          <a:off x="2583487" y="42"/>
          <a:ext cx="1637272" cy="16372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cap="small" baseline="0" dirty="0" smtClean="0">
              <a:solidFill>
                <a:schemeClr val="bg2">
                  <a:lumMod val="25000"/>
                </a:schemeClr>
              </a:solidFill>
            </a:rPr>
            <a:t>Planificar:   </a:t>
          </a:r>
          <a:r>
            <a:rPr lang="es-ES" sz="16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pitchFamily="34" charset="0"/>
            </a:rPr>
            <a:t>¿Qué hacer?  ¿Cómo hacerlo?</a:t>
          </a:r>
          <a:endParaRPr lang="es-CR" sz="1600" kern="1200" dirty="0"/>
        </a:p>
      </dsp:txBody>
      <dsp:txXfrm>
        <a:off x="2823260" y="239815"/>
        <a:ext cx="1157726" cy="1157726"/>
      </dsp:txXfrm>
    </dsp:sp>
    <dsp:sp modelId="{23CBE584-3B67-407F-AF28-81A18E7CB28D}">
      <dsp:nvSpPr>
        <dsp:cNvPr id="0" name=""/>
        <dsp:cNvSpPr/>
      </dsp:nvSpPr>
      <dsp:spPr>
        <a:xfrm>
          <a:off x="5063485" y="2480039"/>
          <a:ext cx="1637272" cy="1637272"/>
        </a:xfrm>
        <a:prstGeom prst="ellipse">
          <a:avLst/>
        </a:prstGeom>
        <a:solidFill>
          <a:schemeClr val="accent3">
            <a:hueOff val="-539188"/>
            <a:satOff val="13796"/>
            <a:lumOff val="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cap="small" baseline="0" dirty="0" smtClean="0">
              <a:solidFill>
                <a:schemeClr val="bg2">
                  <a:lumMod val="25000"/>
                </a:schemeClr>
              </a:solidFill>
            </a:rPr>
            <a:t>Hacer:  </a:t>
          </a:r>
          <a:r>
            <a:rPr lang="es-CR" sz="16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pitchFamily="34" charset="0"/>
            </a:rPr>
            <a:t>Lo Planificado</a:t>
          </a:r>
          <a:endParaRPr lang="es-CR" sz="1600" kern="1200" dirty="0"/>
        </a:p>
      </dsp:txBody>
      <dsp:txXfrm>
        <a:off x="5303258" y="2719812"/>
        <a:ext cx="1157726" cy="1157726"/>
      </dsp:txXfrm>
    </dsp:sp>
    <dsp:sp modelId="{09DD6B74-5E9B-4FB4-B7D9-50989884B7BB}">
      <dsp:nvSpPr>
        <dsp:cNvPr id="0" name=""/>
        <dsp:cNvSpPr/>
      </dsp:nvSpPr>
      <dsp:spPr>
        <a:xfrm>
          <a:off x="2583487" y="4960037"/>
          <a:ext cx="1637272" cy="1637272"/>
        </a:xfrm>
        <a:prstGeom prst="ellipse">
          <a:avLst/>
        </a:prstGeom>
        <a:solidFill>
          <a:schemeClr val="accent3">
            <a:hueOff val="-1078377"/>
            <a:satOff val="27591"/>
            <a:lumOff val="10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cap="small" baseline="0" dirty="0" smtClean="0">
              <a:solidFill>
                <a:schemeClr val="bg2">
                  <a:lumMod val="25000"/>
                </a:schemeClr>
              </a:solidFill>
            </a:rPr>
            <a:t>Verificar</a:t>
          </a:r>
          <a:r>
            <a:rPr lang="es-CR" sz="1400" b="1" kern="1200" cap="small" baseline="0" dirty="0" smtClean="0">
              <a:solidFill>
                <a:schemeClr val="bg2">
                  <a:lumMod val="25000"/>
                </a:schemeClr>
              </a:solidFill>
            </a:rPr>
            <a:t>:   </a:t>
          </a:r>
          <a:r>
            <a:rPr lang="es-ES" sz="14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pitchFamily="34" charset="0"/>
            </a:rPr>
            <a:t>¿</a:t>
          </a:r>
          <a:r>
            <a:rPr lang="es-CR" sz="14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pitchFamily="34" charset="0"/>
            </a:rPr>
            <a:t>Las cosas pasaron según lo planificado?</a:t>
          </a:r>
          <a:endParaRPr lang="es-CR" sz="1600" kern="1200" dirty="0"/>
        </a:p>
      </dsp:txBody>
      <dsp:txXfrm>
        <a:off x="2823260" y="5199810"/>
        <a:ext cx="1157726" cy="1157726"/>
      </dsp:txXfrm>
    </dsp:sp>
    <dsp:sp modelId="{2B3F56B8-4802-4007-AAFF-56C51FCF2DB8}">
      <dsp:nvSpPr>
        <dsp:cNvPr id="0" name=""/>
        <dsp:cNvSpPr/>
      </dsp:nvSpPr>
      <dsp:spPr>
        <a:xfrm>
          <a:off x="103490" y="2480039"/>
          <a:ext cx="1637272" cy="1637272"/>
        </a:xfrm>
        <a:prstGeom prst="ellipse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cap="small" baseline="0" dirty="0" smtClean="0">
              <a:solidFill>
                <a:schemeClr val="bg2">
                  <a:lumMod val="25000"/>
                </a:schemeClr>
              </a:solidFill>
            </a:rPr>
            <a:t>Actuar para mejorar: </a:t>
          </a:r>
          <a:r>
            <a:rPr lang="es-ES" sz="16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pitchFamily="34" charset="0"/>
            </a:rPr>
            <a:t>¿Cómo va a mejorar la calidad?</a:t>
          </a:r>
          <a:endParaRPr lang="es-CR" sz="1600" kern="1200" dirty="0"/>
        </a:p>
      </dsp:txBody>
      <dsp:txXfrm>
        <a:off x="343263" y="2719812"/>
        <a:ext cx="1157726" cy="1157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B809CBF4-3BF3-4E4E-B8A7-52DA61A8B8B0}" type="datetimeFigureOut">
              <a:rPr lang="es-CR"/>
              <a:pPr>
                <a:defRPr/>
              </a:pPr>
              <a:t>09/11/2012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77749899-4EEC-40FF-9A88-CE7C71E9CEAB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60442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862AD3A7-6468-47FB-80EC-BE607B847AAD}" type="slidenum">
              <a:rPr lang="en-US" smtClean="0">
                <a:cs typeface="Arial" charset="0"/>
              </a:rPr>
              <a:pPr eaLnBrk="0" hangingPunct="0"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481" tIns="45240" rIns="90481" bIns="45240" numCol="1" anchor="t" anchorCtr="0" compatLnSpc="1">
            <a:prstTxWarp prst="textNoShape">
              <a:avLst/>
            </a:prstTxWarp>
          </a:bodyPr>
          <a:lstStyle/>
          <a:p>
            <a:pPr defTabSz="465138" eaLnBrk="1" hangingPunct="1"/>
            <a:endParaRPr lang="es-C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481" tIns="45240" rIns="90481" bIns="45240" numCol="1" anchor="t" anchorCtr="0" compatLnSpc="1">
            <a:prstTxWarp prst="textNoShape">
              <a:avLst/>
            </a:prstTxWarp>
          </a:bodyPr>
          <a:lstStyle/>
          <a:p>
            <a:pPr defTabSz="465138" eaLnBrk="1" hangingPunct="1"/>
            <a:endParaRPr lang="es-C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481" tIns="45240" rIns="90481" bIns="45240" numCol="1" anchor="t" anchorCtr="0" compatLnSpc="1">
            <a:prstTxWarp prst="textNoShape">
              <a:avLst/>
            </a:prstTxWarp>
          </a:bodyPr>
          <a:lstStyle/>
          <a:p>
            <a:pPr defTabSz="465138" eaLnBrk="1" hangingPunct="1"/>
            <a:endParaRPr lang="es-C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C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C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eaLnBrk="0" hangingPunct="0"/>
            <a:fld id="{B295C68F-2C06-4299-9475-4BBDC8D7BABA}" type="slidenum">
              <a:rPr lang="es-ES" sz="1200">
                <a:effectLst/>
                <a:cs typeface="Arial" charset="0"/>
              </a:rPr>
              <a:pPr eaLnBrk="0" hangingPunct="0"/>
              <a:t>32</a:t>
            </a:fld>
            <a:endParaRPr lang="es-ES" sz="1200">
              <a:effectLst/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eaLnBrk="0" hangingPunct="0"/>
            <a:fld id="{B295C68F-2C06-4299-9475-4BBDC8D7BABA}" type="slidenum">
              <a:rPr lang="es-ES" sz="1200">
                <a:effectLst/>
                <a:cs typeface="Arial" charset="0"/>
              </a:rPr>
              <a:pPr eaLnBrk="0" hangingPunct="0"/>
              <a:t>33</a:t>
            </a:fld>
            <a:endParaRPr lang="es-ES" sz="1200">
              <a:effectLst/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defTabSz="865188"/>
            <a:fld id="{A3135F20-38EC-48CD-8AAF-6B9931915DF5}" type="slidenum">
              <a:rPr lang="en-US" sz="1200">
                <a:effectLst/>
                <a:latin typeface="Calibri" pitchFamily="34" charset="0"/>
                <a:cs typeface="Arial" charset="0"/>
              </a:rPr>
              <a:pPr defTabSz="865188"/>
              <a:t>9</a:t>
            </a:fld>
            <a:endParaRPr lang="en-US" sz="1200">
              <a:effectLst/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eaLnBrk="0" hangingPunct="0"/>
            <a:fld id="{07AED91A-DE36-4A49-88B0-A2EC8DFB2C52}" type="slidenum">
              <a:rPr lang="es-ES" sz="1200">
                <a:effectLst/>
                <a:cs typeface="Arial" charset="0"/>
              </a:rPr>
              <a:pPr eaLnBrk="0" hangingPunct="0"/>
              <a:t>13</a:t>
            </a:fld>
            <a:endParaRPr lang="es-ES" sz="1200">
              <a:effectLst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eaLnBrk="0" hangingPunct="0"/>
            <a:fld id="{07AED91A-DE36-4A49-88B0-A2EC8DFB2C52}" type="slidenum">
              <a:rPr lang="es-ES" sz="1200">
                <a:effectLst/>
                <a:cs typeface="Arial" charset="0"/>
              </a:rPr>
              <a:pPr eaLnBrk="0" hangingPunct="0"/>
              <a:t>14</a:t>
            </a:fld>
            <a:endParaRPr lang="es-ES" sz="1200">
              <a:effectLst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eaLnBrk="0" hangingPunct="0"/>
            <a:fld id="{07AED91A-DE36-4A49-88B0-A2EC8DFB2C52}" type="slidenum">
              <a:rPr lang="es-ES" sz="1200">
                <a:effectLst/>
                <a:cs typeface="Arial" charset="0"/>
              </a:rPr>
              <a:pPr eaLnBrk="0" hangingPunct="0"/>
              <a:t>17</a:t>
            </a:fld>
            <a:endParaRPr lang="es-ES" sz="1200">
              <a:effectLst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C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C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C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C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2A98-BA59-4587-858C-65A43F6E08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284DA-A96F-48E4-A7B2-43DAD6B8A1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3E9E8-B635-4BC9-BB7A-5D951B597B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EED-ACC4-4397-B474-64CDF57AC2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9C32-3CB2-4F17-BD99-C20F790E41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87D9-910F-47E0-BB35-4BFF90FE1E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DE74-AE73-4E9D-8A73-559DB42282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9BE5C-F490-4BCD-A5DB-1373406107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7272B-94D6-479E-84DA-FCC0307EF6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5600-AE34-4306-8A1B-E0AFB434D2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2A1C3-BF22-4006-8E8B-766F811482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fld id="{A191EFD7-9977-4D7B-B30E-C8D46BE7E2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Picture 8" descr="Diapositiva GIC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12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rvega@poder-judicial.go.c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3 Imagen" descr="Fondo inicial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paragu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996952"/>
            <a:ext cx="936104" cy="936104"/>
          </a:xfrm>
          <a:prstGeom prst="roundRect">
            <a:avLst>
              <a:gd name="adj" fmla="val 8594"/>
            </a:avLst>
          </a:prstGeom>
          <a:solidFill>
            <a:schemeClr val="bg1">
              <a:alpha val="83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logo nuev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132856"/>
            <a:ext cx="1440160" cy="616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82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2483768" y="6000750"/>
            <a:ext cx="4824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cap="small" dirty="0">
                <a:solidFill>
                  <a:schemeClr val="bg1"/>
                </a:solidFill>
                <a:latin typeface="Rockwell" pitchFamily="18" charset="0"/>
              </a:rPr>
              <a:t>Magistrado Rolando Vega Robert</a:t>
            </a:r>
          </a:p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Rockwell" pitchFamily="18" charset="0"/>
              </a:rPr>
              <a:t>Corte Suprema de </a:t>
            </a:r>
            <a:r>
              <a:rPr lang="es-ES" dirty="0" smtClean="0">
                <a:solidFill>
                  <a:schemeClr val="bg1"/>
                </a:solidFill>
                <a:latin typeface="Rockwell" pitchFamily="18" charset="0"/>
              </a:rPr>
              <a:t>Justicia de Costa Rica</a:t>
            </a:r>
            <a:endParaRPr lang="es-ES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32657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dirty="0" smtClean="0">
                <a:solidFill>
                  <a:srgbClr val="FBEEA3"/>
                </a:solidFill>
                <a:latin typeface="Rockwell" pitchFamily="18" charset="0"/>
              </a:rPr>
              <a:t>I CONGRESO NACIONAL DE LA MAGISTRATURA JUDICIAL</a:t>
            </a:r>
          </a:p>
          <a:p>
            <a:endParaRPr lang="es-CR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253644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rgbClr val="ECD6AA"/>
                </a:solidFill>
              </a:rPr>
              <a:t>ASUNCIÓN- PARAGUAY</a:t>
            </a:r>
          </a:p>
          <a:p>
            <a:r>
              <a:rPr lang="es-CR" b="1" dirty="0" smtClean="0">
                <a:solidFill>
                  <a:srgbClr val="ECD6AA"/>
                </a:solidFill>
              </a:rPr>
              <a:t>8 al 11 de noviembre  12</a:t>
            </a:r>
          </a:p>
          <a:p>
            <a:endParaRPr lang="es-C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628800"/>
            <a:ext cx="6336704" cy="4497363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Los cambios en la Justicia deben darse por convencimiento y no por decreto o por imposición.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Deben definirse claramente los puntos de partida y de llegada.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Debe generarse un cambio de cultura hacia la evaluación permanente de resultados y los procesos de mejora continua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s-CR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endParaRPr lang="es-CR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endParaRPr lang="es-C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79712" y="0"/>
            <a:ext cx="7416824" cy="12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CR" sz="4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Presupuestos para una Gestión de Calidad en la Justicia</a:t>
            </a:r>
            <a:endParaRPr lang="es-CR" sz="40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spcAft>
                <a:spcPts val="6000"/>
              </a:spcAft>
              <a:defRPr/>
            </a:pPr>
            <a:endParaRPr lang="es-CR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Aft>
                <a:spcPts val="6000"/>
              </a:spcAft>
              <a:defRPr/>
            </a:pPr>
            <a:endParaRPr lang="en-US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11760" y="1628800"/>
            <a:ext cx="6408712" cy="3672408"/>
          </a:xfrm>
        </p:spPr>
        <p:txBody>
          <a:bodyPr/>
          <a:lstStyle/>
          <a:p>
            <a:r>
              <a:rPr lang="es-CR" cap="small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 Calidad como respuesta ante la necesidad del cambio</a:t>
            </a:r>
            <a:endParaRPr lang="es-CR" cap="small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1916832"/>
            <a:ext cx="62646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dirty="0" smtClean="0">
                <a:solidFill>
                  <a:schemeClr val="bg2">
                    <a:lumMod val="25000"/>
                  </a:schemeClr>
                </a:solidFill>
                <a:latin typeface="Script MT Bold" pitchFamily="66" charset="0"/>
              </a:rPr>
              <a:t>Calidad es hacer las cosas bien desde la primera vez, todas las veces</a:t>
            </a:r>
          </a:p>
          <a:p>
            <a:endParaRPr lang="es-CR" sz="4000" dirty="0">
              <a:solidFill>
                <a:schemeClr val="bg2">
                  <a:lumMod val="25000"/>
                </a:schemeClr>
              </a:solidFill>
              <a:latin typeface="Script MT Bold" pitchFamily="66" charset="0"/>
            </a:endParaRPr>
          </a:p>
          <a:p>
            <a:endParaRPr lang="es-CR" sz="4000" dirty="0" smtClean="0">
              <a:solidFill>
                <a:schemeClr val="bg2">
                  <a:lumMod val="25000"/>
                </a:schemeClr>
              </a:solidFill>
              <a:latin typeface="Script MT Bold" pitchFamily="66" charset="0"/>
            </a:endParaRPr>
          </a:p>
          <a:p>
            <a:r>
              <a:rPr lang="es-CR" sz="2800" dirty="0" err="1" smtClean="0">
                <a:solidFill>
                  <a:schemeClr val="bg2">
                    <a:lumMod val="25000"/>
                  </a:schemeClr>
                </a:solidFill>
                <a:latin typeface="Script MT Bold" pitchFamily="66" charset="0"/>
              </a:rPr>
              <a:t>Crosby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Script MT Bold" pitchFamily="66" charset="0"/>
              </a:rPr>
              <a:t>, P.</a:t>
            </a:r>
            <a:endParaRPr lang="es-CR" sz="2800" dirty="0">
              <a:solidFill>
                <a:schemeClr val="bg2">
                  <a:lumMod val="25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1760" y="188640"/>
            <a:ext cx="6336704" cy="10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¿</a:t>
            </a:r>
            <a:r>
              <a:rPr lang="es-CR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Qué es la Calidad?</a:t>
            </a:r>
            <a:endParaRPr lang="es-CR" sz="36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Aft>
                <a:spcPts val="6000"/>
              </a:spcAft>
              <a:defRPr/>
            </a:pPr>
            <a:endParaRPr lang="en-US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67744" y="404664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b="1">
              <a:solidFill>
                <a:srgbClr val="984807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61926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R" sz="3600" dirty="0">
                <a:solidFill>
                  <a:srgbClr val="663300"/>
                </a:solidFill>
                <a:effectLst/>
                <a:latin typeface="Calibri" pitchFamily="34" charset="0"/>
              </a:rPr>
              <a:t>La </a:t>
            </a:r>
            <a:r>
              <a:rPr lang="es-CR" sz="4000" b="1" cap="small" dirty="0">
                <a:solidFill>
                  <a:srgbClr val="663300"/>
                </a:solidFill>
                <a:effectLst/>
                <a:latin typeface="Calibri" pitchFamily="34" charset="0"/>
              </a:rPr>
              <a:t>calidad</a:t>
            </a:r>
            <a:r>
              <a:rPr lang="es-CR" sz="3600" b="1" dirty="0">
                <a:solidFill>
                  <a:srgbClr val="663300"/>
                </a:solidFill>
                <a:effectLst/>
                <a:latin typeface="Calibri" pitchFamily="34" charset="0"/>
              </a:rPr>
              <a:t> </a:t>
            </a:r>
            <a:r>
              <a:rPr lang="es-CR" sz="3600" dirty="0" smtClean="0">
                <a:solidFill>
                  <a:srgbClr val="663300"/>
                </a:solidFill>
                <a:effectLst/>
                <a:latin typeface="Calibri" pitchFamily="34" charset="0"/>
              </a:rPr>
              <a:t>en la Justicia implica el  </a:t>
            </a:r>
            <a:r>
              <a:rPr lang="es-CR" sz="3600" dirty="0">
                <a:solidFill>
                  <a:srgbClr val="663300"/>
                </a:solidFill>
                <a:effectLst/>
                <a:latin typeface="Calibri" pitchFamily="34" charset="0"/>
              </a:rPr>
              <a:t>cumplimiento de los </a:t>
            </a:r>
            <a:r>
              <a:rPr lang="es-CR" sz="3600" dirty="0" smtClean="0">
                <a:solidFill>
                  <a:srgbClr val="663300"/>
                </a:solidFill>
                <a:effectLst/>
                <a:latin typeface="Calibri" pitchFamily="34" charset="0"/>
              </a:rPr>
              <a:t>requisitos necesarios para dar </a:t>
            </a:r>
            <a:r>
              <a:rPr lang="es-CR" sz="4000" b="1" cap="small" dirty="0" smtClean="0">
                <a:solidFill>
                  <a:srgbClr val="663300"/>
                </a:solidFill>
                <a:effectLst/>
                <a:latin typeface="Calibri" pitchFamily="34" charset="0"/>
              </a:rPr>
              <a:t>satisfacción </a:t>
            </a:r>
            <a:r>
              <a:rPr lang="es-CR" sz="3600" dirty="0">
                <a:solidFill>
                  <a:srgbClr val="663300"/>
                </a:solidFill>
                <a:effectLst/>
                <a:latin typeface="Calibri" pitchFamily="34" charset="0"/>
              </a:rPr>
              <a:t>a los </a:t>
            </a:r>
            <a:r>
              <a:rPr lang="es-CR" sz="4000" b="1" cap="small" dirty="0" smtClean="0">
                <a:solidFill>
                  <a:srgbClr val="663300"/>
                </a:solidFill>
                <a:effectLst/>
                <a:latin typeface="Calibri" pitchFamily="34" charset="0"/>
              </a:rPr>
              <a:t>requerimientos </a:t>
            </a:r>
            <a:r>
              <a:rPr lang="es-CR" sz="3600" dirty="0" smtClean="0">
                <a:solidFill>
                  <a:srgbClr val="663300"/>
                </a:solidFill>
                <a:effectLst/>
                <a:latin typeface="Calibri" pitchFamily="34" charset="0"/>
              </a:rPr>
              <a:t>y </a:t>
            </a:r>
            <a:r>
              <a:rPr lang="es-CR" sz="4000" b="1" cap="small" dirty="0" smtClean="0">
                <a:solidFill>
                  <a:srgbClr val="663300"/>
                </a:solidFill>
                <a:effectLst/>
                <a:latin typeface="Calibri" pitchFamily="34" charset="0"/>
              </a:rPr>
              <a:t>derechos de las personas usuarias</a:t>
            </a:r>
            <a:endParaRPr lang="es-CR" sz="4000" b="1" cap="small" dirty="0">
              <a:solidFill>
                <a:srgbClr val="663300"/>
              </a:solidFill>
              <a:effectLst/>
              <a:latin typeface="Calibri" pitchFamily="34" charset="0"/>
            </a:endParaRPr>
          </a:p>
          <a:p>
            <a:endParaRPr lang="es-CR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411760" y="116632"/>
            <a:ext cx="6480720" cy="102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ES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¿Cómo definimos</a:t>
            </a:r>
            <a:r>
              <a:rPr lang="es-CR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la Calidad en la Justicia?</a:t>
            </a:r>
            <a:endParaRPr lang="es-CR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Aft>
                <a:spcPts val="6000"/>
              </a:spcAft>
              <a:defRPr/>
            </a:pPr>
            <a:endParaRPr lang="en-US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67744" y="404664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b="1">
              <a:solidFill>
                <a:srgbClr val="984807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060848"/>
            <a:ext cx="6264696" cy="460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CR" sz="3600" dirty="0" smtClean="0">
                <a:solidFill>
                  <a:srgbClr val="663300"/>
                </a:solidFill>
                <a:effectLst/>
                <a:latin typeface="Calibri" pitchFamily="34" charset="0"/>
              </a:rPr>
              <a:t>Enfoque a las personas usuarias</a:t>
            </a:r>
          </a:p>
          <a:p>
            <a:pPr marL="742950" indent="-74295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CR" sz="3600" dirty="0">
                <a:solidFill>
                  <a:srgbClr val="663300"/>
                </a:solidFill>
                <a:effectLst/>
                <a:latin typeface="Calibri" pitchFamily="34" charset="0"/>
              </a:rPr>
              <a:t>Satisfacción de necesidades o requerimientos</a:t>
            </a:r>
          </a:p>
          <a:p>
            <a:pPr marL="742950" indent="-74295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s-CR" sz="3600" dirty="0">
                <a:solidFill>
                  <a:srgbClr val="663300"/>
                </a:solidFill>
                <a:effectLst/>
                <a:latin typeface="Calibri" pitchFamily="34" charset="0"/>
              </a:rPr>
              <a:t>Cumplimiento de las especificaciones del servicio</a:t>
            </a:r>
          </a:p>
          <a:p>
            <a:endParaRPr lang="es-C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1760" y="116632"/>
            <a:ext cx="6480720" cy="102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CR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Elementos comunes de la Calidad</a:t>
            </a:r>
            <a:endParaRPr lang="es-CR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Aft>
                <a:spcPts val="6000"/>
              </a:spcAft>
              <a:defRPr/>
            </a:pPr>
            <a:endParaRPr lang="en-US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500" y="538163"/>
            <a:ext cx="5076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endParaRPr lang="es-ES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3942185" y="5301125"/>
            <a:ext cx="3439520" cy="0"/>
          </a:xfrm>
          <a:prstGeom prst="line">
            <a:avLst/>
          </a:prstGeom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6"/>
          <p:cNvSpPr/>
          <p:nvPr/>
        </p:nvSpPr>
        <p:spPr>
          <a:xfrm>
            <a:off x="3942185" y="4102089"/>
            <a:ext cx="2946202" cy="0"/>
          </a:xfrm>
          <a:prstGeom prst="line">
            <a:avLst/>
          </a:prstGeom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7"/>
          <p:cNvSpPr/>
          <p:nvPr/>
        </p:nvSpPr>
        <p:spPr>
          <a:xfrm>
            <a:off x="3942185" y="2903053"/>
            <a:ext cx="3439520" cy="0"/>
          </a:xfrm>
          <a:prstGeom prst="line">
            <a:avLst/>
          </a:prstGeom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2229277" y="2389180"/>
            <a:ext cx="3425817" cy="3425817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385834" y="5171088"/>
            <a:ext cx="3046883" cy="824100"/>
          </a:xfrm>
          <a:custGeom>
            <a:avLst/>
            <a:gdLst>
              <a:gd name="connsiteX0" fmla="*/ 0 w 3046883"/>
              <a:gd name="connsiteY0" fmla="*/ 0 h 824100"/>
              <a:gd name="connsiteX1" fmla="*/ 3046883 w 3046883"/>
              <a:gd name="connsiteY1" fmla="*/ 0 h 824100"/>
              <a:gd name="connsiteX2" fmla="*/ 3046883 w 3046883"/>
              <a:gd name="connsiteY2" fmla="*/ 824100 h 824100"/>
              <a:gd name="connsiteX3" fmla="*/ 0 w 3046883"/>
              <a:gd name="connsiteY3" fmla="*/ 824100 h 824100"/>
              <a:gd name="connsiteX4" fmla="*/ 0 w 3046883"/>
              <a:gd name="connsiteY4" fmla="*/ 0 h 8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6883" h="824100">
                <a:moveTo>
                  <a:pt x="0" y="0"/>
                </a:moveTo>
                <a:lnTo>
                  <a:pt x="3046883" y="0"/>
                </a:lnTo>
                <a:lnTo>
                  <a:pt x="3046883" y="824100"/>
                </a:lnTo>
                <a:lnTo>
                  <a:pt x="0" y="8241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1500" b="1" kern="1200" noProof="0" dirty="0" smtClean="0">
                <a:solidFill>
                  <a:srgbClr val="663300"/>
                </a:solidFill>
              </a:rPr>
              <a:t>Gestión del servicio</a:t>
            </a:r>
            <a:r>
              <a:rPr lang="es-CR" sz="1500" b="1" kern="1200" baseline="0" noProof="0" dirty="0" smtClean="0">
                <a:solidFill>
                  <a:srgbClr val="663300"/>
                </a:solidFill>
              </a:rPr>
              <a:t> público, debe de estar enfocada al alcance y la medición de sus resultados</a:t>
            </a:r>
            <a:endParaRPr lang="es-CR" sz="1500" b="1" kern="1200" noProof="0" dirty="0">
              <a:solidFill>
                <a:srgbClr val="6633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24575" y="2389180"/>
            <a:ext cx="1027745" cy="1027745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7524328" y="2389180"/>
            <a:ext cx="1556582" cy="1027745"/>
          </a:xfrm>
          <a:custGeom>
            <a:avLst/>
            <a:gdLst>
              <a:gd name="connsiteX0" fmla="*/ 0 w 1185332"/>
              <a:gd name="connsiteY0" fmla="*/ 0 h 1027745"/>
              <a:gd name="connsiteX1" fmla="*/ 1185332 w 1185332"/>
              <a:gd name="connsiteY1" fmla="*/ 0 h 1027745"/>
              <a:gd name="connsiteX2" fmla="*/ 1185332 w 1185332"/>
              <a:gd name="connsiteY2" fmla="*/ 1027745 h 1027745"/>
              <a:gd name="connsiteX3" fmla="*/ 0 w 1185332"/>
              <a:gd name="connsiteY3" fmla="*/ 1027745 h 1027745"/>
              <a:gd name="connsiteX4" fmla="*/ 0 w 1185332"/>
              <a:gd name="connsiteY4" fmla="*/ 0 h 102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332" h="1027745">
                <a:moveTo>
                  <a:pt x="0" y="0"/>
                </a:moveTo>
                <a:lnTo>
                  <a:pt x="1185332" y="0"/>
                </a:lnTo>
                <a:lnTo>
                  <a:pt x="1185332" y="1027745"/>
                </a:lnTo>
                <a:lnTo>
                  <a:pt x="0" y="10277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2400" b="1" kern="1200" baseline="0" noProof="0" dirty="0" smtClean="0">
                <a:solidFill>
                  <a:srgbClr val="663300"/>
                </a:solidFill>
              </a:rPr>
              <a:t>Eficacia</a:t>
            </a:r>
            <a:r>
              <a:rPr lang="es-CR" sz="2100" kern="1200" baseline="0" noProof="0" dirty="0" smtClean="0">
                <a:solidFill>
                  <a:srgbClr val="663300"/>
                </a:solidFill>
              </a:rPr>
              <a:t>, (metas</a:t>
            </a:r>
            <a:r>
              <a:rPr lang="es-CR" sz="2100" kern="1200" baseline="0" noProof="0" dirty="0" smtClean="0"/>
              <a:t>)</a:t>
            </a:r>
            <a:endParaRPr lang="es-CR" sz="2100" kern="1200" noProof="0" dirty="0"/>
          </a:p>
        </p:txBody>
      </p:sp>
      <p:sp>
        <p:nvSpPr>
          <p:cNvPr id="13" name="Oval 12"/>
          <p:cNvSpPr/>
          <p:nvPr/>
        </p:nvSpPr>
        <p:spPr>
          <a:xfrm>
            <a:off x="6374515" y="3588216"/>
            <a:ext cx="1027745" cy="1027745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7402260" y="3588216"/>
            <a:ext cx="1631438" cy="1027745"/>
          </a:xfrm>
          <a:custGeom>
            <a:avLst/>
            <a:gdLst>
              <a:gd name="connsiteX0" fmla="*/ 0 w 1631438"/>
              <a:gd name="connsiteY0" fmla="*/ 0 h 1027745"/>
              <a:gd name="connsiteX1" fmla="*/ 1631438 w 1631438"/>
              <a:gd name="connsiteY1" fmla="*/ 0 h 1027745"/>
              <a:gd name="connsiteX2" fmla="*/ 1631438 w 1631438"/>
              <a:gd name="connsiteY2" fmla="*/ 1027745 h 1027745"/>
              <a:gd name="connsiteX3" fmla="*/ 0 w 1631438"/>
              <a:gd name="connsiteY3" fmla="*/ 1027745 h 1027745"/>
              <a:gd name="connsiteX4" fmla="*/ 0 w 1631438"/>
              <a:gd name="connsiteY4" fmla="*/ 0 h 102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438" h="1027745">
                <a:moveTo>
                  <a:pt x="0" y="0"/>
                </a:moveTo>
                <a:lnTo>
                  <a:pt x="1631438" y="0"/>
                </a:lnTo>
                <a:lnTo>
                  <a:pt x="1631438" y="1027745"/>
                </a:lnTo>
                <a:lnTo>
                  <a:pt x="0" y="10277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2400" b="1" kern="1200" baseline="0" noProof="0" dirty="0" smtClean="0">
                <a:solidFill>
                  <a:srgbClr val="663300"/>
                </a:solidFill>
              </a:rPr>
              <a:t>Eficiencia </a:t>
            </a:r>
            <a:r>
              <a:rPr lang="es-CR" sz="2100" kern="1200" baseline="0" noProof="0" dirty="0" smtClean="0">
                <a:solidFill>
                  <a:srgbClr val="663300"/>
                </a:solidFill>
              </a:rPr>
              <a:t>(recursos) </a:t>
            </a:r>
            <a:endParaRPr lang="es-CR" sz="2100" kern="1200" noProof="0" dirty="0">
              <a:solidFill>
                <a:srgbClr val="6633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44546" y="4812021"/>
            <a:ext cx="1027745" cy="1027745"/>
          </a:xfrm>
          <a:prstGeom prst="ellipse">
            <a:avLst/>
          </a:prstGeom>
          <a:blipFill rotWithShape="1">
            <a:blip r:embed="rId5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7308304" y="4812021"/>
            <a:ext cx="1835696" cy="993243"/>
          </a:xfrm>
          <a:custGeom>
            <a:avLst/>
            <a:gdLst>
              <a:gd name="connsiteX0" fmla="*/ 0 w 1183781"/>
              <a:gd name="connsiteY0" fmla="*/ 0 h 1027745"/>
              <a:gd name="connsiteX1" fmla="*/ 1183781 w 1183781"/>
              <a:gd name="connsiteY1" fmla="*/ 0 h 1027745"/>
              <a:gd name="connsiteX2" fmla="*/ 1183781 w 1183781"/>
              <a:gd name="connsiteY2" fmla="*/ 1027745 h 1027745"/>
              <a:gd name="connsiteX3" fmla="*/ 0 w 1183781"/>
              <a:gd name="connsiteY3" fmla="*/ 1027745 h 1027745"/>
              <a:gd name="connsiteX4" fmla="*/ 0 w 1183781"/>
              <a:gd name="connsiteY4" fmla="*/ 0 h 102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81" h="1027745">
                <a:moveTo>
                  <a:pt x="0" y="0"/>
                </a:moveTo>
                <a:lnTo>
                  <a:pt x="1183781" y="0"/>
                </a:lnTo>
                <a:lnTo>
                  <a:pt x="1183781" y="1027745"/>
                </a:lnTo>
                <a:lnTo>
                  <a:pt x="0" y="10277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0" rIns="6858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2400" b="1" dirty="0">
                <a:solidFill>
                  <a:srgbClr val="663300"/>
                </a:solidFill>
              </a:rPr>
              <a:t>Ef</a:t>
            </a:r>
            <a:r>
              <a:rPr lang="es-CR" sz="2400" b="1" dirty="0" smtClean="0">
                <a:solidFill>
                  <a:srgbClr val="663300"/>
                </a:solidFill>
              </a:rPr>
              <a:t>ectividad  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1900" kern="1200" baseline="0" noProof="0" dirty="0" smtClean="0">
                <a:solidFill>
                  <a:srgbClr val="663300"/>
                </a:solidFill>
              </a:rPr>
              <a:t>(impacto).</a:t>
            </a:r>
            <a:endParaRPr lang="es-CR" sz="1900" kern="1200" noProof="0" dirty="0">
              <a:solidFill>
                <a:srgbClr val="6633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411760" y="116632"/>
            <a:ext cx="6480720" cy="102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CR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Las tres “E” de la Calidad</a:t>
            </a:r>
            <a:endParaRPr lang="es-CR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Aft>
                <a:spcPts val="6000"/>
              </a:spcAft>
              <a:defRPr/>
            </a:pPr>
            <a:endParaRPr lang="en-US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11760" y="1628800"/>
            <a:ext cx="6408712" cy="3888432"/>
          </a:xfrm>
        </p:spPr>
        <p:txBody>
          <a:bodyPr/>
          <a:lstStyle/>
          <a:p>
            <a:r>
              <a:rPr lang="es-ES" cap="small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</a:t>
            </a:r>
            <a:r>
              <a:rPr lang="es-ES" cap="small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 Gestión Integral de Calidad y Acreditación en la Justicia </a:t>
            </a:r>
            <a:br>
              <a:rPr lang="es-ES" cap="small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es-ES" cap="small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(GICA-Justicia)</a:t>
            </a:r>
            <a:endParaRPr lang="es-CR" cap="small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67744" y="404664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b="1">
              <a:solidFill>
                <a:srgbClr val="984807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700808"/>
            <a:ext cx="59766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MX" sz="3600" dirty="0">
                <a:solidFill>
                  <a:srgbClr val="663300"/>
                </a:solidFill>
                <a:effectLst/>
                <a:latin typeface="Calibri" pitchFamily="34" charset="0"/>
              </a:rPr>
              <a:t>Conjunto de elementos interrelacionados entre </a:t>
            </a:r>
            <a:r>
              <a:rPr lang="es-MX" sz="3600" dirty="0" smtClean="0">
                <a:solidFill>
                  <a:srgbClr val="663300"/>
                </a:solidFill>
                <a:effectLst/>
                <a:latin typeface="Calibri" pitchFamily="34" charset="0"/>
              </a:rPr>
              <a:t>sí </a:t>
            </a:r>
            <a:r>
              <a:rPr lang="es-MX" sz="3600" dirty="0">
                <a:solidFill>
                  <a:srgbClr val="663300"/>
                </a:solidFill>
                <a:effectLst/>
                <a:latin typeface="Calibri" pitchFamily="34" charset="0"/>
              </a:rPr>
              <a:t>para lograr </a:t>
            </a:r>
            <a:r>
              <a:rPr lang="es-MX" sz="3600" u="sng" dirty="0">
                <a:solidFill>
                  <a:srgbClr val="663300"/>
                </a:solidFill>
                <a:effectLst/>
                <a:latin typeface="Calibri" pitchFamily="34" charset="0"/>
              </a:rPr>
              <a:t>un fin común </a:t>
            </a:r>
            <a:endParaRPr lang="es-ES" sz="3600" u="sng" dirty="0">
              <a:solidFill>
                <a:srgbClr val="663300"/>
              </a:solidFill>
              <a:effectLst/>
              <a:latin typeface="Calibri" pitchFamily="34" charset="0"/>
            </a:endParaRPr>
          </a:p>
          <a:p>
            <a:pPr algn="ctr"/>
            <a:endParaRPr lang="es-CR" sz="3600" dirty="0" smtClean="0">
              <a:solidFill>
                <a:srgbClr val="663300"/>
              </a:solidFill>
              <a:effectLst/>
              <a:latin typeface="Calibri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CR" sz="3600" dirty="0" smtClean="0">
                <a:solidFill>
                  <a:srgbClr val="663300"/>
                </a:solidFill>
                <a:effectLst/>
                <a:latin typeface="Calibri" pitchFamily="34" charset="0"/>
              </a:rPr>
              <a:t>Debe concretar  la normalización a través de la simplificación, la unificación de estándares y la especificación en el ámbito público</a:t>
            </a:r>
            <a:endParaRPr lang="es-C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1760" y="116632"/>
            <a:ext cx="6480720" cy="102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CR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¿Qué es un Sistema de Gestión de Calidad?</a:t>
            </a:r>
            <a:endParaRPr lang="es-CR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Aft>
                <a:spcPts val="6000"/>
              </a:spcAft>
              <a:defRPr/>
            </a:pPr>
            <a:endParaRPr lang="en-US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95736" y="1412875"/>
            <a:ext cx="66960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34963" algn="ctr">
              <a:lnSpc>
                <a:spcPct val="90000"/>
              </a:lnSpc>
              <a:spcBef>
                <a:spcPct val="5000"/>
              </a:spcBef>
            </a:pPr>
            <a:r>
              <a:rPr lang="es-CR" sz="2600" dirty="0">
                <a:solidFill>
                  <a:srgbClr val="333333"/>
                </a:solidFill>
                <a:effectLst/>
                <a:latin typeface="Calibri" pitchFamily="34" charset="0"/>
                <a:cs typeface="Arial" charset="0"/>
              </a:rPr>
              <a:t>    </a:t>
            </a:r>
            <a:endParaRPr lang="es-CR" sz="2400" b="1" i="1" u="sng" dirty="0" smtClean="0">
              <a:solidFill>
                <a:srgbClr val="996633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65125" indent="-334963" algn="just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s-CR" sz="2400" b="1" i="1" u="sng" dirty="0" smtClean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Específico</a:t>
            </a:r>
            <a:r>
              <a:rPr lang="es-CR" sz="2400" b="1" dirty="0" smtClean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 </a:t>
            </a:r>
            <a:r>
              <a:rPr lang="es-CR" sz="24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para el sector justicia</a:t>
            </a:r>
          </a:p>
          <a:p>
            <a:pPr marL="365125" indent="-334963" algn="just">
              <a:lnSpc>
                <a:spcPct val="90000"/>
              </a:lnSpc>
              <a:spcBef>
                <a:spcPct val="5000"/>
              </a:spcBef>
            </a:pPr>
            <a:endParaRPr lang="es-CR" sz="2400" b="1" dirty="0">
              <a:solidFill>
                <a:srgbClr val="6633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65125" indent="-334963" algn="just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s-CR" sz="24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Sostenible: de </a:t>
            </a:r>
            <a:r>
              <a:rPr lang="es-CR" sz="2400" b="1" i="1" u="sng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bajo costo</a:t>
            </a:r>
          </a:p>
          <a:p>
            <a:pPr marL="365125" indent="-334963" algn="just">
              <a:lnSpc>
                <a:spcPct val="90000"/>
              </a:lnSpc>
              <a:spcBef>
                <a:spcPct val="5000"/>
              </a:spcBef>
            </a:pPr>
            <a:endParaRPr lang="es-CR" sz="2400" b="1" dirty="0">
              <a:solidFill>
                <a:srgbClr val="6633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65125" indent="-334963" algn="just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s-CR" sz="24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Generado a partir de una </a:t>
            </a:r>
            <a:r>
              <a:rPr lang="es-CR" sz="2400" b="1" i="1" u="sng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política pública </a:t>
            </a:r>
            <a:r>
              <a:rPr lang="es-CR" sz="24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de la más alta jerarquía del Poder Judicial.</a:t>
            </a:r>
          </a:p>
          <a:p>
            <a:pPr marL="365125" indent="-334963" algn="just">
              <a:lnSpc>
                <a:spcPct val="90000"/>
              </a:lnSpc>
              <a:spcBef>
                <a:spcPct val="5000"/>
              </a:spcBef>
            </a:pPr>
            <a:endParaRPr lang="es-CR" sz="2400" b="1" dirty="0">
              <a:solidFill>
                <a:srgbClr val="6633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65125" indent="-334963" algn="just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s-CR" sz="24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El cual, una vez </a:t>
            </a:r>
            <a:r>
              <a:rPr lang="es-CR" sz="2400" b="1" i="1" u="sng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implementado, evaluado y ajustado,</a:t>
            </a:r>
            <a:r>
              <a:rPr lang="es-CR" sz="24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 pueda ser replicable de manera gradual en todos los despachos y oficinas judiciales del país y a nivel internacional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1760" y="116632"/>
            <a:ext cx="6480720" cy="102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CR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Características</a:t>
            </a:r>
            <a:endParaRPr lang="es-CR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Aft>
                <a:spcPts val="6000"/>
              </a:spcAft>
              <a:defRPr/>
            </a:pPr>
            <a:endParaRPr lang="en-US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195513" y="26035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984807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lang="es-ES_tradnl" sz="3200" b="1" dirty="0">
                <a:solidFill>
                  <a:srgbClr val="984807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lang="es-CR" sz="36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Objetivos de los Sistemas de Gestión de Calidad</a:t>
            </a:r>
            <a:r>
              <a:rPr lang="es-ES_tradnl" sz="4000" kern="10" dirty="0">
                <a:ln w="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43A00">
                    <a:alpha val="98038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es-ES_tradnl" sz="4000" kern="10" dirty="0">
                <a:ln w="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43A00">
                    <a:alpha val="98038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es-ES_tradnl" sz="4400" kern="10" dirty="0">
              <a:ln w="0">
                <a:solidFill>
                  <a:schemeClr val="bg1"/>
                </a:solidFill>
                <a:round/>
                <a:headEnd/>
                <a:tailEnd/>
              </a:ln>
              <a:solidFill>
                <a:srgbClr val="743A00">
                  <a:alpha val="98038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95736" y="2636912"/>
            <a:ext cx="2083393" cy="3024336"/>
          </a:xfrm>
          <a:custGeom>
            <a:avLst/>
            <a:gdLst>
              <a:gd name="connsiteX0" fmla="*/ 0 w 2083393"/>
              <a:gd name="connsiteY0" fmla="*/ 166671 h 1666714"/>
              <a:gd name="connsiteX1" fmla="*/ 48817 w 2083393"/>
              <a:gd name="connsiteY1" fmla="*/ 48817 h 1666714"/>
              <a:gd name="connsiteX2" fmla="*/ 166671 w 2083393"/>
              <a:gd name="connsiteY2" fmla="*/ 0 h 1666714"/>
              <a:gd name="connsiteX3" fmla="*/ 1916722 w 2083393"/>
              <a:gd name="connsiteY3" fmla="*/ 0 h 1666714"/>
              <a:gd name="connsiteX4" fmla="*/ 2034576 w 2083393"/>
              <a:gd name="connsiteY4" fmla="*/ 48817 h 1666714"/>
              <a:gd name="connsiteX5" fmla="*/ 2083393 w 2083393"/>
              <a:gd name="connsiteY5" fmla="*/ 166671 h 1666714"/>
              <a:gd name="connsiteX6" fmla="*/ 2083393 w 2083393"/>
              <a:gd name="connsiteY6" fmla="*/ 1500043 h 1666714"/>
              <a:gd name="connsiteX7" fmla="*/ 2034576 w 2083393"/>
              <a:gd name="connsiteY7" fmla="*/ 1617897 h 1666714"/>
              <a:gd name="connsiteX8" fmla="*/ 1916722 w 2083393"/>
              <a:gd name="connsiteY8" fmla="*/ 1666714 h 1666714"/>
              <a:gd name="connsiteX9" fmla="*/ 166671 w 2083393"/>
              <a:gd name="connsiteY9" fmla="*/ 1666714 h 1666714"/>
              <a:gd name="connsiteX10" fmla="*/ 48817 w 2083393"/>
              <a:gd name="connsiteY10" fmla="*/ 1617897 h 1666714"/>
              <a:gd name="connsiteX11" fmla="*/ 0 w 2083393"/>
              <a:gd name="connsiteY11" fmla="*/ 1500043 h 1666714"/>
              <a:gd name="connsiteX12" fmla="*/ 0 w 2083393"/>
              <a:gd name="connsiteY12" fmla="*/ 166671 h 16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393" h="1666714">
                <a:moveTo>
                  <a:pt x="0" y="166671"/>
                </a:moveTo>
                <a:cubicBezTo>
                  <a:pt x="0" y="122467"/>
                  <a:pt x="17560" y="80074"/>
                  <a:pt x="48817" y="48817"/>
                </a:cubicBezTo>
                <a:cubicBezTo>
                  <a:pt x="80074" y="17560"/>
                  <a:pt x="122467" y="0"/>
                  <a:pt x="166671" y="0"/>
                </a:cubicBezTo>
                <a:lnTo>
                  <a:pt x="1916722" y="0"/>
                </a:lnTo>
                <a:cubicBezTo>
                  <a:pt x="1960926" y="0"/>
                  <a:pt x="2003319" y="17560"/>
                  <a:pt x="2034576" y="48817"/>
                </a:cubicBezTo>
                <a:cubicBezTo>
                  <a:pt x="2065833" y="80074"/>
                  <a:pt x="2083393" y="122467"/>
                  <a:pt x="2083393" y="166671"/>
                </a:cubicBezTo>
                <a:lnTo>
                  <a:pt x="2083393" y="1500043"/>
                </a:lnTo>
                <a:cubicBezTo>
                  <a:pt x="2083393" y="1544247"/>
                  <a:pt x="2065833" y="1586640"/>
                  <a:pt x="2034576" y="1617897"/>
                </a:cubicBezTo>
                <a:cubicBezTo>
                  <a:pt x="2003319" y="1649154"/>
                  <a:pt x="1960926" y="1666714"/>
                  <a:pt x="1916722" y="1666714"/>
                </a:cubicBezTo>
                <a:lnTo>
                  <a:pt x="166671" y="1666714"/>
                </a:lnTo>
                <a:cubicBezTo>
                  <a:pt x="122467" y="1666714"/>
                  <a:pt x="80074" y="1649154"/>
                  <a:pt x="48817" y="1617897"/>
                </a:cubicBezTo>
                <a:cubicBezTo>
                  <a:pt x="17560" y="1586640"/>
                  <a:pt x="0" y="1544247"/>
                  <a:pt x="0" y="1500043"/>
                </a:cubicBezTo>
                <a:lnTo>
                  <a:pt x="0" y="16667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01" tIns="81201" rIns="81201" bIns="81201" numCol="1" spcCol="1270" anchor="t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2400" b="1" kern="1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Problemas</a:t>
            </a:r>
            <a:endParaRPr lang="es-CR" sz="2400" b="1" kern="12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114300" lvl="1" indent="-114300" algn="ctr" defTabSz="5778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har char="••"/>
            </a:pPr>
            <a:r>
              <a:rPr lang="es-CR" kern="1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Prevenir su ocurrencia</a:t>
            </a:r>
            <a:endParaRPr lang="es-CR" kern="12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114300" lvl="1" indent="-114300" algn="ctr" defTabSz="5778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har char="••"/>
            </a:pPr>
            <a:r>
              <a:rPr lang="es-CR" kern="1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Detectarlos cuando ocurran</a:t>
            </a:r>
            <a:endParaRPr lang="es-CR" kern="12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114300" lvl="1" indent="-114300" algn="ctr" defTabSz="5778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har char="••"/>
            </a:pPr>
            <a:r>
              <a:rPr lang="es-CR" kern="1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Identificar la causa</a:t>
            </a:r>
            <a:endParaRPr lang="es-CR" kern="12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114300" lvl="1" indent="-114300" algn="ctr" defTabSz="5778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har char="••"/>
            </a:pPr>
            <a:r>
              <a:rPr lang="es-CR" kern="1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Eliminar la causa</a:t>
            </a:r>
            <a:endParaRPr lang="es-CR" kern="12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648847" y="1630395"/>
            <a:ext cx="2083393" cy="1666714"/>
          </a:xfrm>
          <a:custGeom>
            <a:avLst/>
            <a:gdLst>
              <a:gd name="connsiteX0" fmla="*/ 0 w 2083393"/>
              <a:gd name="connsiteY0" fmla="*/ 166671 h 1666714"/>
              <a:gd name="connsiteX1" fmla="*/ 48817 w 2083393"/>
              <a:gd name="connsiteY1" fmla="*/ 48817 h 1666714"/>
              <a:gd name="connsiteX2" fmla="*/ 166671 w 2083393"/>
              <a:gd name="connsiteY2" fmla="*/ 0 h 1666714"/>
              <a:gd name="connsiteX3" fmla="*/ 1916722 w 2083393"/>
              <a:gd name="connsiteY3" fmla="*/ 0 h 1666714"/>
              <a:gd name="connsiteX4" fmla="*/ 2034576 w 2083393"/>
              <a:gd name="connsiteY4" fmla="*/ 48817 h 1666714"/>
              <a:gd name="connsiteX5" fmla="*/ 2083393 w 2083393"/>
              <a:gd name="connsiteY5" fmla="*/ 166671 h 1666714"/>
              <a:gd name="connsiteX6" fmla="*/ 2083393 w 2083393"/>
              <a:gd name="connsiteY6" fmla="*/ 1500043 h 1666714"/>
              <a:gd name="connsiteX7" fmla="*/ 2034576 w 2083393"/>
              <a:gd name="connsiteY7" fmla="*/ 1617897 h 1666714"/>
              <a:gd name="connsiteX8" fmla="*/ 1916722 w 2083393"/>
              <a:gd name="connsiteY8" fmla="*/ 1666714 h 1666714"/>
              <a:gd name="connsiteX9" fmla="*/ 166671 w 2083393"/>
              <a:gd name="connsiteY9" fmla="*/ 1666714 h 1666714"/>
              <a:gd name="connsiteX10" fmla="*/ 48817 w 2083393"/>
              <a:gd name="connsiteY10" fmla="*/ 1617897 h 1666714"/>
              <a:gd name="connsiteX11" fmla="*/ 0 w 2083393"/>
              <a:gd name="connsiteY11" fmla="*/ 1500043 h 1666714"/>
              <a:gd name="connsiteX12" fmla="*/ 0 w 2083393"/>
              <a:gd name="connsiteY12" fmla="*/ 166671 h 16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393" h="1666714">
                <a:moveTo>
                  <a:pt x="0" y="166671"/>
                </a:moveTo>
                <a:cubicBezTo>
                  <a:pt x="0" y="122467"/>
                  <a:pt x="17560" y="80074"/>
                  <a:pt x="48817" y="48817"/>
                </a:cubicBezTo>
                <a:cubicBezTo>
                  <a:pt x="80074" y="17560"/>
                  <a:pt x="122467" y="0"/>
                  <a:pt x="166671" y="0"/>
                </a:cubicBezTo>
                <a:lnTo>
                  <a:pt x="1916722" y="0"/>
                </a:lnTo>
                <a:cubicBezTo>
                  <a:pt x="1960926" y="0"/>
                  <a:pt x="2003319" y="17560"/>
                  <a:pt x="2034576" y="48817"/>
                </a:cubicBezTo>
                <a:cubicBezTo>
                  <a:pt x="2065833" y="80074"/>
                  <a:pt x="2083393" y="122467"/>
                  <a:pt x="2083393" y="166671"/>
                </a:cubicBezTo>
                <a:lnTo>
                  <a:pt x="2083393" y="1500043"/>
                </a:lnTo>
                <a:cubicBezTo>
                  <a:pt x="2083393" y="1544247"/>
                  <a:pt x="2065833" y="1586640"/>
                  <a:pt x="2034576" y="1617897"/>
                </a:cubicBezTo>
                <a:cubicBezTo>
                  <a:pt x="2003319" y="1649154"/>
                  <a:pt x="1960926" y="1666714"/>
                  <a:pt x="1916722" y="1666714"/>
                </a:cubicBezTo>
                <a:lnTo>
                  <a:pt x="166671" y="1666714"/>
                </a:lnTo>
                <a:cubicBezTo>
                  <a:pt x="122467" y="1666714"/>
                  <a:pt x="80074" y="1649154"/>
                  <a:pt x="48817" y="1617897"/>
                </a:cubicBezTo>
                <a:cubicBezTo>
                  <a:pt x="17560" y="1586640"/>
                  <a:pt x="0" y="1544247"/>
                  <a:pt x="0" y="1500043"/>
                </a:cubicBezTo>
                <a:lnTo>
                  <a:pt x="0" y="16667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808782"/>
              <a:satOff val="20694"/>
              <a:lumOff val="784"/>
              <a:alphaOff val="0"/>
            </a:schemeClr>
          </a:fillRef>
          <a:effectRef idx="1">
            <a:schemeClr val="accent3">
              <a:hueOff val="-808782"/>
              <a:satOff val="20694"/>
              <a:lumOff val="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01" tIns="81201" rIns="81201" bIns="8120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2400" b="1" kern="1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Sistema de Gestión de la Calidad</a:t>
            </a:r>
            <a:endParaRPr lang="es-CR" sz="2400" b="1" kern="12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996719" y="2636912"/>
            <a:ext cx="2083393" cy="3024336"/>
          </a:xfrm>
          <a:custGeom>
            <a:avLst/>
            <a:gdLst>
              <a:gd name="connsiteX0" fmla="*/ 0 w 2083393"/>
              <a:gd name="connsiteY0" fmla="*/ 166671 h 1666714"/>
              <a:gd name="connsiteX1" fmla="*/ 48817 w 2083393"/>
              <a:gd name="connsiteY1" fmla="*/ 48817 h 1666714"/>
              <a:gd name="connsiteX2" fmla="*/ 166671 w 2083393"/>
              <a:gd name="connsiteY2" fmla="*/ 0 h 1666714"/>
              <a:gd name="connsiteX3" fmla="*/ 1916722 w 2083393"/>
              <a:gd name="connsiteY3" fmla="*/ 0 h 1666714"/>
              <a:gd name="connsiteX4" fmla="*/ 2034576 w 2083393"/>
              <a:gd name="connsiteY4" fmla="*/ 48817 h 1666714"/>
              <a:gd name="connsiteX5" fmla="*/ 2083393 w 2083393"/>
              <a:gd name="connsiteY5" fmla="*/ 166671 h 1666714"/>
              <a:gd name="connsiteX6" fmla="*/ 2083393 w 2083393"/>
              <a:gd name="connsiteY6" fmla="*/ 1500043 h 1666714"/>
              <a:gd name="connsiteX7" fmla="*/ 2034576 w 2083393"/>
              <a:gd name="connsiteY7" fmla="*/ 1617897 h 1666714"/>
              <a:gd name="connsiteX8" fmla="*/ 1916722 w 2083393"/>
              <a:gd name="connsiteY8" fmla="*/ 1666714 h 1666714"/>
              <a:gd name="connsiteX9" fmla="*/ 166671 w 2083393"/>
              <a:gd name="connsiteY9" fmla="*/ 1666714 h 1666714"/>
              <a:gd name="connsiteX10" fmla="*/ 48817 w 2083393"/>
              <a:gd name="connsiteY10" fmla="*/ 1617897 h 1666714"/>
              <a:gd name="connsiteX11" fmla="*/ 0 w 2083393"/>
              <a:gd name="connsiteY11" fmla="*/ 1500043 h 1666714"/>
              <a:gd name="connsiteX12" fmla="*/ 0 w 2083393"/>
              <a:gd name="connsiteY12" fmla="*/ 166671 h 16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3393" h="1666714">
                <a:moveTo>
                  <a:pt x="0" y="166671"/>
                </a:moveTo>
                <a:cubicBezTo>
                  <a:pt x="0" y="122467"/>
                  <a:pt x="17560" y="80074"/>
                  <a:pt x="48817" y="48817"/>
                </a:cubicBezTo>
                <a:cubicBezTo>
                  <a:pt x="80074" y="17560"/>
                  <a:pt x="122467" y="0"/>
                  <a:pt x="166671" y="0"/>
                </a:cubicBezTo>
                <a:lnTo>
                  <a:pt x="1916722" y="0"/>
                </a:lnTo>
                <a:cubicBezTo>
                  <a:pt x="1960926" y="0"/>
                  <a:pt x="2003319" y="17560"/>
                  <a:pt x="2034576" y="48817"/>
                </a:cubicBezTo>
                <a:cubicBezTo>
                  <a:pt x="2065833" y="80074"/>
                  <a:pt x="2083393" y="122467"/>
                  <a:pt x="2083393" y="166671"/>
                </a:cubicBezTo>
                <a:lnTo>
                  <a:pt x="2083393" y="1500043"/>
                </a:lnTo>
                <a:cubicBezTo>
                  <a:pt x="2083393" y="1544247"/>
                  <a:pt x="2065833" y="1586640"/>
                  <a:pt x="2034576" y="1617897"/>
                </a:cubicBezTo>
                <a:cubicBezTo>
                  <a:pt x="2003319" y="1649154"/>
                  <a:pt x="1960926" y="1666714"/>
                  <a:pt x="1916722" y="1666714"/>
                </a:cubicBezTo>
                <a:lnTo>
                  <a:pt x="166671" y="1666714"/>
                </a:lnTo>
                <a:cubicBezTo>
                  <a:pt x="122467" y="1666714"/>
                  <a:pt x="80074" y="1649154"/>
                  <a:pt x="48817" y="1617897"/>
                </a:cubicBezTo>
                <a:cubicBezTo>
                  <a:pt x="17560" y="1586640"/>
                  <a:pt x="0" y="1544247"/>
                  <a:pt x="0" y="1500043"/>
                </a:cubicBezTo>
                <a:lnTo>
                  <a:pt x="0" y="16667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617565"/>
              <a:satOff val="41387"/>
              <a:lumOff val="1568"/>
              <a:alphaOff val="0"/>
            </a:schemeClr>
          </a:fillRef>
          <a:effectRef idx="1">
            <a:schemeClr val="accent3">
              <a:hueOff val="-1617565"/>
              <a:satOff val="41387"/>
              <a:lumOff val="15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01" tIns="81201" rIns="81201" bIns="81201" numCol="1" spcCol="1270" anchor="t" anchorCtr="0">
            <a:noAutofit/>
          </a:bodyPr>
          <a:lstStyle/>
          <a:p>
            <a:pPr marL="114300" lvl="1" indent="-114300" algn="ctr" defTabSz="5778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har char="••"/>
            </a:pPr>
            <a:r>
              <a:rPr lang="es-CR" kern="1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Dime lo que haces</a:t>
            </a:r>
            <a:endParaRPr lang="es-CR" kern="12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114300" lvl="1" indent="-114300" algn="ctr" defTabSz="5778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har char="••"/>
            </a:pPr>
            <a:r>
              <a:rPr lang="es-CR" kern="1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Haz lo que dices</a:t>
            </a:r>
            <a:endParaRPr lang="es-CR" kern="12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114300" lvl="1" indent="-114300" algn="ctr" defTabSz="5778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har char="••"/>
            </a:pPr>
            <a:r>
              <a:rPr lang="es-CR" kern="1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Registra lo que dices</a:t>
            </a:r>
            <a:endParaRPr lang="es-CR" kern="12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114300" lvl="1" indent="-114300" algn="ctr" defTabSz="5778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har char="••"/>
            </a:pPr>
            <a:r>
              <a:rPr lang="es-CR" kern="1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Verifica lo que hiciste</a:t>
            </a:r>
            <a:endParaRPr lang="es-CR" kern="12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114300" lvl="1" indent="-114300" algn="ctr" defTabSz="5778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har char="••"/>
            </a:pPr>
            <a:r>
              <a:rPr lang="es-CR" kern="1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Actúa sobre la diferencia</a:t>
            </a:r>
            <a:endParaRPr lang="es-CR" kern="12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6" name="Left-Right-Up Arrow 15"/>
          <p:cNvSpPr/>
          <p:nvPr/>
        </p:nvSpPr>
        <p:spPr>
          <a:xfrm>
            <a:off x="4355976" y="3501008"/>
            <a:ext cx="2592288" cy="1368152"/>
          </a:xfrm>
          <a:prstGeom prst="leftRightUp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417638"/>
          </a:xfrm>
        </p:spPr>
        <p:txBody>
          <a:bodyPr/>
          <a:lstStyle/>
          <a:p>
            <a:r>
              <a:rPr lang="es-CR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C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Inicial: algunas interrogantes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5776" y="1196752"/>
            <a:ext cx="6408712" cy="4752529"/>
          </a:xfrm>
        </p:spPr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¿Cómo estamos?</a:t>
            </a:r>
          </a:p>
          <a:p>
            <a:r>
              <a:rPr lang="es-ES_tradnl" dirty="0" smtClean="0"/>
              <a:t>¿Qué hemos hecho?</a:t>
            </a:r>
          </a:p>
          <a:p>
            <a:r>
              <a:rPr lang="es-ES_tradnl" dirty="0" smtClean="0"/>
              <a:t>¿Cómo lo hemos hecho?</a:t>
            </a:r>
          </a:p>
          <a:p>
            <a:r>
              <a:rPr lang="es-ES_tradnl" dirty="0" smtClean="0"/>
              <a:t>¿Cuánto nos ha costado?</a:t>
            </a:r>
          </a:p>
          <a:p>
            <a:r>
              <a:rPr lang="es-ES_tradnl" dirty="0" smtClean="0"/>
              <a:t>¿Qué piensan las personas usuarias de nuestro servicio?</a:t>
            </a:r>
          </a:p>
          <a:p>
            <a:r>
              <a:rPr lang="es-ES_tradnl" dirty="0" smtClean="0"/>
              <a:t>¿Hemos cumplido nuestra misión estratégica?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7295258"/>
      </p:ext>
    </p:extLst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124075" y="1"/>
            <a:ext cx="74676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s-MX" sz="36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SISTEMA: </a:t>
            </a:r>
            <a:r>
              <a:rPr lang="es-ES" sz="36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ORGANIZACIÓN JUDICIAL</a:t>
            </a:r>
          </a:p>
        </p:txBody>
      </p:sp>
      <p:pic>
        <p:nvPicPr>
          <p:cNvPr id="17411" name="Picture 7" descr="Corte Suprema de Justicia.  San José, Costa 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781300"/>
            <a:ext cx="1828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105341" y="5516563"/>
            <a:ext cx="2528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R" sz="2400" b="1" dirty="0">
                <a:solidFill>
                  <a:srgbClr val="663300"/>
                </a:solidFill>
                <a:latin typeface="Book Antiqua" pitchFamily="18" charset="0"/>
                <a:cs typeface="Arial" pitchFamily="34" charset="0"/>
              </a:rPr>
              <a:t>Ingreso del Caso</a:t>
            </a:r>
            <a:endParaRPr lang="es-ES" sz="2400" b="1" dirty="0">
              <a:solidFill>
                <a:srgbClr val="6633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3917558" y="1557338"/>
            <a:ext cx="30027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R" sz="2400" b="1" dirty="0">
                <a:solidFill>
                  <a:srgbClr val="663300"/>
                </a:solidFill>
                <a:latin typeface="Book Antiqua" pitchFamily="18" charset="0"/>
                <a:cs typeface="Arial" pitchFamily="34" charset="0"/>
              </a:rPr>
              <a:t>Análisis, decisión y </a:t>
            </a:r>
          </a:p>
          <a:p>
            <a:pPr algn="ctr"/>
            <a:r>
              <a:rPr lang="es-CR" sz="2400" b="1" dirty="0">
                <a:solidFill>
                  <a:srgbClr val="663300"/>
                </a:solidFill>
                <a:latin typeface="Book Antiqua" pitchFamily="18" charset="0"/>
                <a:cs typeface="Arial" pitchFamily="34" charset="0"/>
              </a:rPr>
              <a:t>transformación </a:t>
            </a:r>
          </a:p>
          <a:p>
            <a:pPr algn="ctr"/>
            <a:r>
              <a:rPr lang="es-CR" sz="2400" b="1" dirty="0">
                <a:solidFill>
                  <a:srgbClr val="663300"/>
                </a:solidFill>
                <a:latin typeface="Book Antiqua" pitchFamily="18" charset="0"/>
                <a:cs typeface="Arial" pitchFamily="34" charset="0"/>
              </a:rPr>
              <a:t>en:</a:t>
            </a:r>
            <a:endParaRPr lang="es-ES" sz="2400" b="1" dirty="0">
              <a:solidFill>
                <a:srgbClr val="6633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6926541" y="3716338"/>
            <a:ext cx="2207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R" sz="2400" b="1" dirty="0">
                <a:solidFill>
                  <a:srgbClr val="663300"/>
                </a:solidFill>
                <a:latin typeface="Book Antiqua" pitchFamily="18" charset="0"/>
                <a:cs typeface="Arial" pitchFamily="34" charset="0"/>
              </a:rPr>
              <a:t>Una Sentencia</a:t>
            </a:r>
            <a:endParaRPr lang="es-ES" sz="2400" b="1" dirty="0">
              <a:solidFill>
                <a:srgbClr val="6633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7415" name="AutoShape 14" descr="2Q=="/>
          <p:cNvSpPr>
            <a:spLocks noChangeAspect="1" noChangeArrowheads="1"/>
          </p:cNvSpPr>
          <p:nvPr/>
        </p:nvSpPr>
        <p:spPr bwMode="auto">
          <a:xfrm>
            <a:off x="3586163" y="2271713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s-CR" sz="1400">
              <a:effectLst/>
              <a:cs typeface="Arial" charset="0"/>
            </a:endParaRPr>
          </a:p>
        </p:txBody>
      </p:sp>
      <p:sp>
        <p:nvSpPr>
          <p:cNvPr id="17416" name="AutoShape 16" descr="2Q=="/>
          <p:cNvSpPr>
            <a:spLocks noChangeAspect="1" noChangeArrowheads="1"/>
          </p:cNvSpPr>
          <p:nvPr/>
        </p:nvSpPr>
        <p:spPr bwMode="auto">
          <a:xfrm>
            <a:off x="3924300" y="2276475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s-CR" sz="1400">
              <a:effectLst/>
              <a:cs typeface="Arial" charset="0"/>
            </a:endParaRPr>
          </a:p>
        </p:txBody>
      </p:sp>
      <p:pic>
        <p:nvPicPr>
          <p:cNvPr id="17417" name="Picture 17" descr="escr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708275"/>
            <a:ext cx="1971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9" descr="ANd9GcQfbdI6exhe90RE5ltc8NFdghFoOSdarNirjDYk-3n8LwH7wRL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9" y="5593607"/>
            <a:ext cx="1008806" cy="10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9" name="AutoShape 20"/>
          <p:cNvSpPr>
            <a:spLocks noChangeArrowheads="1"/>
          </p:cNvSpPr>
          <p:nvPr/>
        </p:nvSpPr>
        <p:spPr bwMode="auto">
          <a:xfrm>
            <a:off x="2555875" y="1341438"/>
            <a:ext cx="14478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s-CR">
              <a:latin typeface="Arial" pitchFamily="34" charset="0"/>
            </a:endParaRPr>
          </a:p>
        </p:txBody>
      </p:sp>
      <p:sp>
        <p:nvSpPr>
          <p:cNvPr id="68620" name="AutoShape 21"/>
          <p:cNvSpPr>
            <a:spLocks noChangeArrowheads="1"/>
          </p:cNvSpPr>
          <p:nvPr/>
        </p:nvSpPr>
        <p:spPr bwMode="auto">
          <a:xfrm rot="5400000">
            <a:off x="7083425" y="2286000"/>
            <a:ext cx="1447800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s-CR">
              <a:latin typeface="Arial" pitchFamily="34" charset="0"/>
            </a:endParaRPr>
          </a:p>
        </p:txBody>
      </p:sp>
      <p:pic>
        <p:nvPicPr>
          <p:cNvPr id="174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0148" y="4221163"/>
            <a:ext cx="1359065" cy="936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68619" grpId="0" animBg="1"/>
      <p:bldP spid="686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906534" y="2729901"/>
            <a:ext cx="912029" cy="2898649"/>
          </a:xfrm>
          <a:prstGeom prst="rect">
            <a:avLst/>
          </a:prstGeom>
          <a:solidFill>
            <a:srgbClr val="F0D9C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CR" sz="2400">
              <a:effectLst/>
              <a:cs typeface="Arial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414123" y="2729901"/>
            <a:ext cx="1143491" cy="2898649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CR" sz="2400">
              <a:effectLst/>
              <a:cs typeface="Arial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087536" y="2729901"/>
            <a:ext cx="994941" cy="2977301"/>
          </a:xfrm>
          <a:prstGeom prst="rect">
            <a:avLst/>
          </a:prstGeom>
          <a:solidFill>
            <a:srgbClr val="DBA27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CR" sz="2400">
              <a:effectLst/>
              <a:cs typeface="Arial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678037" y="2729901"/>
            <a:ext cx="988031" cy="2898649"/>
          </a:xfrm>
          <a:prstGeom prst="rect">
            <a:avLst/>
          </a:prstGeom>
          <a:solidFill>
            <a:srgbClr val="ECD6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CR" sz="2400">
              <a:effectLst/>
              <a:cs typeface="Arial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268538" y="2729901"/>
            <a:ext cx="994941" cy="289864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CR" sz="2400">
              <a:effectLst/>
              <a:cs typeface="Arial" charset="0"/>
            </a:endParaRPr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>
            <a:off x="2268538" y="1628775"/>
            <a:ext cx="6550025" cy="1040499"/>
          </a:xfrm>
          <a:prstGeom prst="flowChartExtra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 dirty="0">
                <a:solidFill>
                  <a:srgbClr val="FFFF00"/>
                </a:solidFill>
                <a:effectLst/>
                <a:latin typeface="Verdana" pitchFamily="34" charset="0"/>
                <a:cs typeface="Arial" charset="0"/>
              </a:rPr>
              <a:t>CALIDAD</a:t>
            </a: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2268538" y="5640019"/>
            <a:ext cx="6550025" cy="521069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rPr>
              <a:t>CULTURA  DE  LA  CALIDAD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 rot="16200000">
            <a:off x="1518444" y="3744118"/>
            <a:ext cx="2487614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000" b="1" dirty="0">
                <a:solidFill>
                  <a:srgbClr val="663300"/>
                </a:solidFill>
                <a:effectLst/>
                <a:latin typeface="Verdana" pitchFamily="34" charset="0"/>
                <a:cs typeface="Arial" charset="0"/>
              </a:rPr>
              <a:t>La voz de la </a:t>
            </a:r>
          </a:p>
          <a:p>
            <a:pPr algn="l"/>
            <a:r>
              <a:rPr lang="es-ES" sz="2000" b="1" dirty="0">
                <a:solidFill>
                  <a:srgbClr val="663300"/>
                </a:solidFill>
                <a:effectLst/>
                <a:latin typeface="Verdana" pitchFamily="34" charset="0"/>
                <a:cs typeface="Arial" charset="0"/>
              </a:rPr>
              <a:t>persona usuaria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 rot="16200000">
            <a:off x="3080544" y="3888582"/>
            <a:ext cx="2312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rgbClr val="663300"/>
                </a:solidFill>
                <a:effectLst/>
                <a:latin typeface="Verdana" pitchFamily="34" charset="0"/>
                <a:cs typeface="Arial" charset="0"/>
              </a:rPr>
              <a:t>Compromiso</a:t>
            </a:r>
          </a:p>
          <a:p>
            <a:pPr algn="ctr"/>
            <a:r>
              <a:rPr lang="es-ES" sz="2000" b="1" dirty="0">
                <a:solidFill>
                  <a:srgbClr val="663300"/>
                </a:solidFill>
                <a:effectLst/>
                <a:latin typeface="Verdana" pitchFamily="34" charset="0"/>
                <a:cs typeface="Arial" charset="0"/>
              </a:rPr>
              <a:t>Organizacional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 rot="16200000">
            <a:off x="4680744" y="3769519"/>
            <a:ext cx="1931988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000" b="1" dirty="0">
                <a:solidFill>
                  <a:srgbClr val="663300"/>
                </a:solidFill>
                <a:effectLst/>
                <a:latin typeface="Verdana" pitchFamily="34" charset="0"/>
                <a:cs typeface="Arial" charset="0"/>
              </a:rPr>
              <a:t>Trabajo por </a:t>
            </a:r>
          </a:p>
          <a:p>
            <a:pPr algn="l"/>
            <a:r>
              <a:rPr lang="es-ES" sz="2000" b="1" dirty="0">
                <a:solidFill>
                  <a:srgbClr val="663300"/>
                </a:solidFill>
                <a:effectLst/>
                <a:latin typeface="Verdana" pitchFamily="34" charset="0"/>
                <a:cs typeface="Arial" charset="0"/>
              </a:rPr>
              <a:t>procesos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 rot="16200000">
            <a:off x="6169818" y="3780632"/>
            <a:ext cx="1722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000" b="1" dirty="0">
                <a:solidFill>
                  <a:srgbClr val="663300"/>
                </a:solidFill>
                <a:effectLst/>
                <a:latin typeface="Verdana" pitchFamily="34" charset="0"/>
                <a:cs typeface="Arial" charset="0"/>
              </a:rPr>
              <a:t>Medición</a:t>
            </a:r>
          </a:p>
          <a:p>
            <a:pPr algn="l"/>
            <a:r>
              <a:rPr lang="es-ES" sz="2000" b="1" dirty="0">
                <a:solidFill>
                  <a:srgbClr val="663300"/>
                </a:solidFill>
                <a:effectLst/>
                <a:latin typeface="Verdana" pitchFamily="34" charset="0"/>
                <a:cs typeface="Arial" charset="0"/>
              </a:rPr>
              <a:t>Evaluación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 rot="16200000">
            <a:off x="7133431" y="3899694"/>
            <a:ext cx="24939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000" b="1" dirty="0">
                <a:solidFill>
                  <a:srgbClr val="663300"/>
                </a:solidFill>
                <a:effectLst/>
                <a:latin typeface="Verdana" pitchFamily="34" charset="0"/>
                <a:cs typeface="Arial" charset="0"/>
              </a:rPr>
              <a:t>Mejora continua</a:t>
            </a:r>
          </a:p>
        </p:txBody>
      </p:sp>
      <p:sp>
        <p:nvSpPr>
          <p:cNvPr id="70671" name="Line 17"/>
          <p:cNvSpPr>
            <a:spLocks noChangeShapeType="1"/>
          </p:cNvSpPr>
          <p:nvPr/>
        </p:nvSpPr>
        <p:spPr bwMode="auto">
          <a:xfrm>
            <a:off x="2268538" y="5640388"/>
            <a:ext cx="6550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s-CR">
              <a:latin typeface="Arial" pitchFamily="34" charset="0"/>
            </a:endParaRP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2555874" y="1"/>
            <a:ext cx="59765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6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LOS PILARES DE LA CALIDAD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/>
      <p:bldP spid="19468" grpId="0"/>
      <p:bldP spid="19469" grpId="0"/>
      <p:bldP spid="19470" grpId="0"/>
      <p:bldP spid="19471" grpId="0"/>
      <p:bldP spid="706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9437559"/>
              </p:ext>
            </p:extLst>
          </p:nvPr>
        </p:nvGraphicFramePr>
        <p:xfrm>
          <a:off x="2267744" y="116632"/>
          <a:ext cx="680424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0A7EA4-427A-44FF-9518-C159293D2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90A7EA4-427A-44FF-9518-C159293D2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90A7EA4-427A-44FF-9518-C159293D2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B90A7EA4-427A-44FF-9518-C159293D2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597C45-399D-4CB0-A827-96F3CFED3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86597C45-399D-4CB0-A827-96F3CFED3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6597C45-399D-4CB0-A827-96F3CFED3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6597C45-399D-4CB0-A827-96F3CFED3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86597C45-399D-4CB0-A827-96F3CFED3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CF9516-3686-417E-B7B6-D8626EAA0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0CCF9516-3686-417E-B7B6-D8626EAA0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BE584-3B67-407F-AF28-81A18E7CB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23CBE584-3B67-407F-AF28-81A18E7CB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3CBE584-3B67-407F-AF28-81A18E7CB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3CBE584-3B67-407F-AF28-81A18E7CB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23CBE584-3B67-407F-AF28-81A18E7CB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113128-DA6D-4CDF-9527-42B474BF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4113128-DA6D-4CDF-9527-42B474BFC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D6B74-5E9B-4FB4-B7D9-50989884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09DD6B74-5E9B-4FB4-B7D9-50989884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9DD6B74-5E9B-4FB4-B7D9-50989884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09DD6B74-5E9B-4FB4-B7D9-50989884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09DD6B74-5E9B-4FB4-B7D9-50989884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169E7B-77CF-4169-AF47-AB1EF3AA7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D7169E7B-77CF-4169-AF47-AB1EF3AA7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3F56B8-4802-4007-AAFF-56C51FCF2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2B3F56B8-4802-4007-AAFF-56C51FCF2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B3F56B8-4802-4007-AAFF-56C51FCF2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2B3F56B8-4802-4007-AAFF-56C51FCF2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2B3F56B8-4802-4007-AAFF-56C51FCF2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76DEBB-3FD7-4232-9B4E-BE79143D8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BB76DEBB-3FD7-4232-9B4E-BE79143D8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1" presetClass="entr" presetSubtype="1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CF9516-3686-417E-B7B6-D8626EAA0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0CCF9516-3686-417E-B7B6-D8626EAA0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113128-DA6D-4CDF-9527-42B474BF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74113128-DA6D-4CDF-9527-42B474BFC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169E7B-77CF-4169-AF47-AB1EF3AA7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">
                                            <p:graphicEl>
                                              <a:dgm id="{D7169E7B-77CF-4169-AF47-AB1EF3AA7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76DEBB-3FD7-4232-9B4E-BE79143D8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BB76DEBB-3FD7-4232-9B4E-BE79143D8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 idx="4294967295"/>
          </p:nvPr>
        </p:nvSpPr>
        <p:spPr>
          <a:xfrm>
            <a:off x="2555776" y="0"/>
            <a:ext cx="6048672" cy="1484784"/>
          </a:xfrm>
        </p:spPr>
        <p:txBody>
          <a:bodyPr anchor="ctr"/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sv-SE" sz="3600" b="1" dirty="0" smtClean="0">
                <a:solidFill>
                  <a:srgbClr val="984807"/>
                </a:solidFill>
                <a:latin typeface="Calibri" pitchFamily="34" charset="0"/>
              </a:rPr>
              <a:t> </a:t>
            </a:r>
            <a:r>
              <a:rPr lang="sv-SE" sz="32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NORMALIZACIÓN DE LA GESTIÓN JUDICIAL</a:t>
            </a:r>
            <a:endParaRPr lang="sv-SE" sz="3600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95513" y="1484313"/>
            <a:ext cx="6696967" cy="424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-173038" algn="just" eaLnBrk="0" hangingPunct="0">
              <a:spcBef>
                <a:spcPct val="20000"/>
              </a:spcBef>
              <a:buFontTx/>
              <a:buChar char="•"/>
            </a:pPr>
            <a:r>
              <a:rPr lang="es-CR" sz="24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La calidad se lograr por medio de la Normalización.</a:t>
            </a:r>
          </a:p>
          <a:p>
            <a:pPr marL="171450" indent="-173038" algn="just" eaLnBrk="0" hangingPunct="0">
              <a:spcBef>
                <a:spcPct val="20000"/>
              </a:spcBef>
            </a:pPr>
            <a:endParaRPr lang="es-CR" sz="2400" b="1" dirty="0">
              <a:solidFill>
                <a:srgbClr val="6633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171450" indent="-173038" algn="just" eaLnBrk="0" hangingPunct="0">
              <a:spcBef>
                <a:spcPct val="20000"/>
              </a:spcBef>
              <a:buFontTx/>
              <a:buChar char="•"/>
            </a:pPr>
            <a:r>
              <a:rPr lang="es-CR" sz="24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La Normalización consiste en la redacción y aprobación de normas establecidas para garantizar la calidad de la gestión pública, logrando garantizar la satisfacción de las personas usuarias por medio del cumplimiento de sus requerimientos.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561655" y="1628800"/>
            <a:ext cx="35225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3038" algn="ctr"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s-ES_tradnl" sz="2400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La Norma GICA- Justicia: Organización del Despacho judicial fue concebida para responder innovadoramente a las particularidades de la gestión judicial, creando un modelo propio, ajustado a los requerimientos específicos del sector justicia.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140968"/>
            <a:ext cx="1663700" cy="220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195736" y="332656"/>
            <a:ext cx="69482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0" cap="none" spc="0" normalizeH="0" baseline="0" noProof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sv-SE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Normas GICA-Justicia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2195736" y="332656"/>
            <a:ext cx="6948264" cy="576064"/>
          </a:xfrm>
        </p:spPr>
        <p:txBody>
          <a:bodyPr anchor="b"/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sv-SE" sz="3600" b="1" dirty="0" smtClean="0">
                <a:solidFill>
                  <a:srgbClr val="984807"/>
                </a:solidFill>
                <a:latin typeface="Calibri" pitchFamily="34" charset="0"/>
              </a:rPr>
              <a:t> </a:t>
            </a:r>
            <a:r>
              <a:rPr lang="sv-SE" sz="36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GICA-Justicia</a:t>
            </a:r>
          </a:p>
        </p:txBody>
      </p:sp>
      <p:pic>
        <p:nvPicPr>
          <p:cNvPr id="24579" name="Picture 4" descr="Screen shot 2010-09-24 at 2.55.40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2109165" cy="2735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195736" y="4581128"/>
            <a:ext cx="2667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8" indent="-14288" algn="ctr"/>
            <a:r>
              <a:rPr lang="es-ES_tradnl" sz="20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Organización del</a:t>
            </a:r>
          </a:p>
          <a:p>
            <a:pPr marL="14288" indent="-14288" algn="ctr"/>
            <a:r>
              <a:rPr lang="es-ES_tradnl" sz="20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Despacho Judicial</a:t>
            </a:r>
          </a:p>
          <a:p>
            <a:pPr marL="14288" indent="-14288" algn="ctr">
              <a:buFont typeface="Arial" charset="0"/>
              <a:buNone/>
            </a:pPr>
            <a:r>
              <a:rPr lang="es-ES_tradnl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Aprobada en sesión de Corte Plena N12-10 del 26-4-2010 Art XXVI</a:t>
            </a:r>
          </a:p>
          <a:p>
            <a:pPr marL="14288" indent="-14288" algn="ctr"/>
            <a:endParaRPr lang="es-ES_tradnl" sz="2200" dirty="0">
              <a:effectLst/>
              <a:cs typeface="Arial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932040" y="1625600"/>
            <a:ext cx="3962400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8" indent="-14288" algn="ctr"/>
            <a:r>
              <a:rPr lang="es-ES_tradnl" sz="28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Familia de Normas:</a:t>
            </a:r>
          </a:p>
          <a:p>
            <a:pPr marL="14288" indent="-14288"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_tradnl" sz="2400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Gobierno Judicial</a:t>
            </a:r>
          </a:p>
          <a:p>
            <a:pPr marL="14288" indent="-14288"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_tradnl" sz="2400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Organización de la Oficina Administrativa (100%)</a:t>
            </a:r>
          </a:p>
          <a:p>
            <a:pPr marL="14288" indent="-14288"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_tradnl" sz="2400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Organización del Ministerio Público</a:t>
            </a:r>
          </a:p>
          <a:p>
            <a:pPr marL="14288" indent="-14288"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_tradnl" sz="2400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Organización de la Defensa Pública (100%)</a:t>
            </a:r>
          </a:p>
          <a:p>
            <a:pPr marL="14288" indent="-14288"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_tradnl" sz="2400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Organización de la Policía Judicial (40</a:t>
            </a:r>
            <a:r>
              <a:rPr lang="es-ES_tradnl" sz="2400" dirty="0" smtClean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%)</a:t>
            </a:r>
            <a:endParaRPr lang="es-ES_tradnl" sz="2800" dirty="0">
              <a:effectLst/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2266950" y="0"/>
            <a:ext cx="6877050" cy="1270000"/>
          </a:xfrm>
        </p:spPr>
        <p:txBody>
          <a:bodyPr anchor="b"/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sv-SE" sz="32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del Sistema de Gestión de Calidad</a:t>
            </a:r>
          </a:p>
        </p:txBody>
      </p:sp>
      <p:pic>
        <p:nvPicPr>
          <p:cNvPr id="28675" name="Picture 23" descr="Gráfico #19 Modelo GICA-Justici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55738"/>
            <a:ext cx="5580063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516688" y="1484313"/>
            <a:ext cx="262731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b="1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Pilares del Sistema</a:t>
            </a:r>
            <a:endParaRPr lang="es-ES_tradnl" dirty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  <a:cs typeface="Arial" charset="0"/>
            </a:endParaRPr>
          </a:p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Política pública de gestión en el servicio</a:t>
            </a:r>
          </a:p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Derechos de las personas usuarias</a:t>
            </a:r>
          </a:p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Enfoque sistémico</a:t>
            </a:r>
          </a:p>
          <a:p>
            <a:pPr algn="l">
              <a:buFont typeface="Arial" charset="0"/>
              <a:buChar char="•"/>
            </a:pPr>
            <a:endParaRPr lang="es-ES_tradnl" dirty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  <a:cs typeface="Arial" charset="0"/>
            </a:endParaRPr>
          </a:p>
          <a:p>
            <a:pPr algn="l"/>
            <a:r>
              <a:rPr lang="es-ES_tradnl" b="1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Fases del Sistema</a:t>
            </a:r>
          </a:p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Rediseño</a:t>
            </a:r>
          </a:p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Acreditación</a:t>
            </a:r>
          </a:p>
          <a:p>
            <a:pPr algn="l">
              <a:buFont typeface="Arial" charset="0"/>
              <a:buChar char="•"/>
            </a:pPr>
            <a:r>
              <a:rPr lang="es-ES_tradnl" dirty="0" err="1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Replicabilidad</a:t>
            </a:r>
            <a:endParaRPr lang="es-ES_tradnl" dirty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  <a:cs typeface="Arial" charset="0"/>
            </a:endParaRPr>
          </a:p>
          <a:p>
            <a:pPr algn="l">
              <a:buFont typeface="Arial" charset="0"/>
              <a:buChar char="•"/>
            </a:pPr>
            <a:endParaRPr lang="es-ES_tradnl" dirty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  <a:cs typeface="Arial" charset="0"/>
            </a:endParaRPr>
          </a:p>
          <a:p>
            <a:pPr algn="l"/>
            <a:r>
              <a:rPr lang="es-ES_tradnl" b="1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Ejes transversales</a:t>
            </a:r>
          </a:p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Buenas prácticas</a:t>
            </a:r>
          </a:p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Satisfacción de la persona usuaria</a:t>
            </a:r>
          </a:p>
          <a:p>
            <a:pPr algn="l">
              <a:buFont typeface="Arial" charset="0"/>
              <a:buChar char="•"/>
            </a:pPr>
            <a:r>
              <a:rPr lang="es-ES_tradnl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Compromiso organizacional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 idx="4294967295"/>
          </p:nvPr>
        </p:nvSpPr>
        <p:spPr>
          <a:xfrm>
            <a:off x="1763713" y="404813"/>
            <a:ext cx="7772400" cy="577850"/>
          </a:xfrm>
          <a:extLst/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sv-SE" sz="32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1. Rediseño de los procesos</a:t>
            </a:r>
          </a:p>
        </p:txBody>
      </p:sp>
      <p:pic>
        <p:nvPicPr>
          <p:cNvPr id="29700" name="Picture 4" descr="Screen shot 2010-09-23 at 2.23.24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700213"/>
            <a:ext cx="4103688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6228184" y="1772816"/>
            <a:ext cx="2941513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s-ES_tradnl" sz="2200" b="1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Sub-fases del rediseño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Identificación de trámites y actos procesales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Mapeo y Medición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Autoevaluación y diagnóstico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Implementación del rediseño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Control de la gestión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 idx="4294967295"/>
          </p:nvPr>
        </p:nvSpPr>
        <p:spPr>
          <a:xfrm>
            <a:off x="2267744" y="476672"/>
            <a:ext cx="6876256" cy="648072"/>
          </a:xfrm>
          <a:extLst/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sv-SE" sz="32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2. Acreditación</a:t>
            </a:r>
          </a:p>
        </p:txBody>
      </p:sp>
      <p:pic>
        <p:nvPicPr>
          <p:cNvPr id="30723" name="Picture 5" descr="Screen shot 2010-09-23 at 2.33.22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700213"/>
            <a:ext cx="38877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012160" y="1448192"/>
            <a:ext cx="31576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s-ES_tradnl" sz="2200" b="1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Sub-fases de acreditación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Estudio y planificación para implementar la Norma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Diagnóstico preliminar de gestores y/o pares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Implementación de las oportunidades de mejora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Acreditación externa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Seguimiento y Control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Screen shot 2010-09-23 at 2.38.33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3238"/>
            <a:ext cx="50038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268538" y="260648"/>
            <a:ext cx="6624637" cy="793452"/>
          </a:xfrm>
          <a:extLst/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sv-SE" sz="32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3. Replicabilidad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181600" y="2193925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s-ES_tradnl" sz="2200" b="1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Sub-fases de </a:t>
            </a:r>
            <a:r>
              <a:rPr lang="es-ES_tradnl" sz="22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replicabilidad</a:t>
            </a:r>
            <a:endParaRPr lang="es-ES_tradnl" sz="2200" b="1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  <a:cs typeface="Arial" charset="0"/>
            </a:endParaRPr>
          </a:p>
          <a:p>
            <a:pPr marL="457200" indent="-457200" algn="l"/>
            <a:endParaRPr lang="es-ES_tradnl" sz="2200" b="1" dirty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  <a:cs typeface="Arial" charset="0"/>
            </a:endParaRP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Colaboración de pares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Compartir buenas prácticas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Estandarizar procesos de implementación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Mejora continua del sistema de calidad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s-ES_tradnl" sz="2200" dirty="0" err="1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  <a:cs typeface="Arial" charset="0"/>
              </a:rPr>
              <a:t>Reacreditación</a:t>
            </a:r>
            <a:endParaRPr lang="es-ES_tradnl" sz="2200" dirty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417638"/>
          </a:xfrm>
        </p:spPr>
        <p:txBody>
          <a:bodyPr/>
          <a:lstStyle/>
          <a:p>
            <a:r>
              <a:rPr lang="es-C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Inicial: algunas realidades de los PJ en A.L.</a:t>
            </a:r>
            <a:endParaRPr lang="es-CR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844824"/>
            <a:ext cx="6275040" cy="460851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Los permanentes procesos de modernización y reforma judicial.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El enfoque equivocado: ¿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Problemas de leyes o de gestión?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La costumbre a ver lo anormal con normalidad:  el Autismo Judicial.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La administración por 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ocurrencias: un mal endémico</a:t>
            </a:r>
            <a:endParaRPr lang="es-CR" sz="2800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s-CR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endParaRPr lang="es-CR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endParaRPr lang="es-C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 idx="4294967295"/>
          </p:nvPr>
        </p:nvSpPr>
        <p:spPr>
          <a:xfrm>
            <a:off x="1547813" y="549275"/>
            <a:ext cx="7772400" cy="577850"/>
          </a:xfrm>
        </p:spPr>
        <p:txBody>
          <a:bodyPr anchor="b"/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sv-SE" sz="36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6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</a:t>
            </a:r>
            <a:r>
              <a:rPr lang="sv-SE" sz="36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ué es la Acreditación?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95513" y="1412875"/>
            <a:ext cx="6624637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endParaRPr lang="es-MX" sz="2400" dirty="0">
              <a:solidFill>
                <a:srgbClr val="333333"/>
              </a:solidFill>
              <a:effectLst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s-MX" sz="3200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Es un reconocimiento emitido por un organismo acreditador, donde se indica que se ha cumplido en la muestra auditada con los requisitos establecidos por alguna norma de sistemas de gestión de calidad</a:t>
            </a:r>
            <a:r>
              <a:rPr lang="es-MX" sz="3200" dirty="0" smtClean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.</a:t>
            </a:r>
            <a:endParaRPr lang="es-ES" sz="3200" dirty="0">
              <a:solidFill>
                <a:srgbClr val="333333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ChangeArrowheads="1"/>
          </p:cNvSpPr>
          <p:nvPr/>
        </p:nvSpPr>
        <p:spPr bwMode="auto">
          <a:xfrm>
            <a:off x="2484438" y="0"/>
            <a:ext cx="6062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s-MX" sz="32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¿QUIÉN ACREDITA?: </a:t>
            </a:r>
            <a:r>
              <a:rPr lang="es-MX" sz="32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32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MX" sz="32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SINCA - Justicia</a:t>
            </a:r>
            <a:endParaRPr lang="es-ES" sz="32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351386" y="1443037"/>
          <a:ext cx="677835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7DFCE0-3649-4AD2-B614-E624F89B8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207DFCE0-3649-4AD2-B614-E624F89B8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D7F137-71F3-4F0B-AEB6-569C13D6B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dgm id="{D3D7F137-71F3-4F0B-AEB6-569C13D6B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48259B-2661-46B7-B417-6741342F2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8948259B-2661-46B7-B417-6741342F2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4EA5B4-8998-4930-9769-1DDEA8900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524EA5B4-8998-4930-9769-1DDEA8900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3ED5F-C684-483E-AB75-0554E7C8F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AA63ED5F-C684-483E-AB75-0554E7C8F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3A51B-BD95-4814-8619-D4750D473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9C43A51B-BD95-4814-8619-D4750D473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0"/>
            <a:ext cx="8229600" cy="1143000"/>
          </a:xfrm>
        </p:spPr>
        <p:txBody>
          <a:bodyPr anchor="b"/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s-MX" sz="32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Firmas de Convenios de </a:t>
            </a:r>
            <a:br>
              <a:rPr lang="es-MX" sz="32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Cooperación Internacional</a:t>
            </a:r>
            <a:endParaRPr lang="es-ES" sz="3200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5" name="AutoShape 5" descr="2Q=="/>
          <p:cNvSpPr>
            <a:spLocks noChangeAspect="1" noChangeArrowheads="1"/>
          </p:cNvSpPr>
          <p:nvPr/>
        </p:nvSpPr>
        <p:spPr bwMode="auto">
          <a:xfrm>
            <a:off x="3952875" y="2667000"/>
            <a:ext cx="1238250" cy="15240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s-CR">
              <a:latin typeface="Arial" pitchFamily="34" charset="0"/>
            </a:endParaRPr>
          </a:p>
        </p:txBody>
      </p:sp>
      <p:sp>
        <p:nvSpPr>
          <p:cNvPr id="66567" name="AutoShape 7" descr="2Q=="/>
          <p:cNvSpPr>
            <a:spLocks noChangeAspect="1" noChangeArrowheads="1"/>
          </p:cNvSpPr>
          <p:nvPr/>
        </p:nvSpPr>
        <p:spPr bwMode="auto">
          <a:xfrm>
            <a:off x="3952875" y="2667000"/>
            <a:ext cx="1238250" cy="15240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s-CR">
              <a:latin typeface="Arial" pitchFamily="34" charset="0"/>
            </a:endParaRPr>
          </a:p>
        </p:txBody>
      </p:sp>
      <p:sp>
        <p:nvSpPr>
          <p:cNvPr id="66569" name="AutoShape 9" descr="2Q=="/>
          <p:cNvSpPr>
            <a:spLocks noChangeAspect="1" noChangeArrowheads="1"/>
          </p:cNvSpPr>
          <p:nvPr/>
        </p:nvSpPr>
        <p:spPr bwMode="auto">
          <a:xfrm>
            <a:off x="3609975" y="2243138"/>
            <a:ext cx="1924050" cy="237172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s-CR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27656" name="Picture 13" descr="ANd9GcQ9ypQIlHb_x_W1mN7V9eKVs4f-AjtLnlT3ItB_F36TwChponG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495348"/>
            <a:ext cx="1800200" cy="1079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7" name="Picture 15" descr="ANd9GcSPdI8njyM_X6TK2bjirWpmoqAk9rhIWC-6_D7DnfB6fF77p25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0103">
            <a:off x="2650634" y="1651651"/>
            <a:ext cx="2664296" cy="266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8" name="Picture 17" descr="ANd9GcRGHvSeMFdgwEGGyEu5SQpuXlbsbC9ojT3j4TjKeNw5UqPUq8Rpz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700808"/>
            <a:ext cx="1979612" cy="195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 rot="731913">
            <a:off x="2843808" y="37170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/>
              <a:t>España- País Vasco</a:t>
            </a:r>
            <a:endParaRPr lang="es-CR" dirty="0"/>
          </a:p>
        </p:txBody>
      </p:sp>
      <p:sp>
        <p:nvSpPr>
          <p:cNvPr id="21" name="TextBox 20"/>
          <p:cNvSpPr txBox="1"/>
          <p:nvPr/>
        </p:nvSpPr>
        <p:spPr>
          <a:xfrm>
            <a:off x="6780201" y="368390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/>
              <a:t>Nicaragua</a:t>
            </a:r>
            <a:endParaRPr lang="es-CR" dirty="0"/>
          </a:p>
        </p:txBody>
      </p:sp>
      <p:sp>
        <p:nvSpPr>
          <p:cNvPr id="23" name="TextBox 22"/>
          <p:cNvSpPr txBox="1"/>
          <p:nvPr/>
        </p:nvSpPr>
        <p:spPr>
          <a:xfrm>
            <a:off x="2843808" y="55079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/>
              <a:t>Honduras</a:t>
            </a:r>
            <a:endParaRPr lang="es-CR" dirty="0"/>
          </a:p>
        </p:txBody>
      </p:sp>
      <p:pic>
        <p:nvPicPr>
          <p:cNvPr id="25" name="Picture 24" descr="9177651-icono-de-bandera-argenti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685928"/>
            <a:ext cx="1152128" cy="11521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56176" y="59399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/>
              <a:t>Argentina</a:t>
            </a:r>
            <a:endParaRPr lang="es-C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0"/>
            <a:ext cx="8229600" cy="1143000"/>
          </a:xfrm>
        </p:spPr>
        <p:txBody>
          <a:bodyPr anchor="b"/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s-MX" sz="320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Cumbre Judicial Iberoamericana</a:t>
            </a:r>
            <a:endParaRPr lang="es-ES" sz="3200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8" descr="ANd9GcQ-Z5HS4ADM35SgLm_AxuAAkPCQSWvRT--I5FGMVK_2mmSvPpf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780928"/>
            <a:ext cx="2304256" cy="21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Brace 15"/>
          <p:cNvSpPr/>
          <p:nvPr/>
        </p:nvSpPr>
        <p:spPr>
          <a:xfrm>
            <a:off x="3635896" y="1772816"/>
            <a:ext cx="1512168" cy="4536504"/>
          </a:xfrm>
          <a:prstGeom prst="rightBrac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4644008" y="2348880"/>
            <a:ext cx="3456509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R" sz="2000" b="1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Decálogo Iberoamericano para una Justicia</a:t>
            </a:r>
          </a:p>
          <a:p>
            <a:pPr algn="ctr">
              <a:defRPr/>
            </a:pPr>
            <a:r>
              <a:rPr lang="es-CR" sz="2000" b="1" dirty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de Calidad</a:t>
            </a:r>
            <a:endParaRPr lang="es-ES" sz="2000" b="1" dirty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4581128"/>
            <a:ext cx="19442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RED RIGICA Justicia</a:t>
            </a:r>
          </a:p>
          <a:p>
            <a:pPr algn="ctr"/>
            <a:endParaRPr lang="es-CR" b="1" dirty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444208" y="3933056"/>
            <a:ext cx="360040" cy="1872208"/>
          </a:xfrm>
          <a:prstGeom prst="righ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0" name="TextBox 19"/>
          <p:cNvSpPr txBox="1"/>
          <p:nvPr/>
        </p:nvSpPr>
        <p:spPr>
          <a:xfrm>
            <a:off x="6804248" y="3573017"/>
            <a:ext cx="21602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Comisión Iberoamericana de Calidad de la Justicia (CICAJ):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CR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Costa </a:t>
            </a:r>
            <a:r>
              <a:rPr lang="es-CR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Rica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CR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Argentina</a:t>
            </a:r>
            <a:endParaRPr lang="es-CR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s-CR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Colombia</a:t>
            </a:r>
            <a:endParaRPr lang="es-CR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s-CR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España</a:t>
            </a:r>
            <a:endParaRPr lang="es-CR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s-CR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Ecuador</a:t>
            </a:r>
            <a:endParaRPr lang="es-CR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s-CR" sz="1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México</a:t>
            </a:r>
            <a:endParaRPr lang="es-ES" sz="1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/>
            <a:endParaRPr lang="es-CR" b="1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endParaRPr>
          </a:p>
          <a:p>
            <a:pPr algn="ctr"/>
            <a:endParaRPr lang="es-CR" b="1" dirty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1"/>
      <p:bldP spid="18" grpId="0"/>
      <p:bldP spid="19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628800"/>
            <a:ext cx="6192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R" sz="2400" dirty="0" smtClean="0">
                <a:solidFill>
                  <a:srgbClr val="663300"/>
                </a:solidFill>
                <a:effectLst/>
                <a:latin typeface="Book Antiqua" pitchFamily="18" charset="0"/>
              </a:rPr>
              <a:t>R</a:t>
            </a:r>
            <a:r>
              <a:rPr lang="es-CR" sz="2400" dirty="0" smtClean="0">
                <a:solidFill>
                  <a:srgbClr val="663300"/>
                </a:solidFill>
                <a:effectLst/>
                <a:latin typeface="Script MT Bold" pitchFamily="66" charset="0"/>
              </a:rPr>
              <a:t>econocer a la persona usuaria como razón de ser de la Justicia</a:t>
            </a:r>
            <a:endParaRPr lang="es-CR" sz="2400" dirty="0" smtClean="0">
              <a:solidFill>
                <a:srgbClr val="663300"/>
              </a:solidFill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R" sz="2400" dirty="0" smtClean="0">
                <a:solidFill>
                  <a:srgbClr val="663300"/>
                </a:solidFill>
                <a:effectLst/>
                <a:latin typeface="Book Antiqua" pitchFamily="18" charset="0"/>
              </a:rPr>
              <a:t>  </a:t>
            </a:r>
            <a:r>
              <a:rPr lang="es-CR" sz="2400" dirty="0" smtClean="0">
                <a:solidFill>
                  <a:srgbClr val="663300"/>
                </a:solidFill>
                <a:effectLst/>
                <a:latin typeface="Script MT Bold" pitchFamily="66" charset="0"/>
              </a:rPr>
              <a:t>Garantizar el acceso a una Justicia de calidad como derecho fundamental</a:t>
            </a:r>
            <a:endParaRPr lang="es-CR" sz="2400" dirty="0" smtClean="0">
              <a:solidFill>
                <a:srgbClr val="663300"/>
              </a:solidFill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R" sz="2400" dirty="0" smtClean="0">
                <a:solidFill>
                  <a:srgbClr val="663300"/>
                </a:solidFill>
                <a:effectLst/>
                <a:latin typeface="Book Antiqua" pitchFamily="18" charset="0"/>
              </a:rPr>
              <a:t> </a:t>
            </a:r>
            <a:r>
              <a:rPr lang="es-CR" sz="2400" dirty="0" smtClean="0">
                <a:solidFill>
                  <a:srgbClr val="663300"/>
                </a:solidFill>
                <a:effectLst/>
                <a:latin typeface="Script MT Bold" pitchFamily="66" charset="0"/>
              </a:rPr>
              <a:t>Desarrollar una debida planificación de la calidad  en la Justicia</a:t>
            </a:r>
            <a:endParaRPr lang="es-CR" sz="2400" dirty="0" smtClean="0">
              <a:solidFill>
                <a:srgbClr val="663300"/>
              </a:solidFill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R" sz="2400" dirty="0" smtClean="0">
                <a:solidFill>
                  <a:srgbClr val="663300"/>
                </a:solidFill>
                <a:effectLst/>
                <a:latin typeface="Book Antiqua" pitchFamily="18" charset="0"/>
              </a:rPr>
              <a:t>  </a:t>
            </a:r>
            <a:r>
              <a:rPr lang="es-CR" sz="2400" dirty="0" smtClean="0">
                <a:solidFill>
                  <a:srgbClr val="663300"/>
                </a:solidFill>
                <a:effectLst/>
                <a:latin typeface="Script MT Bold" pitchFamily="66" charset="0"/>
              </a:rPr>
              <a:t>Fomentar una Justicia con enfoque sistémico integral</a:t>
            </a:r>
            <a:r>
              <a:rPr lang="es-CR" sz="2400" dirty="0" smtClean="0">
                <a:solidFill>
                  <a:srgbClr val="663300"/>
                </a:solidFill>
                <a:effectLst/>
                <a:latin typeface="Book Antiqua" pitchFamily="18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R" sz="2400" dirty="0" smtClean="0">
                <a:solidFill>
                  <a:srgbClr val="663300"/>
                </a:solidFill>
                <a:effectLst/>
                <a:latin typeface="Book Antiqua" pitchFamily="18" charset="0"/>
              </a:rPr>
              <a:t> </a:t>
            </a:r>
            <a:r>
              <a:rPr lang="es-CR" sz="2400" dirty="0" smtClean="0">
                <a:solidFill>
                  <a:srgbClr val="663300"/>
                </a:solidFill>
                <a:effectLst/>
                <a:latin typeface="Script MT Bold" pitchFamily="66" charset="0"/>
              </a:rPr>
              <a:t>Reconocer en la Justicia la importancia de su talento humano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188640"/>
            <a:ext cx="540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dirty="0" smtClean="0">
                <a:solidFill>
                  <a:srgbClr val="663300"/>
                </a:solidFill>
                <a:latin typeface="Script MT Bold" pitchFamily="66" charset="0"/>
              </a:rPr>
              <a:t>Decálogo Iberoamericano </a:t>
            </a:r>
          </a:p>
          <a:p>
            <a:r>
              <a:rPr lang="es-CR" sz="2800" dirty="0" smtClean="0">
                <a:solidFill>
                  <a:srgbClr val="663300"/>
                </a:solidFill>
                <a:latin typeface="Script MT Bold" pitchFamily="66" charset="0"/>
              </a:rPr>
              <a:t>para una Justicia de Calidad</a:t>
            </a:r>
            <a:endParaRPr lang="es-CR" sz="2800" dirty="0">
              <a:solidFill>
                <a:srgbClr val="663300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772816"/>
            <a:ext cx="66247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Bef>
                <a:spcPts val="1200"/>
              </a:spcBef>
              <a:spcAft>
                <a:spcPts val="1200"/>
              </a:spcAft>
              <a:buFont typeface="+mj-lt"/>
              <a:buAutoNum type="romanUcPeriod" startAt="6"/>
            </a:pPr>
            <a:r>
              <a:rPr lang="es-CR" sz="2200" dirty="0">
                <a:solidFill>
                  <a:srgbClr val="663300"/>
                </a:solidFill>
                <a:effectLst/>
                <a:latin typeface="Book Antiqua" pitchFamily="18" charset="0"/>
              </a:rPr>
              <a:t>I</a:t>
            </a:r>
            <a:r>
              <a:rPr lang="es-CR" sz="2200" dirty="0">
                <a:solidFill>
                  <a:srgbClr val="663300"/>
                </a:solidFill>
                <a:effectLst/>
                <a:latin typeface="Script MT Bold" pitchFamily="66" charset="0"/>
              </a:rPr>
              <a:t>ncentivar el compromiso y el trabajo en equipo en función de la Justicia</a:t>
            </a:r>
            <a:endParaRPr lang="es-CR" sz="2200" dirty="0">
              <a:solidFill>
                <a:srgbClr val="663300"/>
              </a:solidFill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romanUcPeriod" startAt="6"/>
            </a:pPr>
            <a:r>
              <a:rPr lang="es-CR" sz="2200" dirty="0" smtClean="0">
                <a:solidFill>
                  <a:srgbClr val="663300"/>
                </a:solidFill>
                <a:effectLst/>
                <a:latin typeface="Book Antiqua" pitchFamily="18" charset="0"/>
              </a:rPr>
              <a:t>  </a:t>
            </a:r>
            <a:r>
              <a:rPr lang="es-CR" sz="2200" dirty="0" smtClean="0">
                <a:solidFill>
                  <a:srgbClr val="663300"/>
                </a:solidFill>
                <a:effectLst/>
                <a:latin typeface="Script MT Bold" pitchFamily="66" charset="0"/>
              </a:rPr>
              <a:t>Establecer </a:t>
            </a:r>
            <a:r>
              <a:rPr lang="es-CR" sz="2200" dirty="0">
                <a:solidFill>
                  <a:srgbClr val="663300"/>
                </a:solidFill>
                <a:effectLst/>
                <a:latin typeface="Script MT Bold" pitchFamily="66" charset="0"/>
              </a:rPr>
              <a:t>la eficacia y la eficiencia como requisitos para una Justicia confiable  y de calidad</a:t>
            </a:r>
            <a:r>
              <a:rPr lang="es-CR" sz="2200" dirty="0" smtClean="0">
                <a:solidFill>
                  <a:srgbClr val="663300"/>
                </a:solidFill>
                <a:effectLst/>
                <a:latin typeface="Script MT Bold" pitchFamily="66" charset="0"/>
              </a:rPr>
              <a:t>.</a:t>
            </a:r>
            <a:endParaRPr lang="es-CR" sz="2200" dirty="0" smtClean="0">
              <a:solidFill>
                <a:srgbClr val="663300"/>
              </a:solidFill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romanUcPeriod" startAt="6"/>
            </a:pPr>
            <a:r>
              <a:rPr lang="es-CR" sz="2200" dirty="0" smtClean="0">
                <a:solidFill>
                  <a:srgbClr val="663300"/>
                </a:solidFill>
                <a:effectLst/>
                <a:latin typeface="Book Antiqua" pitchFamily="18" charset="0"/>
              </a:rPr>
              <a:t>  </a:t>
            </a:r>
            <a:r>
              <a:rPr lang="es-CR" sz="2200" dirty="0" smtClean="0">
                <a:solidFill>
                  <a:srgbClr val="663300"/>
                </a:solidFill>
                <a:effectLst/>
                <a:latin typeface="Script MT Bold" pitchFamily="66" charset="0"/>
              </a:rPr>
              <a:t>Realizar la medición de resultados en la gestión de la Justicia</a:t>
            </a:r>
            <a:endParaRPr lang="es-CR" sz="2200" dirty="0" smtClean="0">
              <a:solidFill>
                <a:srgbClr val="663300"/>
              </a:solidFill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romanUcPeriod" startAt="6"/>
            </a:pPr>
            <a:r>
              <a:rPr lang="es-CR" sz="2200" dirty="0" smtClean="0">
                <a:solidFill>
                  <a:srgbClr val="663300"/>
                </a:solidFill>
                <a:effectLst/>
                <a:latin typeface="Book Antiqua" pitchFamily="18" charset="0"/>
              </a:rPr>
              <a:t>  </a:t>
            </a:r>
            <a:r>
              <a:rPr lang="es-CR" sz="2200" dirty="0" smtClean="0">
                <a:solidFill>
                  <a:srgbClr val="663300"/>
                </a:solidFill>
                <a:effectLst/>
                <a:latin typeface="Script MT Bold" pitchFamily="66" charset="0"/>
              </a:rPr>
              <a:t>Garantizar una Justicia transparente y con participación ciudadana</a:t>
            </a:r>
            <a:endParaRPr lang="es-CR" sz="2200" dirty="0" smtClean="0">
              <a:solidFill>
                <a:srgbClr val="663300"/>
              </a:solidFill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ts val="1200"/>
              </a:spcBef>
              <a:spcAft>
                <a:spcPts val="1200"/>
              </a:spcAft>
              <a:buAutoNum type="romanUcPeriod" startAt="6"/>
            </a:pPr>
            <a:r>
              <a:rPr lang="es-CR" sz="2200" dirty="0" smtClean="0">
                <a:solidFill>
                  <a:srgbClr val="663300"/>
                </a:solidFill>
                <a:effectLst/>
                <a:latin typeface="Book Antiqua" pitchFamily="18" charset="0"/>
              </a:rPr>
              <a:t>I</a:t>
            </a:r>
            <a:r>
              <a:rPr lang="es-CR" sz="2200" dirty="0" smtClean="0">
                <a:solidFill>
                  <a:srgbClr val="663300"/>
                </a:solidFill>
                <a:effectLst/>
                <a:latin typeface="Script MT Bold" pitchFamily="66" charset="0"/>
              </a:rPr>
              <a:t>mpulsar la mejora continua como fundamento en la gestión de calidad para la Justicia</a:t>
            </a:r>
            <a:endParaRPr lang="es-CR" sz="2200" dirty="0">
              <a:solidFill>
                <a:srgbClr val="663300"/>
              </a:solidFill>
              <a:effectLst/>
              <a:latin typeface="Script MT Bold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88640"/>
            <a:ext cx="540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dirty="0" smtClean="0">
                <a:solidFill>
                  <a:srgbClr val="663300"/>
                </a:solidFill>
                <a:latin typeface="Script MT Bold" pitchFamily="66" charset="0"/>
              </a:rPr>
              <a:t>Decálogo Iberoamericano </a:t>
            </a:r>
          </a:p>
          <a:p>
            <a:r>
              <a:rPr lang="es-CR" sz="2800" dirty="0" smtClean="0">
                <a:solidFill>
                  <a:srgbClr val="663300"/>
                </a:solidFill>
                <a:latin typeface="Script MT Bold" pitchFamily="66" charset="0"/>
              </a:rPr>
              <a:t>para una Justicia de Calidad</a:t>
            </a:r>
            <a:endParaRPr lang="es-CR" sz="2800" dirty="0">
              <a:solidFill>
                <a:srgbClr val="663300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48880"/>
            <a:ext cx="67687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Script MT Bold" pitchFamily="66" charset="0"/>
              </a:rPr>
              <a:t>La Calidad </a:t>
            </a:r>
            <a:r>
              <a:rPr lang="es-CR" sz="3600" smtClean="0">
                <a:solidFill>
                  <a:schemeClr val="bg2">
                    <a:lumMod val="25000"/>
                  </a:schemeClr>
                </a:solidFill>
                <a:effectLst/>
                <a:latin typeface="Script MT Bold" pitchFamily="66" charset="0"/>
              </a:rPr>
              <a:t>de la Democracia </a:t>
            </a:r>
            <a:r>
              <a:rPr lang="es-CR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Script MT Bold" pitchFamily="66" charset="0"/>
              </a:rPr>
              <a:t>se alcanza con más Democracia y la Calidad de la Justicia se alcanza con más Justicia</a:t>
            </a:r>
          </a:p>
          <a:p>
            <a:endParaRPr lang="es-CR" dirty="0" smtClean="0">
              <a:solidFill>
                <a:schemeClr val="bg2">
                  <a:lumMod val="25000"/>
                </a:schemeClr>
              </a:solidFill>
              <a:effectLst/>
              <a:latin typeface="Script MT Bold" pitchFamily="66" charset="0"/>
            </a:endParaRPr>
          </a:p>
          <a:p>
            <a:endParaRPr lang="es-CR" dirty="0">
              <a:solidFill>
                <a:schemeClr val="bg2">
                  <a:lumMod val="25000"/>
                </a:schemeClr>
              </a:solidFill>
              <a:effectLst/>
              <a:latin typeface="Script MT Bold" pitchFamily="66" charset="0"/>
            </a:endParaRPr>
          </a:p>
          <a:p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Script MT Bold" pitchFamily="66" charset="0"/>
              </a:rPr>
              <a:t>Rolando Vega </a:t>
            </a: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  <a:latin typeface="Script MT Bold" pitchFamily="66" charset="0"/>
              </a:rPr>
              <a:t>Robert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500" y="538163"/>
            <a:ext cx="5076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endParaRPr lang="es-ES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Title 1"/>
          <p:cNvSpPr txBox="1">
            <a:spLocks/>
          </p:cNvSpPr>
          <p:nvPr/>
        </p:nvSpPr>
        <p:spPr bwMode="auto">
          <a:xfrm>
            <a:off x="2268538" y="1772816"/>
            <a:ext cx="6480175" cy="13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400"/>
              </a:spcBef>
            </a:pPr>
            <a:endParaRPr lang="en-US" sz="3600" b="1" dirty="0" smtClean="0">
              <a:solidFill>
                <a:srgbClr val="984807"/>
              </a:solidFill>
              <a:effectLst/>
              <a:ea typeface="MS PGothic" pitchFamily="34" charset="-128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en-US" sz="4000" b="1" i="1" dirty="0" smtClean="0">
                <a:solidFill>
                  <a:srgbClr val="984807"/>
                </a:solidFill>
                <a:effectLst/>
                <a:ea typeface="MS PGothic" pitchFamily="34" charset="-128"/>
                <a:cs typeface="Arial" charset="0"/>
              </a:rPr>
              <a:t>MUCHAS GRACIAS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endParaRPr lang="en-US" sz="2800" b="1" dirty="0" smtClean="0">
              <a:solidFill>
                <a:srgbClr val="984807"/>
              </a:solidFill>
              <a:effectLst/>
              <a:ea typeface="MS PGothic" pitchFamily="34" charset="-128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en-US" sz="2800" b="1" dirty="0" smtClean="0">
                <a:solidFill>
                  <a:srgbClr val="984807"/>
                </a:solidFill>
                <a:effectLst/>
                <a:ea typeface="MS PGothic" pitchFamily="34" charset="-128"/>
                <a:cs typeface="Arial" charset="0"/>
              </a:rPr>
              <a:t>CONSULTAS  O</a:t>
            </a:r>
            <a:endParaRPr lang="en-US" sz="2800" b="1" dirty="0">
              <a:solidFill>
                <a:srgbClr val="984807"/>
              </a:solidFill>
              <a:effectLst/>
              <a:ea typeface="MS PGothic" pitchFamily="34" charset="-128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en-US" sz="2800" b="1" dirty="0" smtClean="0">
                <a:solidFill>
                  <a:srgbClr val="984807"/>
                </a:solidFill>
                <a:effectLst/>
                <a:ea typeface="MS PGothic" pitchFamily="34" charset="-128"/>
                <a:cs typeface="Arial" charset="0"/>
              </a:rPr>
              <a:t>COMENTARIOS</a:t>
            </a:r>
            <a:endParaRPr lang="en-US" sz="2800" b="1" dirty="0">
              <a:solidFill>
                <a:srgbClr val="984807"/>
              </a:solidFill>
              <a:effectLst/>
              <a:ea typeface="MS PGothic" pitchFamily="34" charset="-128"/>
              <a:cs typeface="Arial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756337" y="3644900"/>
            <a:ext cx="5622052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endParaRPr lang="es-CR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es-C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s-C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s-C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Rolando Vega Robert</a:t>
            </a:r>
          </a:p>
          <a:p>
            <a:pPr algn="ctr">
              <a:defRPr/>
            </a:pPr>
            <a:r>
              <a:rPr lang="es-C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Magistrado Corte Suprema de Justicia de Costa Rica</a:t>
            </a:r>
          </a:p>
          <a:p>
            <a:pPr algn="ctr">
              <a:defRPr/>
            </a:pPr>
            <a:endParaRPr lang="es-C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s-CR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(506) 2295-4990</a:t>
            </a:r>
          </a:p>
          <a:p>
            <a:pPr algn="ctr">
              <a:defRPr/>
            </a:pPr>
            <a:r>
              <a:rPr lang="es-C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hlinkClick r:id="rId2"/>
              </a:rPr>
              <a:t>rvega@poder-judicial.go.cr</a:t>
            </a:r>
            <a:endParaRPr lang="es-CR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es-CR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s-C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Facebook:  Diálogos por la Justicia</a:t>
            </a:r>
            <a:endParaRPr lang="es-CR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es-E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419056" cy="1008112"/>
          </a:xfrm>
        </p:spPr>
        <p:txBody>
          <a:bodyPr/>
          <a:lstStyle/>
          <a:p>
            <a:r>
              <a:rPr lang="es-C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Inicial: los desafíos inmediatos</a:t>
            </a:r>
            <a:endParaRPr lang="es-CR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844824"/>
            <a:ext cx="6275040" cy="428133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No se puede obtener un cambio haciendo siempre lo mismo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No podremos lograr ser más eficientes si partimos de bases ineficientes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Debemos huir del activismo improductivo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Ser capaces de lograr 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más impacto con los recursos que tenemos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s-CR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endParaRPr lang="es-CR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endParaRPr lang="es-C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419056" cy="1268760"/>
          </a:xfrm>
        </p:spPr>
        <p:txBody>
          <a:bodyPr/>
          <a:lstStyle/>
          <a:p>
            <a:r>
              <a:rPr lang="es-C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Inicial: los</a:t>
            </a:r>
            <a:br>
              <a:rPr lang="es-C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desafíos inmediatos</a:t>
            </a:r>
            <a:endParaRPr lang="es-CR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844824"/>
            <a:ext cx="6480720" cy="428133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Debemos evaluar </a:t>
            </a:r>
            <a:r>
              <a:rPr lang="es-CR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siempre lo </a:t>
            </a:r>
            <a:r>
              <a:rPr lang="es-CR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que hacemos y cómo lo hacemos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Lo que no se mide no existe y lo que no existe no se puede mejorar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Debemos cambiar la cultura institucional y aprender a trabajar en equipo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s-CR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endParaRPr lang="es-CR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endParaRPr lang="es-C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419056" cy="1152128"/>
          </a:xfrm>
        </p:spPr>
        <p:txBody>
          <a:bodyPr/>
          <a:lstStyle/>
          <a:p>
            <a:r>
              <a:rPr lang="es-C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Inicial: los</a:t>
            </a:r>
            <a:br>
              <a:rPr lang="es-C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desafíos inmediatos</a:t>
            </a:r>
            <a:endParaRPr lang="es-CR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628800"/>
            <a:ext cx="6912768" cy="456937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Romper completamente el paradigma: de una Justicia Poder a una Justicia como Servicio Público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La Justicia como bien jurídico constitucional no es un monopolio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La garantía de independencia e imparcialidad son innegociables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CR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Reto con nosotros mismos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s-CR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endParaRPr lang="es-CR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567196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83768" y="1916832"/>
            <a:ext cx="6192688" cy="2448272"/>
          </a:xfrm>
        </p:spPr>
        <p:txBody>
          <a:bodyPr/>
          <a:lstStyle/>
          <a:p>
            <a:r>
              <a:rPr lang="es-CR" sz="5400" cap="small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El Deber y la Necesidad de un Cambio en La Justicia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788024" y="5013176"/>
            <a:ext cx="417646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400" b="0" i="0" u="none" strike="noStrike" kern="0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Script MT Bold" pitchFamily="66" charset="0"/>
                <a:ea typeface="+mj-ea"/>
                <a:cs typeface="+mj-cs"/>
              </a:rPr>
              <a:t>Somos</a:t>
            </a:r>
            <a:r>
              <a:rPr kumimoji="0" lang="es-CR" sz="2400" b="0" i="0" u="none" strike="noStrike" kern="0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Script MT Bold" pitchFamily="66" charset="0"/>
                <a:ea typeface="+mj-ea"/>
                <a:cs typeface="+mj-cs"/>
              </a:rPr>
              <a:t> lo que hacemos día a día, la excelencia no debe ser un acto sino un hábito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400" b="0" i="0" u="none" strike="noStrike" kern="0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Script MT Bold" pitchFamily="66" charset="0"/>
                <a:ea typeface="+mj-ea"/>
                <a:cs typeface="+mj-cs"/>
              </a:rPr>
              <a:t>Aristóteles</a:t>
            </a:r>
            <a:endParaRPr kumimoji="0" lang="es-CR" sz="2400" b="0" i="0" u="none" strike="noStrike" kern="0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Script MT Bold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500" y="538163"/>
            <a:ext cx="5076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endParaRPr lang="es-ES" sz="2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483768" y="1772816"/>
            <a:ext cx="6335712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342900" indent="-342900" algn="ctr"/>
            <a:r>
              <a:rPr lang="es-ES" sz="2400" b="1" dirty="0" smtClean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Una </a:t>
            </a:r>
            <a:r>
              <a:rPr lang="es-ES" sz="24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gestión pública se orientará a la calidad cuando se encuentre referenciada a los fines y propósitos últimos de un Gobierno democrático, esto es, cuando se constituya en: </a:t>
            </a:r>
          </a:p>
          <a:p>
            <a:pPr marL="342900" indent="-342900" algn="ctr"/>
            <a:endParaRPr lang="es-ES" sz="2400" b="1" dirty="0">
              <a:solidFill>
                <a:srgbClr val="6633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42900" indent="-342900" algn="ctr">
              <a:buFontTx/>
              <a:buAutoNum type="alphaLcPeriod"/>
            </a:pPr>
            <a:r>
              <a:rPr lang="es-ES" sz="24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Una gestión pública centrada en el servicio al ciudadano; y, </a:t>
            </a:r>
          </a:p>
          <a:p>
            <a:pPr marL="342900" indent="-342900" algn="ctr"/>
            <a:endParaRPr lang="es-ES" sz="2400" b="1" dirty="0">
              <a:solidFill>
                <a:srgbClr val="6633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342900" indent="-342900" algn="ctr"/>
            <a:r>
              <a:rPr lang="es-ES" sz="24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b. Una gestión pública basada en resultados.</a:t>
            </a:r>
            <a:r>
              <a:rPr lang="es-ES" sz="2200" b="1" dirty="0">
                <a:solidFill>
                  <a:srgbClr val="663300"/>
                </a:solidFill>
                <a:effectLst/>
                <a:latin typeface="Book Antiqu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1760" y="0"/>
            <a:ext cx="6336704" cy="12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CR" sz="36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Carta Iberoamericana de Calidad en la Gestión Pública</a:t>
            </a:r>
          </a:p>
          <a:p>
            <a:pPr algn="just">
              <a:spcAft>
                <a:spcPts val="6000"/>
              </a:spcAft>
              <a:defRPr/>
            </a:pPr>
            <a:endParaRPr lang="es-CR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Aft>
                <a:spcPts val="6000"/>
              </a:spcAft>
              <a:defRPr/>
            </a:pPr>
            <a:endParaRPr lang="en-US" sz="28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354983" y="1916832"/>
            <a:ext cx="403165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CR" sz="2800" b="1" dirty="0" smtClean="0">
                <a:solidFill>
                  <a:srgbClr val="996633"/>
                </a:solidFill>
                <a:effectLst/>
                <a:latin typeface="Book Antiqua" pitchFamily="18" charset="0"/>
                <a:cs typeface="Arial" pitchFamily="34" charset="0"/>
              </a:rPr>
              <a:t>Eficiencia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es-CR" sz="2800" b="1" dirty="0" smtClean="0">
                <a:solidFill>
                  <a:srgbClr val="996633"/>
                </a:solidFill>
                <a:effectLst/>
                <a:latin typeface="Book Antiqua" pitchFamily="18" charset="0"/>
                <a:cs typeface="Arial" pitchFamily="34" charset="0"/>
              </a:rPr>
              <a:t>Evaluación de Resultados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CR" sz="2800" b="1" dirty="0" smtClean="0">
                <a:solidFill>
                  <a:srgbClr val="996633"/>
                </a:solidFill>
                <a:effectLst/>
                <a:latin typeface="Book Antiqua" pitchFamily="18" charset="0"/>
                <a:cs typeface="Arial" pitchFamily="34" charset="0"/>
              </a:rPr>
              <a:t>Rendición de Cuentas 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CR" sz="2800" b="1" dirty="0" smtClean="0">
                <a:solidFill>
                  <a:srgbClr val="996633"/>
                </a:solidFill>
                <a:effectLst/>
                <a:latin typeface="Book Antiqua" pitchFamily="18" charset="0"/>
                <a:cs typeface="Arial" pitchFamily="34" charset="0"/>
              </a:rPr>
              <a:t>Transparencia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CR" sz="2800" b="1" dirty="0" smtClean="0">
                <a:solidFill>
                  <a:srgbClr val="996633"/>
                </a:solidFill>
                <a:effectLst/>
                <a:latin typeface="Book Antiqua" pitchFamily="18" charset="0"/>
                <a:cs typeface="Arial" pitchFamily="34" charset="0"/>
              </a:rPr>
              <a:t>Planificación estratégica</a:t>
            </a:r>
            <a:endParaRPr lang="es-CR" sz="2800" b="1" dirty="0" smtClean="0">
              <a:solidFill>
                <a:srgbClr val="996633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7171" name="Content Placeholder 5" descr="2779[1]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3092" y="2086810"/>
            <a:ext cx="2088231" cy="328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1760" y="0"/>
            <a:ext cx="6336704" cy="12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CR" sz="4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La Justicia de Calidad: un derecho fundamental</a:t>
            </a:r>
            <a:endParaRPr lang="es-CR" sz="40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spcAft>
                <a:spcPts val="6000"/>
              </a:spcAft>
              <a:defRPr/>
            </a:pPr>
            <a:endParaRPr lang="es-CR" sz="32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Aft>
                <a:spcPts val="6000"/>
              </a:spcAft>
              <a:defRPr/>
            </a:pPr>
            <a:endParaRPr lang="en-US" sz="3200" dirty="0">
              <a:solidFill>
                <a:srgbClr val="333333"/>
              </a:solidFill>
              <a:effectLst/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67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1342</Words>
  <Application>Microsoft Office PowerPoint</Application>
  <PresentationFormat>Presentación en pantalla (4:3)</PresentationFormat>
  <Paragraphs>244</Paragraphs>
  <Slides>37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Diseño predeterminado</vt:lpstr>
      <vt:lpstr>Presentación de PowerPoint</vt:lpstr>
      <vt:lpstr>     Reflexión Inicial: algunas interrogantes</vt:lpstr>
      <vt:lpstr>Reflexión Inicial: algunas realidades de los PJ en A.L.</vt:lpstr>
      <vt:lpstr>Reflexión Inicial: los desafíos inmediatos</vt:lpstr>
      <vt:lpstr>Reflexión Inicial: los desafíos inmediatos</vt:lpstr>
      <vt:lpstr>Reflexión Inicial: los desafíos inmediatos</vt:lpstr>
      <vt:lpstr>El Deber y la Necesidad de un Cambio en La Justicia</vt:lpstr>
      <vt:lpstr>Presentación de PowerPoint</vt:lpstr>
      <vt:lpstr>Presentación de PowerPoint</vt:lpstr>
      <vt:lpstr>Presentación de PowerPoint</vt:lpstr>
      <vt:lpstr>La Calidad como respuesta ante la necesidad del cambio</vt:lpstr>
      <vt:lpstr>Presentación de PowerPoint</vt:lpstr>
      <vt:lpstr>Presentación de PowerPoint</vt:lpstr>
      <vt:lpstr>Presentación de PowerPoint</vt:lpstr>
      <vt:lpstr>Presentación de PowerPoint</vt:lpstr>
      <vt:lpstr>La Gestión Integral de Calidad y Acreditación en la Justicia  (GICA-Justicia)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NORMALIZACIÓN DE LA GESTIÓN JUDICIAL</vt:lpstr>
      <vt:lpstr>Presentación de PowerPoint</vt:lpstr>
      <vt:lpstr> Normas GICA-Justicia</vt:lpstr>
      <vt:lpstr>Modelo del Sistema de Gestión de Calidad</vt:lpstr>
      <vt:lpstr>FASE 1. Rediseño de los procesos</vt:lpstr>
      <vt:lpstr>FASE 2. Acreditación</vt:lpstr>
      <vt:lpstr>FASE 3. Replicabilidad</vt:lpstr>
      <vt:lpstr> ¿Qué es la Acreditación?</vt:lpstr>
      <vt:lpstr>Presentación de PowerPoint</vt:lpstr>
      <vt:lpstr>Firmas de Convenios de  Cooperación Internacional</vt:lpstr>
      <vt:lpstr>Cumbre Judicial Iberoamericana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casa</dc:creator>
  <cp:lastModifiedBy>ROLANDO VEGA</cp:lastModifiedBy>
  <cp:revision>199</cp:revision>
  <dcterms:created xsi:type="dcterms:W3CDTF">2009-06-16T20:29:18Z</dcterms:created>
  <dcterms:modified xsi:type="dcterms:W3CDTF">2012-11-09T13:18:10Z</dcterms:modified>
</cp:coreProperties>
</file>