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257" r:id="rId3"/>
    <p:sldId id="258" r:id="rId4"/>
    <p:sldId id="263" r:id="rId5"/>
    <p:sldId id="272" r:id="rId6"/>
    <p:sldId id="259" r:id="rId7"/>
    <p:sldId id="260" r:id="rId8"/>
    <p:sldId id="261" r:id="rId9"/>
    <p:sldId id="262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3" r:id="rId18"/>
  </p:sldIdLst>
  <p:sldSz cx="9144000" cy="6858000" type="screen4x3"/>
  <p:notesSz cx="6858000" cy="9144000"/>
  <p:defaultTextStyle>
    <a:defPPr>
      <a:defRPr lang="es-P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8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63EC2-726D-4CDA-9AC3-7F733E34BAF5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7209B-518D-4BA0-A25F-B9AE4FBED01B}" type="slidenum">
              <a:rPr lang="es-PY" smtClean="0"/>
              <a:t>‹Nº›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79092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7209B-518D-4BA0-A25F-B9AE4FBED01B}" type="slidenum">
              <a:rPr lang="es-PY" smtClean="0"/>
              <a:t>9</a:t>
            </a:fld>
            <a:endParaRPr lang="es-PY"/>
          </a:p>
        </p:txBody>
      </p:sp>
    </p:spTree>
    <p:extLst>
      <p:ext uri="{BB962C8B-B14F-4D97-AF65-F5344CB8AC3E}">
        <p14:creationId xmlns:p14="http://schemas.microsoft.com/office/powerpoint/2010/main" val="412846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F667D5-9D8F-4A7C-8C14-3E976F848D36}" type="datetimeFigureOut">
              <a:rPr lang="es-PY" smtClean="0"/>
              <a:t>06/02/2014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PY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52BFB5-6485-434E-91D9-6CA7DE1ECF0A}" type="slidenum">
              <a:rPr lang="es-PY" smtClean="0"/>
              <a:t>‹Nº›</a:t>
            </a:fld>
            <a:endParaRPr lang="es-PY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_palau\Desktop\MIS DOCUMENTOS\MUSEO\FOTOS - 2013 Y ANTERIORES\Exposicion Padre Blanch\IMG_80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44856"/>
            <a:ext cx="1835885" cy="122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_palau\Desktop\MIS DOCUMENTOS\MUSEO\FOTOS - 2013 Y ANTERIORES\Exposicion Padre Blanch\SDC119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437" y="944856"/>
            <a:ext cx="1632064" cy="122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_palau\Desktop\MIS DOCUMENTOS\MUSEO\FOTOS - 2013 Y ANTERIORES\MAGISTRADO PANAMEÑO\PA0200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9" y="944856"/>
            <a:ext cx="1512167" cy="122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_palau\Desktop\MIS DOCUMENTOS\MUSEO\FOTOS - 2013 Y ANTERIORES\DIA DEL DESAPARECIDO\P83000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940833"/>
            <a:ext cx="1296145" cy="122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r_palau\Desktop\MIS DOCUMENTOS\MUSEO\FOTOS - 2013 Y ANTERIORES\COLOMBINO 21-10-13\COLOMBINO\IMG_568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398" y="944856"/>
            <a:ext cx="1651176" cy="122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39552" y="2924944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/>
              <a:t>MUSEO DE A JUSTICIA, CENTRO DE DOCUMENTACION </a:t>
            </a:r>
          </a:p>
          <a:p>
            <a:pPr algn="ctr"/>
            <a:r>
              <a:rPr lang="es-MX" sz="2000" b="1" i="1" dirty="0" smtClean="0"/>
              <a:t>Y ARCHIVO PARA LA DEFENSA DE LOS DERECHOS HUMANOS</a:t>
            </a:r>
            <a:endParaRPr lang="es-PY" sz="2000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259632" y="465313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Informe de Gestión </a:t>
            </a:r>
          </a:p>
          <a:p>
            <a:pPr algn="ctr"/>
            <a:r>
              <a:rPr lang="es-MX" b="1" i="1" dirty="0" smtClean="0"/>
              <a:t>Enero – diciembre 2013</a:t>
            </a:r>
            <a:endParaRPr lang="es-PY" b="1" i="1" dirty="0"/>
          </a:p>
        </p:txBody>
      </p:sp>
    </p:spTree>
    <p:extLst>
      <p:ext uri="{BB962C8B-B14F-4D97-AF65-F5344CB8AC3E}">
        <p14:creationId xmlns:p14="http://schemas.microsoft.com/office/powerpoint/2010/main" val="337726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" y="0"/>
            <a:ext cx="91070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1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5"/>
            <a:ext cx="9144000" cy="684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"/>
            <a:ext cx="9144000" cy="685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" y="0"/>
            <a:ext cx="9132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7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" y="0"/>
            <a:ext cx="91383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94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"/>
            <a:ext cx="9144000" cy="685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36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9" y="0"/>
            <a:ext cx="91128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549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520" y="620688"/>
            <a:ext cx="86409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1.	</a:t>
            </a:r>
            <a:r>
              <a:rPr lang="es-MX" b="1" u="sng" dirty="0" smtClean="0">
                <a:latin typeface="Calibri" pitchFamily="34" charset="0"/>
              </a:rPr>
              <a:t>De las actividades  administrativas </a:t>
            </a:r>
          </a:p>
          <a:p>
            <a:endParaRPr lang="es-MX" b="1" u="sng" dirty="0">
              <a:latin typeface="Calibri" pitchFamily="34" charset="0"/>
            </a:endParaRPr>
          </a:p>
          <a:p>
            <a:pPr algn="just"/>
            <a:r>
              <a:rPr lang="es-MX" b="1" dirty="0" smtClean="0">
                <a:latin typeface="Calibri" pitchFamily="34" charset="0"/>
              </a:rPr>
              <a:t>	</a:t>
            </a:r>
            <a:r>
              <a:rPr lang="es-MX" sz="1400" b="1" dirty="0" smtClean="0">
                <a:latin typeface="Calibri" pitchFamily="34" charset="0"/>
              </a:rPr>
              <a:t>El Centro – Museo   enmarca sus objetivos en tres acciones fundamentales a saber:  es 	</a:t>
            </a:r>
            <a:r>
              <a:rPr lang="es-MX" sz="1400" b="1" dirty="0" err="1" smtClean="0">
                <a:latin typeface="Calibri" pitchFamily="34" charset="0"/>
              </a:rPr>
              <a:t>Gerenciadora</a:t>
            </a:r>
            <a:r>
              <a:rPr lang="es-MX" sz="1400" b="1" dirty="0" smtClean="0">
                <a:latin typeface="Calibri" pitchFamily="34" charset="0"/>
              </a:rPr>
              <a:t>, 	brinda Apoyo Jurisdiccional y es Formadora y  Difusora  de la información 	reunida en el</a:t>
            </a:r>
          </a:p>
          <a:p>
            <a:pPr algn="just"/>
            <a:r>
              <a:rPr lang="es-MX" sz="1400" b="1" dirty="0">
                <a:latin typeface="Calibri" pitchFamily="34" charset="0"/>
              </a:rPr>
              <a:t>	</a:t>
            </a:r>
            <a:r>
              <a:rPr lang="es-MX" sz="1400" b="1" dirty="0" smtClean="0">
                <a:latin typeface="Calibri" pitchFamily="34" charset="0"/>
              </a:rPr>
              <a:t> acervo  documental referidos a historia reciente y orientadas a la defensa de los derechos Humanos.</a:t>
            </a:r>
          </a:p>
          <a:p>
            <a:pPr algn="just"/>
            <a:r>
              <a:rPr lang="es-MX" sz="1400" b="1" dirty="0">
                <a:latin typeface="Calibri" pitchFamily="34" charset="0"/>
              </a:rPr>
              <a:t>	</a:t>
            </a:r>
            <a:r>
              <a:rPr lang="es-MX" sz="1400" b="1" dirty="0" smtClean="0">
                <a:latin typeface="Calibri" pitchFamily="34" charset="0"/>
              </a:rPr>
              <a:t>En este sentido, facilita  copias de la documentación requerida por las víctimas y/o familiares</a:t>
            </a:r>
          </a:p>
          <a:p>
            <a:pPr algn="just"/>
            <a:r>
              <a:rPr lang="es-MX" sz="1400" b="1" dirty="0">
                <a:latin typeface="Calibri" pitchFamily="34" charset="0"/>
              </a:rPr>
              <a:t>	</a:t>
            </a:r>
            <a:r>
              <a:rPr lang="es-MX" sz="1400" b="1" dirty="0" smtClean="0">
                <a:latin typeface="Calibri" pitchFamily="34" charset="0"/>
              </a:rPr>
              <a:t> de víctimas  para  la presentación ante la Defensoría del Pueblo,  de  acceder  a la </a:t>
            </a:r>
          </a:p>
          <a:p>
            <a:pPr algn="just"/>
            <a:r>
              <a:rPr lang="es-MX" sz="1400" b="1" dirty="0">
                <a:latin typeface="Calibri" pitchFamily="34" charset="0"/>
              </a:rPr>
              <a:t>	</a:t>
            </a:r>
            <a:r>
              <a:rPr lang="es-MX" sz="1400" b="1" dirty="0" smtClean="0">
                <a:latin typeface="Calibri" pitchFamily="34" charset="0"/>
              </a:rPr>
              <a:t>reparación económica  que por Ley de la Nación les corresponde.</a:t>
            </a:r>
          </a:p>
          <a:p>
            <a:r>
              <a:rPr lang="es-MX" sz="1400" b="1" dirty="0">
                <a:latin typeface="Calibri" pitchFamily="34" charset="0"/>
              </a:rPr>
              <a:t>	</a:t>
            </a:r>
            <a:endParaRPr lang="es-MX" sz="1400" b="1" dirty="0" smtClean="0">
              <a:latin typeface="Calibri" pitchFamily="34" charset="0"/>
            </a:endParaRPr>
          </a:p>
          <a:p>
            <a:r>
              <a:rPr lang="es-MX" b="1" dirty="0"/>
              <a:t>	</a:t>
            </a:r>
            <a:endParaRPr lang="es-MX" b="1" dirty="0" smtClean="0"/>
          </a:p>
          <a:p>
            <a:r>
              <a:rPr lang="es-MX" b="1" dirty="0" smtClean="0"/>
              <a:t> </a:t>
            </a:r>
            <a:endParaRPr lang="es-PY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469342"/>
              </p:ext>
            </p:extLst>
          </p:nvPr>
        </p:nvGraphicFramePr>
        <p:xfrm>
          <a:off x="2123728" y="2996952"/>
          <a:ext cx="5184576" cy="2952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7867"/>
                <a:gridCol w="936709"/>
              </a:tblGrid>
              <a:tr h="590466">
                <a:tc>
                  <a:txBody>
                    <a:bodyPr/>
                    <a:lstStyle/>
                    <a:p>
                      <a:pPr algn="ctr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Atención a víctimas y/o </a:t>
                      </a:r>
                      <a:r>
                        <a:rPr lang="es-PY" sz="1200" b="1" u="none" strike="noStrike" dirty="0" err="1">
                          <a:effectLst/>
                          <a:latin typeface="Calibri" pitchFamily="34" charset="0"/>
                        </a:rPr>
                        <a:t>Fliares</a:t>
                      </a:r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 de víctimas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Y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Solicitud recibidas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1260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Informes retirados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1110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Autenticación de documentos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152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46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Informes procesados y no retirados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150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74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8863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s-MX" sz="1200" dirty="0">
                <a:latin typeface="Calibri" pitchFamily="34" charset="0"/>
              </a:rPr>
              <a:t>	</a:t>
            </a:r>
            <a:r>
              <a:rPr lang="es-MX" sz="1400" dirty="0" smtClean="0">
                <a:latin typeface="Calibri" pitchFamily="34" charset="0"/>
              </a:rPr>
              <a:t>Durante el presente año  se colaboró con la justicia  argentina remitiendo la documentación solicitada a través de la Fiscalía  para la incorporación como elementos de pruebas en el Mega Juicio de la Operación Cóndor , iniciado en el mes de marzo.</a:t>
            </a:r>
          </a:p>
          <a:p>
            <a:pPr marL="137160" indent="0" algn="just">
              <a:buNone/>
            </a:pPr>
            <a:r>
              <a:rPr lang="es-MX" sz="1400" dirty="0">
                <a:latin typeface="Calibri" pitchFamily="34" charset="0"/>
              </a:rPr>
              <a:t>	</a:t>
            </a:r>
            <a:r>
              <a:rPr lang="es-MX" sz="1400" dirty="0" smtClean="0">
                <a:latin typeface="Calibri" pitchFamily="34" charset="0"/>
              </a:rPr>
              <a:t>En el Centro – Museo  se brindaron charlas a delegaciones de  estudiantes  del nivel medio  y universitarios  de la capital e interior. Asimismo  se brindó apoyo a investigadores nacionales y extranjeros  y otros que han consultado la BD disponible en la web y solicitaron el envío de  documentos  vía mail.</a:t>
            </a:r>
          </a:p>
          <a:p>
            <a:pPr marL="137160" indent="0" algn="just">
              <a:buNone/>
            </a:pPr>
            <a:endParaRPr lang="es-MX" sz="1400" dirty="0">
              <a:latin typeface="Calibri" pitchFamily="34" charset="0"/>
            </a:endParaRPr>
          </a:p>
          <a:p>
            <a:pPr marL="137160" indent="0" algn="just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 algn="just">
              <a:buNone/>
            </a:pPr>
            <a:endParaRPr lang="es-MX" sz="1200" dirty="0">
              <a:latin typeface="Calibri" pitchFamily="34" charset="0"/>
            </a:endParaRPr>
          </a:p>
          <a:p>
            <a:pPr marL="137160" indent="0" algn="just">
              <a:buNone/>
            </a:pPr>
            <a:endParaRPr lang="es-MX" sz="1200" dirty="0" smtClean="0">
              <a:latin typeface="Calibri" pitchFamily="34" charset="0"/>
            </a:endParaRPr>
          </a:p>
          <a:p>
            <a:pPr marL="137160" indent="0">
              <a:buNone/>
            </a:pPr>
            <a:endParaRPr lang="es-PY" sz="1200" dirty="0">
              <a:latin typeface="Calibri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48021"/>
              </p:ext>
            </p:extLst>
          </p:nvPr>
        </p:nvGraphicFramePr>
        <p:xfrm>
          <a:off x="755576" y="2132856"/>
          <a:ext cx="3096344" cy="2736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6921"/>
                <a:gridCol w="559423"/>
              </a:tblGrid>
              <a:tr h="342038">
                <a:tc>
                  <a:txBody>
                    <a:bodyPr/>
                    <a:lstStyle/>
                    <a:p>
                      <a:pPr algn="ctr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Visitas guiadas - Atención a usuarios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Y" sz="1200" b="1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Estudiantes universitarios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685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Estudiantes de nivel medio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945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Miembros de delegaciones extranjeras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70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Personalidades nacionales y extranjeras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28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Investigadores nacionales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30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Investigadores extranjeros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16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2038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TOTAL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1771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44673"/>
              </p:ext>
            </p:extLst>
          </p:nvPr>
        </p:nvGraphicFramePr>
        <p:xfrm>
          <a:off x="4644008" y="2204864"/>
          <a:ext cx="3166616" cy="1440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0516"/>
                <a:gridCol w="546100"/>
              </a:tblGrid>
              <a:tr h="614853">
                <a:tc>
                  <a:txBody>
                    <a:bodyPr/>
                    <a:lstStyle/>
                    <a:p>
                      <a:pPr algn="ctr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Documentos seleccionados y remitidos por e-mail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653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</a:rPr>
                        <a:t>Investigados nacionales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>
                          <a:effectLst/>
                        </a:rPr>
                        <a:t>5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653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</a:rPr>
                        <a:t>Investigadores extranjeros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</a:rPr>
                        <a:t>11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702359" y="5268109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just">
              <a:buNone/>
            </a:pPr>
            <a:r>
              <a:rPr lang="es-MX" sz="1400" dirty="0">
                <a:latin typeface="Calibri" pitchFamily="34" charset="0"/>
              </a:rPr>
              <a:t>Este año, en el  Centro – Museo  nos propusimos fortalecer y crear una base de Datos que  contenga la </a:t>
            </a:r>
            <a:endParaRPr lang="es-MX" sz="1400" dirty="0" smtClean="0">
              <a:latin typeface="Calibri" pitchFamily="34" charset="0"/>
            </a:endParaRPr>
          </a:p>
          <a:p>
            <a:pPr marL="137160" indent="0" algn="just">
              <a:buNone/>
            </a:pPr>
            <a:r>
              <a:rPr lang="es-MX" sz="1400" dirty="0" smtClean="0">
                <a:latin typeface="Calibri" pitchFamily="34" charset="0"/>
              </a:rPr>
              <a:t>descripción </a:t>
            </a:r>
            <a:r>
              <a:rPr lang="es-MX" sz="1400" dirty="0">
                <a:latin typeface="Calibri" pitchFamily="34" charset="0"/>
              </a:rPr>
              <a:t>bibliográfica de las colecciones  y videos disponibles en la Biblioteca   especializada  Derechos Humanos .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Materiales </a:t>
            </a:r>
            <a:r>
              <a:rPr lang="es-MX" sz="1400" dirty="0">
                <a:latin typeface="Calibri" pitchFamily="34" charset="0"/>
              </a:rPr>
              <a:t>bibliográficos </a:t>
            </a:r>
            <a:r>
              <a:rPr lang="es-MX" sz="1400" dirty="0" err="1">
                <a:latin typeface="Calibri" pitchFamily="34" charset="0"/>
              </a:rPr>
              <a:t>accesados</a:t>
            </a: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 y </a:t>
            </a:r>
            <a:r>
              <a:rPr lang="es-MX" sz="1400" dirty="0">
                <a:latin typeface="Calibri" pitchFamily="34" charset="0"/>
              </a:rPr>
              <a:t>catalogados: ………………………………….. 288 títulos</a:t>
            </a:r>
          </a:p>
          <a:p>
            <a:pPr marL="137160" indent="0">
              <a:buNone/>
            </a:pPr>
            <a:r>
              <a:rPr lang="es-MX" sz="1400" dirty="0">
                <a:latin typeface="Calibri" pitchFamily="34" charset="0"/>
              </a:rPr>
              <a:t>Materiales audiovisuales: …………………………………………………………………………  113 títulos</a:t>
            </a:r>
            <a:endParaRPr lang="es-PY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400640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endParaRPr lang="es-MX" sz="1200" dirty="0" smtClean="0">
              <a:latin typeface="Calibri" pitchFamily="34" charset="0"/>
            </a:endParaRPr>
          </a:p>
          <a:p>
            <a:pPr marL="137160" indent="0">
              <a:buNone/>
            </a:pPr>
            <a:endParaRPr lang="es-MX" sz="1200" dirty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Otras acciones importantes  que marcan la presencia del  Centro – Museo a nivel  nacional  e internacional, fueron :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 i)  la incorporación en la Base de Datos  de «Buenas prácticas   sobre la preservación y el  acceso a los   Archivos de Derechos Humanos» solicitados por  el Alto Comisionado  de Derechos Humanos a través de la Cancillería paraguaya; 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ii) Relevamiento de Archivos vinculados a Derechos Humanos en «Coordinaciones  represivas del Cono Sur (operación Cóndor)» solicitado por el Instituto de Políticas Públicas en Derechos Humanos del Mercosur (IPPDH);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iii) Respuesta al cuestionario y envío de documentos solicitados por la investigadora Nora </a:t>
            </a:r>
            <a:r>
              <a:rPr lang="es-MX" sz="1400" dirty="0" err="1" smtClean="0">
                <a:latin typeface="Calibri" pitchFamily="34" charset="0"/>
              </a:rPr>
              <a:t>Golic</a:t>
            </a:r>
            <a:r>
              <a:rPr lang="es-MX" sz="1400" dirty="0" smtClean="0">
                <a:latin typeface="Calibri" pitchFamily="34" charset="0"/>
              </a:rPr>
              <a:t>, catedrática  residente en Montreal (</a:t>
            </a:r>
            <a:r>
              <a:rPr lang="es-MX" sz="1400" dirty="0" err="1" smtClean="0">
                <a:latin typeface="Calibri" pitchFamily="34" charset="0"/>
              </a:rPr>
              <a:t>Canada</a:t>
            </a:r>
            <a:r>
              <a:rPr lang="es-MX" sz="1400" dirty="0" smtClean="0">
                <a:latin typeface="Calibri" pitchFamily="34" charset="0"/>
              </a:rPr>
              <a:t>);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iv) En carácter de donación el Centro – Museo recibió copias autenticadas de la documentación seleccionada  provenientes del Archivo de la Armada nacional. Los mismos una vez  procesados serán incorporados  a la Biblioteca y puestos a disposición de los usuarios como fuente complementaria de investigación;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v) Representantes del Centro –Museo participaron en la elaboración y validación de los indicadores de derechos humanos en el marco del Proyecto «Juicio Justo»  coordinado por la Dirección de Derechos Humanos .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vi) Participación  en el  Seminario Internacional organizado por el Mecanismo Nacional de Prevención de  la Tortura ;</a:t>
            </a:r>
          </a:p>
          <a:p>
            <a:pPr marL="137160" indent="0">
              <a:buNone/>
            </a:pPr>
            <a:endParaRPr lang="es-MX" sz="1400" dirty="0" smtClean="0">
              <a:latin typeface="Calibri" pitchFamily="34" charset="0"/>
            </a:endParaRP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vii) Asistencia y participación activa a  las reuniones y Actividades organizadas por la  Red de Sitios Históricos y de Conciencia. Esta  Red  creada por Decreto Presidencial  en septiembre de 2010, reúne a las Direcciones de Derechos Humanos de instituciones  gubernamentales y a representantes de la Sociedad Civil Organizada</a:t>
            </a:r>
          </a:p>
          <a:p>
            <a:pPr marL="137160" indent="0">
              <a:buNone/>
            </a:pPr>
            <a:endParaRPr lang="es-PY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26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4006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es-MX" sz="1200" dirty="0" smtClean="0">
              <a:latin typeface="Calibri" pitchFamily="34" charset="0"/>
            </a:endParaRPr>
          </a:p>
          <a:p>
            <a:pPr marL="137160" indent="0">
              <a:buNone/>
            </a:pPr>
            <a:endParaRPr lang="es-MX" sz="1200" dirty="0">
              <a:latin typeface="Calibri" pitchFamily="34" charset="0"/>
            </a:endParaRPr>
          </a:p>
          <a:p>
            <a:pPr marL="537210" indent="-400050">
              <a:buAutoNum type="romanLcParenR" startAt="8"/>
            </a:pPr>
            <a:r>
              <a:rPr lang="es-MX" sz="1400" dirty="0" smtClean="0">
                <a:latin typeface="Calibri" pitchFamily="34" charset="0"/>
              </a:rPr>
              <a:t>El Dr. José Agustín Fernández, participó  en el Seminario Internacional  de Derechos Humanos  sobre   Memoria – Archivos y Comunicaciones realizado en París, Francia del 22 al 25 de noviembre.</a:t>
            </a:r>
          </a:p>
          <a:p>
            <a:pPr marL="537210" indent="-400050">
              <a:buAutoNum type="romanLcParenR" startAt="8"/>
            </a:pPr>
            <a:r>
              <a:rPr lang="es-MX" sz="1400" dirty="0" smtClean="0">
                <a:latin typeface="Calibri" pitchFamily="34" charset="0"/>
              </a:rPr>
              <a:t>La Coordinadora Lic. Rosa  </a:t>
            </a:r>
            <a:r>
              <a:rPr lang="es-MX" sz="1400" dirty="0" err="1" smtClean="0">
                <a:latin typeface="Calibri" pitchFamily="34" charset="0"/>
              </a:rPr>
              <a:t>Palau</a:t>
            </a:r>
            <a:r>
              <a:rPr lang="es-MX" sz="1400" dirty="0" smtClean="0">
                <a:latin typeface="Calibri" pitchFamily="34" charset="0"/>
              </a:rPr>
              <a:t>  participó en los </a:t>
            </a: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Seminarios  Internacionales: 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           *	</a:t>
            </a:r>
            <a:r>
              <a:rPr lang="es-MX" sz="1400" b="1" dirty="0" smtClean="0">
                <a:latin typeface="Calibri" pitchFamily="34" charset="0"/>
              </a:rPr>
              <a:t>La Innovación en los Archivos </a:t>
            </a:r>
            <a:r>
              <a:rPr lang="es-MX" sz="1400" dirty="0" smtClean="0">
                <a:latin typeface="Calibri" pitchFamily="34" charset="0"/>
              </a:rPr>
              <a:t>, organizado por el Archivo  Nacional de  Chile . Santiago, 5 – 7 	noviembre</a:t>
            </a:r>
          </a:p>
          <a:p>
            <a:pPr marL="137160" indent="0">
              <a:buNone/>
            </a:pP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                  2013.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            *	</a:t>
            </a:r>
            <a:r>
              <a:rPr lang="es-MX" sz="1400" b="1" dirty="0" smtClean="0">
                <a:latin typeface="Calibri" pitchFamily="34" charset="0"/>
              </a:rPr>
              <a:t>Nuevos retos en la gestión de archivos audiovisuales  y contenidos digitales</a:t>
            </a:r>
            <a:r>
              <a:rPr lang="es-MX" sz="1400" dirty="0" smtClean="0">
                <a:latin typeface="Calibri" pitchFamily="34" charset="0"/>
              </a:rPr>
              <a:t>, organizado  por el 	INA/TVN. Santiago, 22-25 de noviembre del 2013</a:t>
            </a:r>
          </a:p>
          <a:p>
            <a:pPr marL="137160" indent="0">
              <a:buNone/>
            </a:pPr>
            <a:r>
              <a:rPr lang="es-PY" sz="1400" dirty="0" smtClean="0"/>
              <a:t>x)       El 28 de noviembre el jurista  español  Baltasar Garzón   visitó </a:t>
            </a:r>
            <a:r>
              <a:rPr lang="es-PY" sz="1400" dirty="0"/>
              <a:t>el Museo de la Justicia</a:t>
            </a:r>
          </a:p>
          <a:p>
            <a:pPr marL="137160" indent="0">
              <a:buNone/>
            </a:pPr>
            <a:r>
              <a:rPr lang="es-PY" sz="1400" dirty="0"/>
              <a:t> </a:t>
            </a:r>
            <a:r>
              <a:rPr lang="es-PY" sz="1400" dirty="0" smtClean="0"/>
              <a:t>        Centro </a:t>
            </a:r>
            <a:r>
              <a:rPr lang="es-PY" sz="1400" dirty="0"/>
              <a:t>de Documentación y Archivo para la Defensa de los Derechos Humanos. </a:t>
            </a:r>
            <a:r>
              <a:rPr lang="es-PY" sz="1400" dirty="0" smtClean="0"/>
              <a:t> </a:t>
            </a:r>
          </a:p>
          <a:p>
            <a:pPr marL="137160" indent="0">
              <a:buNone/>
            </a:pPr>
            <a:r>
              <a:rPr lang="es-PY" sz="1400" dirty="0"/>
              <a:t> </a:t>
            </a:r>
            <a:r>
              <a:rPr lang="es-PY" sz="1400" dirty="0" smtClean="0"/>
              <a:t>        Posteriormente </a:t>
            </a:r>
            <a:r>
              <a:rPr lang="es-PY" sz="1400" dirty="0"/>
              <a:t>dictó una conferencia sobre “Evolución de la Jurisdicción Universal en el marco  </a:t>
            </a:r>
            <a:r>
              <a:rPr lang="es-PY" sz="1400" dirty="0" smtClean="0"/>
              <a:t> </a:t>
            </a:r>
          </a:p>
          <a:p>
            <a:pPr marL="137160" indent="0">
              <a:buNone/>
            </a:pPr>
            <a:r>
              <a:rPr lang="es-PY" sz="1400" dirty="0"/>
              <a:t> </a:t>
            </a:r>
            <a:r>
              <a:rPr lang="es-PY" sz="1400" dirty="0" smtClean="0"/>
              <a:t>        del </a:t>
            </a:r>
            <a:r>
              <a:rPr lang="es-PY" sz="1400" dirty="0"/>
              <a:t>terrorismo de Estado en el Cono Sur. Avance de la persecución penal por crímenes de lesa </a:t>
            </a:r>
            <a:endParaRPr lang="es-PY" sz="1400" dirty="0" smtClean="0"/>
          </a:p>
          <a:p>
            <a:pPr marL="137160" indent="0">
              <a:buNone/>
            </a:pPr>
            <a:r>
              <a:rPr lang="es-PY" sz="1400" dirty="0"/>
              <a:t> </a:t>
            </a:r>
            <a:r>
              <a:rPr lang="es-PY" sz="1400" dirty="0" smtClean="0"/>
              <a:t>        humanidad </a:t>
            </a:r>
            <a:r>
              <a:rPr lang="es-PY" sz="1400" dirty="0"/>
              <a:t>en la región</a:t>
            </a:r>
            <a:r>
              <a:rPr lang="es-PY" sz="1400" dirty="0" smtClean="0"/>
              <a:t>”, en el salón auditorio del Palacio de Justicia..</a:t>
            </a:r>
            <a:endParaRPr lang="es-PY" sz="1400" dirty="0"/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xi)     En mes de diciembre  visitó  el Museo de la Justicia el señor </a:t>
            </a:r>
            <a:r>
              <a:rPr lang="es-MX" sz="1400" dirty="0" err="1" smtClean="0">
                <a:latin typeface="Calibri" pitchFamily="34" charset="0"/>
              </a:rPr>
              <a:t>Guillerme</a:t>
            </a:r>
            <a:r>
              <a:rPr lang="es-MX" sz="1400" dirty="0" smtClean="0">
                <a:latin typeface="Calibri" pitchFamily="34" charset="0"/>
              </a:rPr>
              <a:t> Canela, coordinador  del </a:t>
            </a:r>
            <a:r>
              <a:rPr lang="es-MX" sz="1400" dirty="0" err="1" smtClean="0">
                <a:latin typeface="Calibri" pitchFamily="34" charset="0"/>
              </a:rPr>
              <a:t>Area</a:t>
            </a:r>
            <a:r>
              <a:rPr lang="es-MX" sz="1400" dirty="0" smtClean="0">
                <a:latin typeface="Calibri" pitchFamily="34" charset="0"/>
              </a:rPr>
              <a:t>      </a:t>
            </a:r>
          </a:p>
          <a:p>
            <a:pPr marL="137160" indent="0">
              <a:buNone/>
            </a:pPr>
            <a:r>
              <a:rPr lang="es-MX" sz="1400" dirty="0" smtClean="0">
                <a:latin typeface="Calibri" pitchFamily="34" charset="0"/>
              </a:rPr>
              <a:t>          de Comunicaciones  de  la Regional de UNESCO con sede en Montevideo, Uruguay. El mismo se reunió   </a:t>
            </a:r>
          </a:p>
          <a:p>
            <a:pPr marL="137160" indent="0">
              <a:buNone/>
            </a:pP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        con el Director y la Coordinadora ,  a mas de visitar y conocer el Centro -Museo  manifestó que se   </a:t>
            </a:r>
          </a:p>
          <a:p>
            <a:pPr marL="137160" indent="0">
              <a:buNone/>
            </a:pP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        encuentra interesado  en  apoyar  actividades  que se realicen .  </a:t>
            </a: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Mantuvo también una reunión con la </a:t>
            </a:r>
          </a:p>
          <a:p>
            <a:pPr marL="137160" indent="0">
              <a:buNone/>
            </a:pPr>
            <a:r>
              <a:rPr lang="es-MX" sz="1400" dirty="0">
                <a:latin typeface="Calibri" pitchFamily="34" charset="0"/>
              </a:rPr>
              <a:t> </a:t>
            </a:r>
            <a:r>
              <a:rPr lang="es-MX" sz="1400" dirty="0" smtClean="0">
                <a:latin typeface="Calibri" pitchFamily="34" charset="0"/>
              </a:rPr>
              <a:t>        directora de Derechos Humanos Ab. </a:t>
            </a:r>
            <a:r>
              <a:rPr lang="es-MX" sz="1400" dirty="0" err="1" smtClean="0">
                <a:latin typeface="Calibri" pitchFamily="34" charset="0"/>
              </a:rPr>
              <a:t>Nury</a:t>
            </a:r>
            <a:r>
              <a:rPr lang="es-MX" sz="1400" dirty="0" smtClean="0">
                <a:latin typeface="Calibri" pitchFamily="34" charset="0"/>
              </a:rPr>
              <a:t> Montiel.</a:t>
            </a:r>
          </a:p>
          <a:p>
            <a:pPr marL="137160" indent="0">
              <a:buNone/>
            </a:pPr>
            <a:endParaRPr lang="es-PY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8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sz="2000" dirty="0" smtClean="0">
                <a:solidFill>
                  <a:schemeClr val="tx1"/>
                </a:solidFill>
                <a:latin typeface="Calibri" pitchFamily="34" charset="0"/>
              </a:rPr>
              <a:t>2.</a:t>
            </a:r>
            <a:r>
              <a:rPr lang="es-MX" sz="2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es-MX" sz="2000" u="sng" dirty="0">
                <a:solidFill>
                  <a:schemeClr val="tx1"/>
                </a:solidFill>
                <a:latin typeface="Calibri" pitchFamily="34" charset="0"/>
              </a:rPr>
              <a:t>De las actividades  </a:t>
            </a:r>
            <a:r>
              <a:rPr lang="es-MX" sz="2000" u="sng" dirty="0" smtClean="0">
                <a:solidFill>
                  <a:schemeClr val="tx1"/>
                </a:solidFill>
                <a:latin typeface="Calibri" pitchFamily="34" charset="0"/>
              </a:rPr>
              <a:t>culturales</a:t>
            </a:r>
            <a:r>
              <a:rPr lang="es-MX" u="sng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s-MX" u="sng" dirty="0">
                <a:latin typeface="Calibri" pitchFamily="34" charset="0"/>
              </a:rPr>
              <a:t/>
            </a:r>
            <a:br>
              <a:rPr lang="es-MX" u="sng" dirty="0">
                <a:latin typeface="Calibri" pitchFamily="34" charset="0"/>
              </a:rPr>
            </a:br>
            <a:endParaRPr lang="es-P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40060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s-MX" sz="1200" dirty="0" smtClean="0">
                <a:latin typeface="Calibri" pitchFamily="34" charset="0"/>
              </a:rPr>
              <a:t>	</a:t>
            </a:r>
            <a:r>
              <a:rPr lang="es-MX" sz="1400" dirty="0" smtClean="0">
                <a:latin typeface="Calibri" pitchFamily="34" charset="0"/>
              </a:rPr>
              <a:t>Como  Formadora y Difusora de la historia reciente, desde  el  Centro – Museo,  se realizaron eventos culturales tal como se describen en el siguiente cuadro, así como proyecciones de documentales y corto metrajes   paraguayos  facilitados por  los  productores y organizaciones  amigas, que permiten  realizar  transferencia  de memoria   a los jóvenes  través de  las imágenes</a:t>
            </a:r>
            <a:r>
              <a:rPr lang="es-MX" sz="1200" dirty="0" smtClean="0">
                <a:latin typeface="Calibri" pitchFamily="34" charset="0"/>
              </a:rPr>
              <a:t>.</a:t>
            </a:r>
            <a:endParaRPr lang="es-PY" sz="1200" dirty="0">
              <a:latin typeface="Calibri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973234"/>
              </p:ext>
            </p:extLst>
          </p:nvPr>
        </p:nvGraphicFramePr>
        <p:xfrm>
          <a:off x="1979713" y="2348880"/>
          <a:ext cx="4752528" cy="3672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9898"/>
                <a:gridCol w="832630"/>
              </a:tblGrid>
              <a:tr h="493443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b="1" u="none" strike="noStrike" dirty="0">
                          <a:effectLst/>
                          <a:latin typeface="Calibri" pitchFamily="34" charset="0"/>
                        </a:rPr>
                        <a:t>Eventos Culturales  y proyecciones de documentales</a:t>
                      </a:r>
                      <a:endParaRPr lang="es-PY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N° </a:t>
                      </a:r>
                      <a:r>
                        <a:rPr lang="es-PY" sz="1200" u="none" strike="noStrike" dirty="0" err="1" smtClean="0">
                          <a:effectLst/>
                          <a:latin typeface="Calibri" pitchFamily="34" charset="0"/>
                        </a:rPr>
                        <a:t>Asist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.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5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Evento Día de la No Tortura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85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5594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Proyección ESCUELITAS CAMPESINAS (2 </a:t>
                      </a:r>
                      <a:r>
                        <a:rPr lang="es-PY" sz="1200" u="none" strike="noStrike" dirty="0" err="1">
                          <a:effectLst/>
                          <a:latin typeface="Calibri" pitchFamily="34" charset="0"/>
                        </a:rPr>
                        <a:t>oport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.)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60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5594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Proyección LA TIERRA EN EL PARAGUAY (2 </a:t>
                      </a:r>
                      <a:r>
                        <a:rPr lang="es-PY" sz="1200" u="none" strike="noStrike" dirty="0" err="1">
                          <a:effectLst/>
                          <a:latin typeface="Calibri" pitchFamily="34" charset="0"/>
                        </a:rPr>
                        <a:t>oport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.)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65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5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Proyección VIENTO SUR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85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5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Proyección NOTAS </a:t>
                      </a:r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DE MEMORIA 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(2 </a:t>
                      </a:r>
                      <a:r>
                        <a:rPr lang="es-PY" sz="1200" u="none" strike="noStrike" dirty="0" err="1">
                          <a:effectLst/>
                          <a:latin typeface="Calibri" pitchFamily="34" charset="0"/>
                        </a:rPr>
                        <a:t>oport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.)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75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93443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Evento Día Internacional del detenido desaparecido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105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5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Evento homenaje a Carlos Colombino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95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5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Charla Facultad de </a:t>
                      </a:r>
                      <a:r>
                        <a:rPr lang="es-PY" sz="1200" u="none" strike="noStrike" dirty="0" smtClean="0">
                          <a:effectLst/>
                          <a:latin typeface="Calibri" pitchFamily="34" charset="0"/>
                        </a:rPr>
                        <a:t>Derecho </a:t>
                      </a:r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-UCA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25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56">
                <a:tc>
                  <a:txBody>
                    <a:bodyPr/>
                    <a:lstStyle/>
                    <a:p>
                      <a:pPr algn="l" fontAlgn="b"/>
                      <a:r>
                        <a:rPr lang="es-PY" sz="1200" u="none" strike="noStrike">
                          <a:effectLst/>
                          <a:latin typeface="Calibri" pitchFamily="34" charset="0"/>
                        </a:rPr>
                        <a:t>Proyección ACORDATE, UCA</a:t>
                      </a:r>
                      <a:endParaRPr lang="es-PY" sz="1200" b="0" i="0" u="none" strike="noStrike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Y" sz="1200" u="none" strike="noStrike" dirty="0">
                          <a:effectLst/>
                          <a:latin typeface="Calibri" pitchFamily="34" charset="0"/>
                        </a:rPr>
                        <a:t>16</a:t>
                      </a:r>
                      <a:endParaRPr lang="es-PY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4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67744" y="293975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Calibri" pitchFamily="34" charset="0"/>
              </a:rPr>
              <a:t>ANEXO FOTOGRAFICO</a:t>
            </a:r>
            <a:endParaRPr lang="es-PY" sz="24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38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" y="0"/>
            <a:ext cx="9129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23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" y="0"/>
            <a:ext cx="9132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9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419</TotalTime>
  <Words>541</Words>
  <Application>Microsoft Office PowerPoint</Application>
  <PresentationFormat>Presentación en pantalla (4:3)</PresentationFormat>
  <Paragraphs>111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Book Antiqua</vt:lpstr>
      <vt:lpstr>Calibri</vt:lpstr>
      <vt:lpstr>Lucida Sans</vt:lpstr>
      <vt:lpstr>Wingdings</vt:lpstr>
      <vt:lpstr>Wingdings 2</vt:lpstr>
      <vt:lpstr>Wingdings 3</vt:lpstr>
      <vt:lpstr>Vértice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2. De las actividades  culturales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Palau</dc:creator>
  <cp:lastModifiedBy>Luis Ruiz Diaz</cp:lastModifiedBy>
  <cp:revision>40</cp:revision>
  <dcterms:created xsi:type="dcterms:W3CDTF">2013-10-25T14:56:13Z</dcterms:created>
  <dcterms:modified xsi:type="dcterms:W3CDTF">2014-02-06T11:28:26Z</dcterms:modified>
</cp:coreProperties>
</file>