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7" r:id="rId9"/>
    <p:sldId id="269" r:id="rId10"/>
    <p:sldId id="273" r:id="rId11"/>
    <p:sldId id="274" r:id="rId12"/>
  </p:sldIdLst>
  <p:sldSz cx="9144000" cy="6858000" type="screen4x3"/>
  <p:notesSz cx="6954838" cy="9309100"/>
  <p:defaultTextStyle>
    <a:defPPr>
      <a:defRPr lang="es-P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s-PY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3E492531-7F28-47EE-986D-6B1746EEAF9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s-P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9445AAA6-DF3C-4B43-94DD-356BAA6D49DE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25177979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s-PY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8BF63EC2-726D-4CDA-9AC3-7F733E34BAF5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s-PY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s-P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C1C7209B-518D-4BA0-A25F-B9AE4FBED01B}" type="slidenum">
              <a:rPr lang="es-PY" smtClean="0"/>
              <a:t>‹Nº›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790924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1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126959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10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515728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11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2774309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2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1524509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3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3574471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4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611965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5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25494346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6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1186687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7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21944383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8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1431590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C7209B-518D-4BA0-A25F-B9AE4FBED01B}" type="slidenum">
              <a:rPr lang="es-PY" smtClean="0"/>
              <a:t>9</a:t>
            </a:fld>
            <a:endParaRPr lang="es-PY"/>
          </a:p>
        </p:txBody>
      </p:sp>
    </p:spTree>
    <p:extLst>
      <p:ext uri="{BB962C8B-B14F-4D97-AF65-F5344CB8AC3E}">
        <p14:creationId xmlns:p14="http://schemas.microsoft.com/office/powerpoint/2010/main" val="3072516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0F667D5-9D8F-4A7C-8C14-3E976F848D36}" type="datetimeFigureOut">
              <a:rPr lang="es-PY" smtClean="0"/>
              <a:t>01/12/2015</a:t>
            </a:fld>
            <a:endParaRPr lang="es-P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s-PY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252BFB5-6485-434E-91D9-6CA7DE1ECF0A}" type="slidenum">
              <a:rPr lang="es-PY" smtClean="0"/>
              <a:t>‹Nº›</a:t>
            </a:fld>
            <a:endParaRPr lang="es-PY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539552" y="2924944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i="1" dirty="0" smtClean="0"/>
              <a:t>MUSEO DE </a:t>
            </a:r>
            <a:r>
              <a:rPr lang="es-MX" sz="2000" b="1" i="1" dirty="0"/>
              <a:t>L</a:t>
            </a:r>
            <a:r>
              <a:rPr lang="es-MX" sz="2000" b="1" i="1" dirty="0" smtClean="0"/>
              <a:t>A JUSTICIA, CENTRO DE DOCUMENTACION </a:t>
            </a:r>
          </a:p>
          <a:p>
            <a:pPr algn="ctr"/>
            <a:r>
              <a:rPr lang="es-MX" sz="2000" b="1" i="1" dirty="0" smtClean="0"/>
              <a:t>Y ARCHIVO PARA LA DEFENSA DE LOS DERECHOS HUMANOS</a:t>
            </a:r>
            <a:endParaRPr lang="es-PY" sz="2000" b="1" i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1259632" y="465313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i="1" dirty="0" smtClean="0"/>
              <a:t>Informe de Gestión </a:t>
            </a:r>
          </a:p>
          <a:p>
            <a:pPr algn="ctr"/>
            <a:r>
              <a:rPr lang="es-MX" b="1" i="1" dirty="0" smtClean="0"/>
              <a:t>Enero – noviembre  2015</a:t>
            </a:r>
            <a:endParaRPr lang="es-PY" b="1" i="1" dirty="0"/>
          </a:p>
        </p:txBody>
      </p:sp>
      <p:pic>
        <p:nvPicPr>
          <p:cNvPr id="10" name="9 Imagen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468" y="1215305"/>
            <a:ext cx="1440160" cy="1201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29905"/>
            <a:ext cx="2056059" cy="118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67" y="1215306"/>
            <a:ext cx="1625574" cy="1201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401" y="1215305"/>
            <a:ext cx="1624080" cy="1201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726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570" y="642639"/>
            <a:ext cx="3118224" cy="2039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40537"/>
            <a:ext cx="2956850" cy="208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55016"/>
            <a:ext cx="2896914" cy="265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283968" y="5661248"/>
            <a:ext cx="4148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Dra. </a:t>
            </a:r>
            <a:r>
              <a:rPr lang="es-MX" dirty="0" err="1" smtClean="0"/>
              <a:t>Cath</a:t>
            </a:r>
            <a:r>
              <a:rPr lang="es-MX" dirty="0" smtClean="0"/>
              <a:t> </a:t>
            </a:r>
            <a:r>
              <a:rPr lang="es-MX" dirty="0" err="1" smtClean="0"/>
              <a:t>Colling</a:t>
            </a:r>
            <a:r>
              <a:rPr lang="es-MX" dirty="0" smtClean="0"/>
              <a:t> en la presentación de la película «El Juez y el General»</a:t>
            </a:r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279754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35" y="4014327"/>
            <a:ext cx="4017305" cy="231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136" y="405910"/>
            <a:ext cx="4017305" cy="220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14327"/>
            <a:ext cx="3129053" cy="231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5910"/>
            <a:ext cx="3492518" cy="2262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835696" y="3212976"/>
            <a:ext cx="6372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/>
              <a:t>Seminario Internacional: Operación Cóndor. 40 años después</a:t>
            </a:r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18213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251520" y="620688"/>
            <a:ext cx="8640960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/>
              <a:t>1.	</a:t>
            </a:r>
            <a:r>
              <a:rPr lang="es-MX" b="1" u="sng" dirty="0" smtClean="0">
                <a:latin typeface="Calibri" pitchFamily="34" charset="0"/>
              </a:rPr>
              <a:t>De las actividades  administrativas </a:t>
            </a:r>
          </a:p>
          <a:p>
            <a:endParaRPr lang="es-MX" b="1" u="sng" dirty="0">
              <a:latin typeface="Calibri" pitchFamily="34" charset="0"/>
            </a:endParaRPr>
          </a:p>
          <a:p>
            <a:pPr algn="just"/>
            <a:r>
              <a:rPr lang="es-MX" b="1" dirty="0" smtClean="0">
                <a:latin typeface="Calibri" pitchFamily="34" charset="0"/>
              </a:rPr>
              <a:t>	</a:t>
            </a:r>
            <a:r>
              <a:rPr lang="es-MX" sz="1400" b="1" dirty="0" smtClean="0">
                <a:latin typeface="Calibri" pitchFamily="34" charset="0"/>
              </a:rPr>
              <a:t>El Centro – Museo  enmarca sus objetivos en tres acciones fundamentales a saber:  </a:t>
            </a:r>
          </a:p>
          <a:p>
            <a:pPr algn="just"/>
            <a:r>
              <a:rPr lang="es-MX" sz="1400" b="1" dirty="0">
                <a:latin typeface="Calibri" pitchFamily="34" charset="0"/>
              </a:rPr>
              <a:t>	</a:t>
            </a:r>
            <a:r>
              <a:rPr lang="es-MX" sz="1400" b="1" dirty="0" smtClean="0">
                <a:latin typeface="Calibri" pitchFamily="34" charset="0"/>
              </a:rPr>
              <a:t>i) </a:t>
            </a:r>
            <a:r>
              <a:rPr lang="es-MX" sz="1400" b="1" dirty="0" err="1" smtClean="0">
                <a:latin typeface="Calibri" pitchFamily="34" charset="0"/>
              </a:rPr>
              <a:t>Gerenciadora</a:t>
            </a:r>
            <a:r>
              <a:rPr lang="es-MX" sz="1400" b="1" dirty="0" smtClean="0">
                <a:latin typeface="Calibri" pitchFamily="34" charset="0"/>
              </a:rPr>
              <a:t>;</a:t>
            </a:r>
          </a:p>
          <a:p>
            <a:pPr algn="just"/>
            <a:r>
              <a:rPr lang="es-MX" sz="1400" b="1" dirty="0" smtClean="0">
                <a:latin typeface="Calibri" pitchFamily="34" charset="0"/>
              </a:rPr>
              <a:t> 	ii) Apoyo Jurisdiccional y,</a:t>
            </a:r>
          </a:p>
          <a:p>
            <a:pPr algn="just"/>
            <a:r>
              <a:rPr lang="es-MX" sz="1400" b="1" dirty="0">
                <a:latin typeface="Calibri" pitchFamily="34" charset="0"/>
              </a:rPr>
              <a:t>	</a:t>
            </a:r>
            <a:r>
              <a:rPr lang="es-MX" sz="1400" b="1" dirty="0" smtClean="0">
                <a:latin typeface="Calibri" pitchFamily="34" charset="0"/>
              </a:rPr>
              <a:t>iii) Formadora y  Difusora  de la información.</a:t>
            </a:r>
          </a:p>
          <a:p>
            <a:r>
              <a:rPr lang="es-MX" sz="1400" b="1" dirty="0" smtClean="0">
                <a:latin typeface="Calibri" pitchFamily="34" charset="0"/>
              </a:rPr>
              <a:t> 	Su acervo, los documentos  policiales hallados entre diciembre de 1992  y 	enero de 1993 	fotocopiados y autenticados,  permite  a las víctimas y/o familiares de víctimas  acceder a   la </a:t>
            </a:r>
          </a:p>
          <a:p>
            <a:r>
              <a:rPr lang="es-MX" sz="1400" b="1" dirty="0">
                <a:latin typeface="Calibri" pitchFamily="34" charset="0"/>
              </a:rPr>
              <a:t>	</a:t>
            </a:r>
            <a:r>
              <a:rPr lang="es-MX" sz="1400" b="1" dirty="0" smtClean="0">
                <a:latin typeface="Calibri" pitchFamily="34" charset="0"/>
              </a:rPr>
              <a:t>reparación económica  que por Ley de la Nación les corresponde.</a:t>
            </a:r>
          </a:p>
          <a:p>
            <a:r>
              <a:rPr lang="es-MX" sz="1400" b="1" dirty="0">
                <a:latin typeface="Calibri" pitchFamily="34" charset="0"/>
              </a:rPr>
              <a:t>	</a:t>
            </a:r>
            <a:endParaRPr lang="es-MX" sz="1400" b="1" dirty="0" smtClean="0">
              <a:latin typeface="Calibri" pitchFamily="34" charset="0"/>
            </a:endParaRPr>
          </a:p>
          <a:p>
            <a:r>
              <a:rPr lang="es-MX" sz="1400" b="1" dirty="0">
                <a:latin typeface="Calibri" pitchFamily="34" charset="0"/>
              </a:rPr>
              <a:t>	</a:t>
            </a:r>
            <a:endParaRPr lang="es-MX" sz="1400" b="1" dirty="0" smtClean="0">
              <a:latin typeface="Calibri" pitchFamily="34" charset="0"/>
            </a:endParaRPr>
          </a:p>
          <a:p>
            <a:r>
              <a:rPr lang="es-MX" b="1" dirty="0"/>
              <a:t>	</a:t>
            </a:r>
            <a:endParaRPr lang="es-MX" b="1" dirty="0" smtClean="0"/>
          </a:p>
          <a:p>
            <a:r>
              <a:rPr lang="es-MX" b="1" dirty="0" smtClean="0"/>
              <a:t> </a:t>
            </a:r>
            <a:endParaRPr lang="es-PY" b="1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25979"/>
              </p:ext>
            </p:extLst>
          </p:nvPr>
        </p:nvGraphicFramePr>
        <p:xfrm>
          <a:off x="1979712" y="3212976"/>
          <a:ext cx="5184576" cy="29523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7867"/>
                <a:gridCol w="936709"/>
              </a:tblGrid>
              <a:tr h="590466">
                <a:tc>
                  <a:txBody>
                    <a:bodyPr/>
                    <a:lstStyle/>
                    <a:p>
                      <a:pPr algn="ctr" fontAlgn="b"/>
                      <a:r>
                        <a:rPr lang="es-PY" sz="1200" b="1" u="none" strike="noStrike" dirty="0">
                          <a:effectLst/>
                          <a:latin typeface="Calibri" pitchFamily="34" charset="0"/>
                        </a:rPr>
                        <a:t>Atención a víctimas y/o </a:t>
                      </a:r>
                      <a:r>
                        <a:rPr lang="es-PY" sz="1200" b="1" u="none" strike="noStrike" dirty="0" smtClean="0">
                          <a:effectLst/>
                          <a:latin typeface="Calibri" pitchFamily="34" charset="0"/>
                        </a:rPr>
                        <a:t>Familiares de </a:t>
                      </a:r>
                      <a:r>
                        <a:rPr lang="es-PY" sz="1200" b="1" u="none" strike="noStrike" dirty="0">
                          <a:effectLst/>
                          <a:latin typeface="Calibri" pitchFamily="34" charset="0"/>
                        </a:rPr>
                        <a:t>víctimas</a:t>
                      </a:r>
                      <a:endParaRPr lang="es-PY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Y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Solicitud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recibidas                                                               914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PY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Informes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retirados                                                               571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Autenticación de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documentos                                           108 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90466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Informes procesados y no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retirados                                 235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74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976664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es-MX" sz="1200" dirty="0">
                <a:latin typeface="Calibri" pitchFamily="34" charset="0"/>
              </a:rPr>
              <a:t>	</a:t>
            </a:r>
            <a:r>
              <a:rPr lang="es-MX" sz="1400" b="1" dirty="0" smtClean="0">
                <a:latin typeface="Calibri" pitchFamily="34" charset="0"/>
              </a:rPr>
              <a:t>Durante el presente año  se colaboró con la justicia  italiana remitiendo documentación solicitada a través del Juzgado correspondiente, para la investigación judicial en el marco  de la causa sobre la Operación Cóndor abierto en el Juzgado de Roma (IT).</a:t>
            </a:r>
          </a:p>
          <a:p>
            <a:pPr marL="137160" indent="0" algn="just">
              <a:buNone/>
            </a:pPr>
            <a:r>
              <a:rPr lang="es-MX" sz="1400" b="1" dirty="0" smtClean="0">
                <a:latin typeface="Calibri" pitchFamily="34" charset="0"/>
              </a:rPr>
              <a:t> </a:t>
            </a:r>
            <a:r>
              <a:rPr lang="es-MX" sz="1400" b="1" dirty="0">
                <a:latin typeface="Calibri" pitchFamily="34" charset="0"/>
              </a:rPr>
              <a:t>	</a:t>
            </a:r>
            <a:r>
              <a:rPr lang="es-MX" sz="1400" b="1" dirty="0" smtClean="0">
                <a:latin typeface="Calibri" pitchFamily="34" charset="0"/>
              </a:rPr>
              <a:t>En el Centro – Museo  se brindaron charlas a delegaciones de  estudiantes  del nivel medio  y universitarios  de la capital e interior. Asimismo  se brindó apoyo a investigadores nacionales y extranjeros  y otros que han consultado la Base de Datos disponible en la web y solicitaron el envío de  documentos  vía mail.</a:t>
            </a:r>
          </a:p>
          <a:p>
            <a:pPr marL="137160" indent="0" algn="just">
              <a:buNone/>
            </a:pPr>
            <a:endParaRPr lang="es-MX" sz="1400" b="1" dirty="0">
              <a:latin typeface="Calibri" pitchFamily="34" charset="0"/>
            </a:endParaRPr>
          </a:p>
          <a:p>
            <a:pPr marL="137160" indent="0" algn="just">
              <a:buNone/>
            </a:pPr>
            <a:endParaRPr lang="es-MX" sz="1400" dirty="0" smtClean="0">
              <a:latin typeface="Calibri" pitchFamily="34" charset="0"/>
            </a:endParaRPr>
          </a:p>
          <a:p>
            <a:pPr marL="137160" indent="0" algn="just">
              <a:buNone/>
            </a:pPr>
            <a:endParaRPr lang="es-MX" sz="1200" dirty="0">
              <a:latin typeface="Calibri" pitchFamily="34" charset="0"/>
            </a:endParaRPr>
          </a:p>
          <a:p>
            <a:pPr marL="137160" indent="0" algn="just">
              <a:buNone/>
            </a:pPr>
            <a:endParaRPr lang="es-MX" sz="1200" dirty="0" smtClean="0">
              <a:latin typeface="Calibri" pitchFamily="34" charset="0"/>
            </a:endParaRPr>
          </a:p>
          <a:p>
            <a:pPr marL="137160" indent="0">
              <a:buNone/>
            </a:pPr>
            <a:endParaRPr lang="es-PY" sz="1200" dirty="0">
              <a:latin typeface="Calibri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668779"/>
              </p:ext>
            </p:extLst>
          </p:nvPr>
        </p:nvGraphicFramePr>
        <p:xfrm>
          <a:off x="755576" y="2132856"/>
          <a:ext cx="3096344" cy="28027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36921"/>
                <a:gridCol w="559423"/>
              </a:tblGrid>
              <a:tr h="342038">
                <a:tc>
                  <a:txBody>
                    <a:bodyPr/>
                    <a:lstStyle/>
                    <a:p>
                      <a:pPr algn="ctr" fontAlgn="b"/>
                      <a:r>
                        <a:rPr lang="es-PY" sz="1200" b="1" u="none" strike="noStrike" dirty="0">
                          <a:effectLst/>
                          <a:latin typeface="Calibri" pitchFamily="34" charset="0"/>
                        </a:rPr>
                        <a:t>Visitas guiadas - Atención a usuarios</a:t>
                      </a:r>
                      <a:endParaRPr lang="es-PY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Y" sz="1200" b="1" i="0" u="none" strike="noStrike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Estudiantes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universitarios 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MX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680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Estudiantes de nivel medio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686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Miembros de delegaciones extranjeras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48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Personalidades nacionales y extranjeras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9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Investigadores nacionales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Investigadores,</a:t>
                      </a:r>
                      <a:r>
                        <a:rPr lang="es-PY" sz="1200" u="none" strike="noStrike" baseline="0" dirty="0" smtClean="0">
                          <a:effectLst/>
                          <a:latin typeface="Calibri" pitchFamily="34" charset="0"/>
                        </a:rPr>
                        <a:t> periodistas y documentalistas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extranjeros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15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2038">
                <a:tc>
                  <a:txBody>
                    <a:bodyPr/>
                    <a:lstStyle/>
                    <a:p>
                      <a:pPr algn="l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PY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633222"/>
              </p:ext>
            </p:extLst>
          </p:nvPr>
        </p:nvGraphicFramePr>
        <p:xfrm>
          <a:off x="4644008" y="2204864"/>
          <a:ext cx="3166616" cy="14401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0516"/>
                <a:gridCol w="546100"/>
              </a:tblGrid>
              <a:tr h="614853">
                <a:tc>
                  <a:txBody>
                    <a:bodyPr/>
                    <a:lstStyle/>
                    <a:p>
                      <a:pPr algn="ctr" fontAlgn="b"/>
                      <a:r>
                        <a:rPr lang="es-PY" sz="1200" b="1" u="none" strike="noStrike" dirty="0">
                          <a:effectLst/>
                          <a:latin typeface="Calibri" pitchFamily="34" charset="0"/>
                        </a:rPr>
                        <a:t>Documentos seleccionados y remitidos por e-mail</a:t>
                      </a:r>
                      <a:endParaRPr lang="es-PY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PY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2653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</a:rPr>
                        <a:t>Investigados nacionales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2653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</a:rPr>
                        <a:t>Investigadores </a:t>
                      </a:r>
                      <a:r>
                        <a:rPr lang="es-PY" sz="1200" u="none" strike="noStrike" dirty="0" smtClean="0">
                          <a:effectLst/>
                        </a:rPr>
                        <a:t>/Estudiante</a:t>
                      </a:r>
                      <a:r>
                        <a:rPr lang="es-PY" sz="1200" u="none" strike="noStrike" baseline="0" dirty="0" smtClean="0">
                          <a:effectLst/>
                        </a:rPr>
                        <a:t>s </a:t>
                      </a:r>
                      <a:r>
                        <a:rPr lang="es-PY" sz="1200" u="none" strike="noStrike" dirty="0" smtClean="0">
                          <a:effectLst/>
                        </a:rPr>
                        <a:t>extranjeros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5 Rectángulo"/>
          <p:cNvSpPr/>
          <p:nvPr/>
        </p:nvSpPr>
        <p:spPr>
          <a:xfrm>
            <a:off x="702359" y="5268109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0" algn="just">
              <a:buNone/>
            </a:pPr>
            <a:r>
              <a:rPr lang="es-MX" sz="1400" b="1" dirty="0" smtClean="0">
                <a:latin typeface="Calibri" pitchFamily="34" charset="0"/>
              </a:rPr>
              <a:t>Desde hace 2 años iniciamos la conformación de la Biblioteca y Videoteca del Centro </a:t>
            </a:r>
            <a:r>
              <a:rPr lang="es-MX" sz="1400" b="1" dirty="0">
                <a:latin typeface="Calibri" pitchFamily="34" charset="0"/>
              </a:rPr>
              <a:t>– </a:t>
            </a:r>
            <a:r>
              <a:rPr lang="es-MX" sz="1400" b="1" dirty="0" smtClean="0">
                <a:latin typeface="Calibri" pitchFamily="34" charset="0"/>
              </a:rPr>
              <a:t>Museo, con materiales donados por los visitantes, y por instituciones de Derechos Humanos. A fin de poner a disposición de los usuarios, los documentos son sometidos a un tratamiento documental que permite registrarlos y sistematizarlos para posteriormente elaborar y mantener actualizado del catálogo. Los materiales bibliográficos y audiovisuales pueden  ser consultados en la oficina</a:t>
            </a:r>
            <a:r>
              <a:rPr lang="es-MX" sz="1400" dirty="0" smtClean="0">
                <a:latin typeface="Calibri" pitchFamily="34" charset="0"/>
              </a:rPr>
              <a:t>. </a:t>
            </a:r>
          </a:p>
          <a:p>
            <a:pPr marL="137160" indent="0" algn="just">
              <a:buNone/>
            </a:pPr>
            <a:endParaRPr lang="es-MX" sz="14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50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400640"/>
          </a:xfrm>
        </p:spPr>
        <p:txBody>
          <a:bodyPr>
            <a:normAutofit fontScale="92500"/>
          </a:bodyPr>
          <a:lstStyle/>
          <a:p>
            <a:pPr marL="137160" indent="0">
              <a:buNone/>
            </a:pPr>
            <a:endParaRPr lang="es-MX" sz="1200" dirty="0" smtClean="0">
              <a:latin typeface="Calibri" pitchFamily="34" charset="0"/>
            </a:endParaRPr>
          </a:p>
          <a:p>
            <a:pPr marL="137160" indent="0">
              <a:buNone/>
            </a:pPr>
            <a:endParaRPr lang="es-MX" sz="1200" dirty="0">
              <a:latin typeface="Calibri" pitchFamily="34" charset="0"/>
            </a:endParaRP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Otras acciones importantes  que marcan la presencia del  Centro – Museo participando a nivel  nacional  e internacional, en Seminarios, Conferencias y Encuentros tales como:</a:t>
            </a:r>
          </a:p>
          <a:p>
            <a:pPr marL="137160" indent="0">
              <a:buNone/>
            </a:pPr>
            <a:endParaRPr lang="es-MX" sz="1400" dirty="0" smtClean="0">
              <a:latin typeface="Calibri" pitchFamily="34" charset="0"/>
            </a:endParaRP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 i)  	Participación  en la  incorporación en la Base de Datos  de «Buenas prácticas   sobre la preservación y el  	acceso a  los   Archivos de Derechos Humanos» solicitados por  el Alto Comisionado  de Derechos 	Humanos a través de la Cancillería paraguaya; </a:t>
            </a:r>
          </a:p>
          <a:p>
            <a:pPr marL="137160" indent="0">
              <a:buNone/>
            </a:pPr>
            <a:endParaRPr lang="es-MX" sz="1400" dirty="0" smtClean="0">
              <a:latin typeface="Calibri" pitchFamily="34" charset="0"/>
            </a:endParaRP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ii) 	Consolidación de la Base de Datos de Archivos  «Coordinaciones  represivas del Cono Sur (operación 	Cóndor)» diseñada  por el Instituto de Políticas Públicas en Derechos Humanos del Mercosur (IPPDH);</a:t>
            </a:r>
          </a:p>
          <a:p>
            <a:pPr marL="137160" indent="0">
              <a:buNone/>
            </a:pPr>
            <a:endParaRPr lang="es-MX" sz="1400" dirty="0" smtClean="0">
              <a:latin typeface="Calibri" pitchFamily="34" charset="0"/>
            </a:endParaRP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iii) 	Incorporación de los documentos  del Archivo a la  Bases de Datos elaborada por la </a:t>
            </a:r>
            <a:r>
              <a:rPr lang="es-MX" sz="1400" dirty="0">
                <a:latin typeface="Calibri" pitchFamily="34" charset="0"/>
              </a:rPr>
              <a:t> </a:t>
            </a:r>
            <a:r>
              <a:rPr lang="es-MX" sz="1400" dirty="0" smtClean="0">
                <a:latin typeface="Calibri" pitchFamily="34" charset="0"/>
              </a:rPr>
              <a:t>investigadora 	responsable del Proyecto  Archivo Latinoamericanos, Nora </a:t>
            </a:r>
            <a:r>
              <a:rPr lang="es-MX" sz="1400" dirty="0" err="1" smtClean="0">
                <a:latin typeface="Calibri" pitchFamily="34" charset="0"/>
              </a:rPr>
              <a:t>Golic</a:t>
            </a:r>
            <a:r>
              <a:rPr lang="es-MX" sz="1400" dirty="0" smtClean="0">
                <a:latin typeface="Calibri" pitchFamily="34" charset="0"/>
              </a:rPr>
              <a:t>, residente en Montreal (</a:t>
            </a:r>
            <a:r>
              <a:rPr lang="es-MX" sz="1400" dirty="0" err="1" smtClean="0">
                <a:latin typeface="Calibri" pitchFamily="34" charset="0"/>
              </a:rPr>
              <a:t>Canada</a:t>
            </a:r>
            <a:r>
              <a:rPr lang="es-MX" sz="1400" dirty="0" smtClean="0">
                <a:latin typeface="Calibri" pitchFamily="34" charset="0"/>
              </a:rPr>
              <a:t>);</a:t>
            </a:r>
          </a:p>
          <a:p>
            <a:pPr marL="137160" indent="0">
              <a:buNone/>
            </a:pPr>
            <a:endParaRPr lang="es-MX" sz="1400" dirty="0" smtClean="0">
              <a:latin typeface="Calibri" pitchFamily="34" charset="0"/>
            </a:endParaRP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iv)	Participación en el  Encuentro Regional organizado por la Comisión de Amnistía de Brasil , «Verdad, 	Justicia y Reparación» realizado en Brasilia (BR).</a:t>
            </a: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v)	</a:t>
            </a: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vi) 	Conferencias  en el Curso de Derechos Humanos para funcionarios y educadores., organizado por el 	Ministerio de Educación SERPAJ – PY.</a:t>
            </a: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vii)	Participación en  la Reunión del  PMM/UNESCO, realizado en Jamaica</a:t>
            </a:r>
          </a:p>
          <a:p>
            <a:pPr marL="137160" indent="0">
              <a:buNone/>
            </a:pPr>
            <a:r>
              <a:rPr lang="es-MX" sz="1400" dirty="0" smtClean="0">
                <a:latin typeface="Calibri" pitchFamily="34" charset="0"/>
              </a:rPr>
              <a:t>vii) 	Organización conjuntamente con el Ministerio  de Relaciones  Exteriores y el Instituto de Políticas Públicas 	en Derechos Humanos del MERCOSUR del Seminario «operación Cóndor. 40 años después» y 	presentación del libro «A 40 años del Cóndor».</a:t>
            </a:r>
            <a:endParaRPr lang="es-PY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26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2.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	</a:t>
            </a:r>
            <a:r>
              <a:rPr lang="es-MX" sz="2000" u="sng" dirty="0">
                <a:solidFill>
                  <a:schemeClr val="tx1"/>
                </a:solidFill>
                <a:latin typeface="Calibri" pitchFamily="34" charset="0"/>
              </a:rPr>
              <a:t>De las actividades  </a:t>
            </a:r>
            <a:r>
              <a:rPr lang="es-MX" sz="2000" u="sng" dirty="0" smtClean="0">
                <a:solidFill>
                  <a:schemeClr val="tx1"/>
                </a:solidFill>
                <a:latin typeface="Calibri" pitchFamily="34" charset="0"/>
              </a:rPr>
              <a:t>culturales</a:t>
            </a:r>
            <a:r>
              <a:rPr lang="es-MX" u="sng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s-MX" u="sng" dirty="0">
                <a:latin typeface="Calibri" pitchFamily="34" charset="0"/>
              </a:rPr>
              <a:t/>
            </a:r>
            <a:br>
              <a:rPr lang="es-MX" u="sng" dirty="0">
                <a:latin typeface="Calibri" pitchFamily="34" charset="0"/>
              </a:rPr>
            </a:br>
            <a:endParaRPr lang="es-PY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400600"/>
          </a:xfrm>
        </p:spPr>
        <p:txBody>
          <a:bodyPr>
            <a:normAutofit/>
          </a:bodyPr>
          <a:lstStyle/>
          <a:p>
            <a:pPr marL="137160" indent="0" algn="just">
              <a:buNone/>
            </a:pPr>
            <a:r>
              <a:rPr lang="es-MX" sz="1200" dirty="0" smtClean="0">
                <a:latin typeface="Calibri" pitchFamily="34" charset="0"/>
              </a:rPr>
              <a:t>	</a:t>
            </a:r>
            <a:r>
              <a:rPr lang="es-MX" sz="1400" dirty="0" smtClean="0">
                <a:latin typeface="Calibri" pitchFamily="34" charset="0"/>
              </a:rPr>
              <a:t>Como  Formadora y Difusora de la historia reciente, desde  el  Centro – Museo,  se realizaron eventos culturales tal como se describen en el siguiente cuadro, así como proyecciones de documentales y corto metrajes   paraguayos  facilitados por  los  productores y organizaciones  amigas, que permiten  realizar  transferencia  de memoria   a los jóvenes  través de  las imágenes</a:t>
            </a:r>
            <a:r>
              <a:rPr lang="es-MX" sz="1200" dirty="0" smtClean="0">
                <a:latin typeface="Calibri" pitchFamily="34" charset="0"/>
              </a:rPr>
              <a:t>.</a:t>
            </a:r>
            <a:endParaRPr lang="es-PY" sz="1200" dirty="0">
              <a:latin typeface="Calibri" pitchFamily="34" charset="0"/>
            </a:endParaRPr>
          </a:p>
        </p:txBody>
      </p:sp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671304"/>
              </p:ext>
            </p:extLst>
          </p:nvPr>
        </p:nvGraphicFramePr>
        <p:xfrm>
          <a:off x="1907704" y="2348880"/>
          <a:ext cx="4824537" cy="28803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6288"/>
                <a:gridCol w="858249"/>
              </a:tblGrid>
              <a:tr h="387014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b="1" u="none" strike="noStrike" dirty="0">
                          <a:effectLst/>
                          <a:latin typeface="Calibri" pitchFamily="34" charset="0"/>
                        </a:rPr>
                        <a:t>Eventos Culturales  y proyecciones de documentales</a:t>
                      </a:r>
                      <a:endParaRPr lang="es-PY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N° </a:t>
                      </a:r>
                      <a:r>
                        <a:rPr lang="es-PY" sz="1200" u="none" strike="noStrike" dirty="0" err="1" smtClean="0">
                          <a:effectLst/>
                          <a:latin typeface="Calibri" pitchFamily="34" charset="0"/>
                        </a:rPr>
                        <a:t>Asist</a:t>
                      </a:r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.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4554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Evento Día de la No Tortura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65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9485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Proyección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EL JUEZ Y EL GENERAL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70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49485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Proyección LA TIERRA EN EL PARAGUAY (2 </a:t>
                      </a:r>
                      <a:r>
                        <a:rPr lang="es-PY" sz="1200" u="none" strike="noStrike" dirty="0" err="1">
                          <a:effectLst/>
                          <a:latin typeface="Calibri" pitchFamily="34" charset="0"/>
                        </a:rPr>
                        <a:t>oport</a:t>
                      </a:r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.)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80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4554">
                <a:tc>
                  <a:txBody>
                    <a:bodyPr/>
                    <a:lstStyle/>
                    <a:p>
                      <a:pPr algn="l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4554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Proyección NOTAS </a:t>
                      </a:r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DE MEMORIA </a:t>
                      </a:r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(2 </a:t>
                      </a:r>
                      <a:r>
                        <a:rPr lang="es-PY" sz="1200" u="none" strike="noStrike" dirty="0" err="1">
                          <a:effectLst/>
                          <a:latin typeface="Calibri" pitchFamily="34" charset="0"/>
                        </a:rPr>
                        <a:t>oport</a:t>
                      </a:r>
                      <a:r>
                        <a:rPr lang="es-PY" sz="1200" u="none" strike="noStrike" dirty="0">
                          <a:effectLst/>
                          <a:latin typeface="Calibri" pitchFamily="34" charset="0"/>
                        </a:rPr>
                        <a:t>.)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62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87014">
                <a:tc>
                  <a:txBody>
                    <a:bodyPr/>
                    <a:lstStyle/>
                    <a:p>
                      <a:pPr algn="l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Proyecciones de documentales en Curso de DD.HH. (MEC/SERPAJ)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87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4554">
                <a:tc>
                  <a:txBody>
                    <a:bodyPr/>
                    <a:lstStyle/>
                    <a:p>
                      <a:pPr algn="l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4554">
                <a:tc>
                  <a:txBody>
                    <a:bodyPr/>
                    <a:lstStyle/>
                    <a:p>
                      <a:pPr algn="l" fontAlgn="b"/>
                      <a:r>
                        <a:rPr lang="es-PY" sz="1200" u="none" strike="noStrike" dirty="0" smtClean="0">
                          <a:effectLst/>
                          <a:latin typeface="Calibri" pitchFamily="34" charset="0"/>
                        </a:rPr>
                        <a:t>Proyecciones</a:t>
                      </a:r>
                      <a:r>
                        <a:rPr lang="es-PY" sz="1200" u="none" strike="noStrike" baseline="0" dirty="0" smtClean="0">
                          <a:effectLst/>
                          <a:latin typeface="Calibri" pitchFamily="34" charset="0"/>
                        </a:rPr>
                        <a:t> de documentales (Derecho UNA) (6 </a:t>
                      </a:r>
                      <a:r>
                        <a:rPr lang="es-PY" sz="1200" u="none" strike="noStrike" baseline="0" dirty="0" err="1" smtClean="0">
                          <a:effectLst/>
                          <a:latin typeface="Calibri" pitchFamily="34" charset="0"/>
                        </a:rPr>
                        <a:t>oport</a:t>
                      </a:r>
                      <a:r>
                        <a:rPr lang="es-PY" sz="1200" u="none" strike="noStrike" baseline="0" dirty="0" smtClean="0">
                          <a:effectLst/>
                          <a:latin typeface="Calibri" pitchFamily="34" charset="0"/>
                        </a:rPr>
                        <a:t>.) 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255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34554">
                <a:tc>
                  <a:txBody>
                    <a:bodyPr/>
                    <a:lstStyle/>
                    <a:p>
                      <a:pPr algn="l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Seminario Internacional</a:t>
                      </a:r>
                      <a:r>
                        <a:rPr lang="es-MX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  Operación Cóndor. 40 años después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175</a:t>
                      </a:r>
                      <a:endParaRPr lang="es-PY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640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267744" y="2939752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>
                <a:latin typeface="Calibri" pitchFamily="34" charset="0"/>
              </a:rPr>
              <a:t>ANEXO FOTOGRAFICO</a:t>
            </a:r>
            <a:endParaRPr lang="es-PY" sz="24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38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23137"/>
            <a:ext cx="3454457" cy="196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23137"/>
            <a:ext cx="3454457" cy="1891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195736" y="836712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Charlas y  visitas de Delegaciones</a:t>
            </a:r>
            <a:endParaRPr lang="es-PY" b="1" dirty="0"/>
          </a:p>
        </p:txBody>
      </p:sp>
    </p:spTree>
    <p:extLst>
      <p:ext uri="{BB962C8B-B14F-4D97-AF65-F5344CB8AC3E}">
        <p14:creationId xmlns:p14="http://schemas.microsoft.com/office/powerpoint/2010/main" val="34282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2359735"/>
            <a:ext cx="3968479" cy="2413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046" y="2359735"/>
            <a:ext cx="4164419" cy="2489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08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85657"/>
            <a:ext cx="4094153" cy="256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3428999"/>
            <a:ext cx="4094153" cy="265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3435748"/>
            <a:ext cx="3568331" cy="258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85657"/>
            <a:ext cx="3530859" cy="256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94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értice">
  <a:themeElements>
    <a:clrScheme name="Vért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Vért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ért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814</TotalTime>
  <Words>325</Words>
  <Application>Microsoft Office PowerPoint</Application>
  <PresentationFormat>Presentación en pantalla (4:3)</PresentationFormat>
  <Paragraphs>94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2" baseType="lpstr">
      <vt:lpstr>Vértice</vt:lpstr>
      <vt:lpstr>Presentación de PowerPoint</vt:lpstr>
      <vt:lpstr>Presentación de PowerPoint</vt:lpstr>
      <vt:lpstr>Presentación de PowerPoint</vt:lpstr>
      <vt:lpstr>Presentación de PowerPoint</vt:lpstr>
      <vt:lpstr>2. De las actividades  culturales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Rosa Palau</dc:creator>
  <cp:lastModifiedBy>R_Palau</cp:lastModifiedBy>
  <cp:revision>68</cp:revision>
  <cp:lastPrinted>2015-11-30T14:24:36Z</cp:lastPrinted>
  <dcterms:created xsi:type="dcterms:W3CDTF">2013-10-25T14:56:13Z</dcterms:created>
  <dcterms:modified xsi:type="dcterms:W3CDTF">2015-12-01T13:07:02Z</dcterms:modified>
</cp:coreProperties>
</file>