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2" r:id="rId2"/>
    <p:sldId id="296" r:id="rId3"/>
    <p:sldId id="297" r:id="rId4"/>
    <p:sldId id="298" r:id="rId5"/>
    <p:sldId id="299" r:id="rId6"/>
    <p:sldId id="300" r:id="rId7"/>
    <p:sldId id="301" r:id="rId8"/>
    <p:sldId id="258" r:id="rId9"/>
    <p:sldId id="302" r:id="rId10"/>
    <p:sldId id="303" r:id="rId11"/>
    <p:sldId id="267" r:id="rId12"/>
    <p:sldId id="304" r:id="rId13"/>
    <p:sldId id="305" r:id="rId14"/>
    <p:sldId id="306" r:id="rId15"/>
  </p:sldIdLst>
  <p:sldSz cx="9144000" cy="6858000" type="screen4x3"/>
  <p:notesSz cx="6761163" cy="9942513"/>
  <p:defaultTextStyle>
    <a:defPPr>
      <a:defRPr lang="es-P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9C58D-57E0-46D8-844E-046B0B5046D7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6503-2FAD-4B55-819A-67667B71AF6B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6334428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3A4B7-9EBD-4CAF-8BCA-A249D72554FD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134B5-C1B5-42FB-A4AE-DF53508D03A5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9850410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196081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76269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249673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428106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903994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95305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834459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260402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209116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52828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255399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68300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17352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222263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246684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63125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342092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93446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401E4-9CFB-4FA7-9B09-621ED226361F}" type="datetimeFigureOut">
              <a:rPr lang="es-PY" smtClean="0"/>
              <a:t>23/02/2015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CB000-CF04-411F-BD2D-E63CB5368013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155058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2591033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i="1" dirty="0" smtClean="0"/>
              <a:t>MUSEO DE </a:t>
            </a:r>
            <a:r>
              <a:rPr lang="es-MX" sz="3200" b="1" i="1" dirty="0"/>
              <a:t>L</a:t>
            </a:r>
            <a:r>
              <a:rPr lang="es-MX" sz="3200" b="1" i="1" dirty="0" smtClean="0"/>
              <a:t>A </a:t>
            </a:r>
            <a:r>
              <a:rPr lang="es-MX" sz="3200" b="1" i="1" dirty="0" smtClean="0"/>
              <a:t>JUSTICIA, CENTRO DE </a:t>
            </a:r>
            <a:r>
              <a:rPr lang="es-MX" sz="3200" b="1" i="1" dirty="0" smtClean="0"/>
              <a:t>DOCUMENTACION </a:t>
            </a:r>
            <a:endParaRPr lang="es-MX" sz="3200" b="1" i="1" dirty="0" smtClean="0"/>
          </a:p>
          <a:p>
            <a:pPr algn="ctr"/>
            <a:r>
              <a:rPr lang="es-MX" sz="3200" b="1" i="1" dirty="0" smtClean="0"/>
              <a:t>Y ARCHIVO PARA LA DEFENSA DE LOS DERECHOS HUMANOS</a:t>
            </a:r>
            <a:endParaRPr lang="es-PY" sz="3200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259632" y="5038934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Informe de Gestión </a:t>
            </a:r>
          </a:p>
          <a:p>
            <a:pPr algn="ctr"/>
            <a:r>
              <a:rPr lang="es-MX" sz="2400" b="1" i="1" dirty="0" smtClean="0"/>
              <a:t>Enero – </a:t>
            </a:r>
            <a:r>
              <a:rPr lang="es-MX" sz="2400" b="1" i="1" smtClean="0"/>
              <a:t>noviembre 2014</a:t>
            </a:r>
            <a:endParaRPr lang="es-PY" sz="2400" b="1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093" y="944592"/>
            <a:ext cx="1674596" cy="124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r_palau\Desktop\FOTOS  INF 2014\EVENTOS\IMG_20141016_1926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689" y="949284"/>
            <a:ext cx="1548492" cy="12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181" y="948112"/>
            <a:ext cx="1632317" cy="124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98" y="966440"/>
            <a:ext cx="934800" cy="122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298" y="966440"/>
            <a:ext cx="903749" cy="122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1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976312"/>
            <a:ext cx="8848725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72706"/>
            <a:ext cx="2613869" cy="1900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421" y="2372707"/>
            <a:ext cx="2642715" cy="192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18" y="2381835"/>
            <a:ext cx="2614706" cy="19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18394" y="162880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Entrega en guarda de Documentos históricos de la Contaduría General 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14972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190500"/>
            <a:ext cx="897255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87" y="180975"/>
            <a:ext cx="8505825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453"/>
            <a:ext cx="9144000" cy="657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4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620688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Calibri" pitchFamily="34" charset="0"/>
              </a:rPr>
              <a:t>El Centro – Museo   enmarca sus objetivos en tres acciones fundamentales a saber: </a:t>
            </a:r>
          </a:p>
          <a:p>
            <a:r>
              <a:rPr lang="es-MX" b="1" dirty="0" smtClean="0">
                <a:latin typeface="Calibri" pitchFamily="34" charset="0"/>
              </a:rPr>
              <a:t>i) Gerenciadora;</a:t>
            </a:r>
          </a:p>
          <a:p>
            <a:r>
              <a:rPr lang="es-MX" b="1" dirty="0" smtClean="0">
                <a:latin typeface="Calibri" pitchFamily="34" charset="0"/>
              </a:rPr>
              <a:t>ii) Apoyo Jurisdiccional y,</a:t>
            </a:r>
          </a:p>
          <a:p>
            <a:r>
              <a:rPr lang="es-MX" b="1" dirty="0" smtClean="0">
                <a:latin typeface="Calibri" pitchFamily="34" charset="0"/>
              </a:rPr>
              <a:t>iii) Formadora y  Difusora </a:t>
            </a:r>
          </a:p>
          <a:p>
            <a:r>
              <a:rPr lang="es-MX" b="1" dirty="0"/>
              <a:t>	</a:t>
            </a:r>
            <a:endParaRPr lang="es-MX" b="1" dirty="0" smtClean="0"/>
          </a:p>
          <a:p>
            <a:r>
              <a:rPr lang="es-MX" b="1" dirty="0" smtClean="0"/>
              <a:t> </a:t>
            </a:r>
            <a:endParaRPr lang="es-PY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211390"/>
              </p:ext>
            </p:extLst>
          </p:nvPr>
        </p:nvGraphicFramePr>
        <p:xfrm>
          <a:off x="1979713" y="2996952"/>
          <a:ext cx="5328592" cy="2952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1883"/>
                <a:gridCol w="936709"/>
              </a:tblGrid>
              <a:tr h="590466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Atención a víctimas y/o </a:t>
                      </a:r>
                      <a:r>
                        <a:rPr lang="es-PY" sz="1200" b="1" u="none" strike="noStrike" dirty="0" smtClean="0">
                          <a:effectLst/>
                          <a:latin typeface="Calibri" pitchFamily="34" charset="0"/>
                        </a:rPr>
                        <a:t>Fliares. </a:t>
                      </a:r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de víctimas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Solicitud recibidas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985</a:t>
                      </a:r>
                    </a:p>
                    <a:p>
                      <a:pPr algn="r" fontAlgn="b"/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Informes retirados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697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Autenticación de documentos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189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Informes procesados y no retirados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360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95536" y="184482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i) </a:t>
            </a:r>
            <a:r>
              <a:rPr lang="es-MX" dirty="0" smtClean="0"/>
              <a:t>Área </a:t>
            </a:r>
            <a:r>
              <a:rPr lang="es-MX" dirty="0" smtClean="0"/>
              <a:t>administrativa: en el cuadro puede apreciarse los pedidos de informes, los procesados y puesta a disposición de las victimas o familiares de víctimas  quienes posteriormente deben realizar trámites ante la Defensoría del Pueblo para acceder a la reparación económica que por ley les corresponde.</a:t>
            </a:r>
            <a:endParaRPr lang="es-PY" dirty="0"/>
          </a:p>
        </p:txBody>
      </p:sp>
    </p:spTree>
    <p:extLst>
      <p:ext uri="{BB962C8B-B14F-4D97-AF65-F5344CB8AC3E}">
        <p14:creationId xmlns:p14="http://schemas.microsoft.com/office/powerpoint/2010/main" val="40853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8863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s-MX" sz="1200" dirty="0" smtClean="0">
                <a:latin typeface="Calibri" pitchFamily="34" charset="0"/>
              </a:rPr>
              <a:t>ii) </a:t>
            </a:r>
            <a:r>
              <a:rPr lang="es-MX" sz="1400" dirty="0" smtClean="0">
                <a:latin typeface="Calibri" pitchFamily="34" charset="0"/>
              </a:rPr>
              <a:t>Durante el presente año  se colaboró con la justicia  argentina remitiendo la documentación solicitada a través de la Fiscalía  para la incorporación como elementos de pruebas en el Mega Juicio de la Operación Cóndor ,  así mismo se dio respuesta a lo solicitado por la Secretaría de Derechos Humanos de la Presidencia de la República Oriental del Uruguay.</a:t>
            </a:r>
          </a:p>
          <a:p>
            <a:pPr marL="137160" indent="0" algn="just">
              <a:buNone/>
            </a:pPr>
            <a:r>
              <a:rPr lang="es-MX" sz="1400" dirty="0" smtClean="0">
                <a:latin typeface="Calibri" pitchFamily="34" charset="0"/>
              </a:rPr>
              <a:t>iii)Se colaboró con la Comisión de Verdad de Brasil; Se brindó charlas a delegaciones de  estudiantes  del nivel medio  y universitarios de la capital e interior; y a estudiantes extranjeros. Asimismo  se brindó apoyo a investigadores nacionales y extranjeros  y otros que han consultado la BD disponible en la web y solicitaron el envío de  documentos  vía mail.</a:t>
            </a:r>
          </a:p>
          <a:p>
            <a:pPr marL="137160" indent="0" algn="just">
              <a:buNone/>
            </a:pPr>
            <a:endParaRPr lang="es-MX" sz="1400" dirty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200" dirty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200" dirty="0" smtClean="0">
              <a:latin typeface="Calibri" pitchFamily="34" charset="0"/>
            </a:endParaRPr>
          </a:p>
          <a:p>
            <a:pPr marL="137160" indent="0">
              <a:buNone/>
            </a:pPr>
            <a:endParaRPr lang="es-PY" sz="1200" dirty="0">
              <a:latin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047269"/>
              </p:ext>
            </p:extLst>
          </p:nvPr>
        </p:nvGraphicFramePr>
        <p:xfrm>
          <a:off x="702359" y="2684092"/>
          <a:ext cx="2304256" cy="2557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7941"/>
                <a:gridCol w="416315"/>
              </a:tblGrid>
              <a:tr h="699560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Visitas guiadas - Atención a usuarios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200" b="1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Estudiantes universitarios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685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Estudiantes de nivel medio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945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Miembros de delegaciones extranjeras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70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Personalidades nacionales y extranjeras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25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Investigadores nacionales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20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Investigadores extranjeros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16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152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TOTAL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1761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953204"/>
              </p:ext>
            </p:extLst>
          </p:nvPr>
        </p:nvGraphicFramePr>
        <p:xfrm>
          <a:off x="5580112" y="2924944"/>
          <a:ext cx="2230512" cy="1761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5848"/>
                <a:gridCol w="384664"/>
              </a:tblGrid>
              <a:tr h="1223490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Documentos seleccionados y remitidos por e-mail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8960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</a:rPr>
                        <a:t>Investigados nacionales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</a:rPr>
                        <a:t>15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8960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</a:rPr>
                        <a:t>Investigadores extranjeros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</a:rPr>
                        <a:t>26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702359" y="5268109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just">
              <a:buNone/>
            </a:pPr>
            <a:r>
              <a:rPr lang="es-MX" sz="1400" dirty="0">
                <a:latin typeface="Calibri" pitchFamily="34" charset="0"/>
              </a:rPr>
              <a:t>Este año, en el  Centro – Museo  </a:t>
            </a:r>
            <a:r>
              <a:rPr lang="es-MX" sz="1400" dirty="0" smtClean="0">
                <a:latin typeface="Calibri" pitchFamily="34" charset="0"/>
              </a:rPr>
              <a:t>recibió a relevantes personalidades como el Dr. Baltazar Garzón; a miembros de la Comisión Interamericana de Derechos Humanos y al Presidente y miembros de la Corte Interamericana de Derechos Humanos.</a:t>
            </a:r>
          </a:p>
          <a:p>
            <a:pPr marL="137160" indent="0" algn="just">
              <a:buNone/>
            </a:pPr>
            <a:r>
              <a:rPr lang="es-MX" sz="1400" dirty="0" smtClean="0">
                <a:latin typeface="Calibri" pitchFamily="34" charset="0"/>
              </a:rPr>
              <a:t>Las autoridades y miembros del equipo de trabajo, han participado de diversos , cursos de capacitación, seminarios y conferencias.</a:t>
            </a:r>
            <a:endParaRPr lang="es-PY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4006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es-MX" sz="1200" dirty="0" smtClean="0">
              <a:latin typeface="Calibri" pitchFamily="34" charset="0"/>
            </a:endParaRPr>
          </a:p>
          <a:p>
            <a:pPr marL="137160" indent="0">
              <a:buNone/>
            </a:pPr>
            <a:endParaRPr lang="es-MX" sz="1200" dirty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Otras acciones importantes  que marcan la presencia del  Centro – Museo a nivel  nacional  e internacional, fueron :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 i) La incorporación en la Base de Datos  de «Buenas prácticas   sobre la preservación y el  acceso a los   Archivos de Derechos Humanos» solicitados por  el  Alto Comisionado  de Derechos Humanos a través de la Cancillería paraguaya; 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ii) Asistencia y participación activa a  las reuniones y Actividades organizadas por la  Red de Sitios Históricos y de Conciencia. Esta  Red creada por Decreto Presidencial  en septiembre de 2010, reúne a las Direcciones de Derechos Humanos de instituciones  gubernamentales y a representantes de la Sociedad Civil Organizada.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iii) Participación a la II Jornada Internacional de Archivos en Piura – Perú.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iv) Participación al Seminario Regional organizado por la Dirección de Verdad, Justicia y Reparación de la Defensoría del Pueblo con  el Apoyo de la Fiscalía General del Estado.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v) Evento organizado por la Asociación de víctimas del Dpto. de Investigaciones,  oportunidad en el Centro-Museo recibió  un reconocimiento.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vi)  Los funcionarios participaron de Talleres  sobre Prevención de la Tortura, Digitalización de  documentos , y otros encuentros con instituciones de Derechos Humanos.</a:t>
            </a:r>
            <a:endParaRPr lang="es-PY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07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sz="2000" dirty="0" smtClean="0">
                <a:solidFill>
                  <a:schemeClr val="tx1"/>
                </a:solidFill>
                <a:latin typeface="Calibri" pitchFamily="34" charset="0"/>
              </a:rPr>
              <a:t>2.</a:t>
            </a:r>
            <a:r>
              <a:rPr lang="es-MX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s-MX" sz="2000" u="sng" dirty="0">
                <a:solidFill>
                  <a:schemeClr val="tx1"/>
                </a:solidFill>
                <a:latin typeface="Calibri" pitchFamily="34" charset="0"/>
              </a:rPr>
              <a:t>De las actividades  </a:t>
            </a:r>
            <a:r>
              <a:rPr lang="es-MX" sz="2000" u="sng" dirty="0" smtClean="0">
                <a:solidFill>
                  <a:schemeClr val="tx1"/>
                </a:solidFill>
                <a:latin typeface="Calibri" pitchFamily="34" charset="0"/>
              </a:rPr>
              <a:t>culturales</a:t>
            </a:r>
            <a:r>
              <a:rPr lang="es-MX" u="sng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s-MX" u="sng" dirty="0">
                <a:latin typeface="Calibri" pitchFamily="34" charset="0"/>
              </a:rPr>
              <a:t/>
            </a:r>
            <a:br>
              <a:rPr lang="es-MX" u="sng" dirty="0">
                <a:latin typeface="Calibri" pitchFamily="34" charset="0"/>
              </a:rPr>
            </a:br>
            <a:endParaRPr lang="es-P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40060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s-MX" sz="1200" dirty="0" smtClean="0">
                <a:latin typeface="Calibri" pitchFamily="34" charset="0"/>
              </a:rPr>
              <a:t>	</a:t>
            </a:r>
            <a:r>
              <a:rPr lang="es-MX" sz="1400" dirty="0" smtClean="0">
                <a:latin typeface="Calibri" pitchFamily="34" charset="0"/>
              </a:rPr>
              <a:t>Como  Formadora y Difusora de la historia reciente, desde  el  Centro – Museo,  se realizaron eventos culturales tal como se describen en el siguiente cuadro, así como proyecciones de documentales y corto metrajes   paraguayos  facilitados por  los  productores y organizaciones  amigas, que permiten  realizar  transferencia  de memoria   a los jóvenes  través de  las imágenes</a:t>
            </a:r>
            <a:r>
              <a:rPr lang="es-MX" sz="1200" dirty="0" smtClean="0">
                <a:latin typeface="Calibri" pitchFamily="34" charset="0"/>
              </a:rPr>
              <a:t>.</a:t>
            </a:r>
            <a:endParaRPr lang="es-PY" sz="1200" dirty="0">
              <a:latin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09495"/>
              </p:ext>
            </p:extLst>
          </p:nvPr>
        </p:nvGraphicFramePr>
        <p:xfrm>
          <a:off x="2123728" y="2348880"/>
          <a:ext cx="4608512" cy="22522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882"/>
                <a:gridCol w="832630"/>
              </a:tblGrid>
              <a:tr h="467122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Eventos Culturales 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N° </a:t>
                      </a:r>
                      <a:r>
                        <a:rPr lang="es-PY" sz="1200" u="none" strike="noStrike" dirty="0" err="1" smtClean="0">
                          <a:effectLst/>
                          <a:latin typeface="Calibri" pitchFamily="34" charset="0"/>
                        </a:rPr>
                        <a:t>Asist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.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3104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Evento Día de la No Tortura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85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1825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Evento Día Internacional del detenido desaparecido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105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21825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Poesías  de</a:t>
                      </a:r>
                      <a:r>
                        <a:rPr lang="es-PY" sz="1200" u="none" strike="noStrike" baseline="0" dirty="0" smtClean="0">
                          <a:effectLst/>
                          <a:latin typeface="Calibri" pitchFamily="34" charset="0"/>
                        </a:rPr>
                        <a:t> «Exilio, Tortura y Detención» - Asunción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120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267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Poesías  de «Exilio,</a:t>
                      </a:r>
                      <a:r>
                        <a:rPr lang="es-PY" sz="1200" u="none" strike="noStrike" baseline="0" dirty="0" smtClean="0">
                          <a:effectLst/>
                          <a:latin typeface="Calibri" pitchFamily="34" charset="0"/>
                        </a:rPr>
                        <a:t> Tortura y Detención» -.Sta. Rosa Misiones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80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310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Instalación artística Puente Sin Ribera </a:t>
                      </a:r>
                      <a:r>
                        <a:rPr lang="es-MX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- Hall Central PJ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22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" y="304800"/>
            <a:ext cx="825817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7" y="962025"/>
            <a:ext cx="8810625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7032"/>
            <a:ext cx="4105917" cy="253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72626" y="1268760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Y" sz="1600" dirty="0" smtClean="0"/>
              <a:t>Paraguay, a instancias del Comité Regional del Programa Memoria del Mundo, conformó el Comité Nacional del Programa, fueron invitados a firmar el Acta de Constitución la Dra. Margarita Durán Estragó, historiadora, Dr. Alfredo </a:t>
            </a:r>
            <a:r>
              <a:rPr lang="es-PY" sz="1600" dirty="0" err="1" smtClean="0"/>
              <a:t>Boccia</a:t>
            </a:r>
            <a:r>
              <a:rPr lang="es-PY" sz="1600" dirty="0" smtClean="0"/>
              <a:t>, miembro del Comité de Expertos del </a:t>
            </a:r>
            <a:r>
              <a:rPr lang="es-PY" sz="1600" dirty="0" err="1" smtClean="0"/>
              <a:t>Mowlac</a:t>
            </a:r>
            <a:r>
              <a:rPr lang="es-PY" sz="1600" dirty="0" smtClean="0"/>
              <a:t> ( siglas en inglés de Memorias del mundo para América Latina y el Caribe), Lic. Domingo Aguilera, de la Secretaria de Políticas </a:t>
            </a:r>
            <a:r>
              <a:rPr lang="es-PY" sz="1600" dirty="0" err="1" smtClean="0"/>
              <a:t>Lingüisticas</a:t>
            </a:r>
            <a:r>
              <a:rPr lang="es-PY" sz="1600" dirty="0" smtClean="0"/>
              <a:t>, Arq. Teresita </a:t>
            </a:r>
            <a:r>
              <a:rPr lang="es-PY" sz="1600" dirty="0" err="1" smtClean="0"/>
              <a:t>Silvero</a:t>
            </a:r>
            <a:r>
              <a:rPr lang="es-PY" sz="1600" dirty="0" smtClean="0"/>
              <a:t>, de la Secretaria Nacional de Cultura, Lic. Rosa </a:t>
            </a:r>
            <a:r>
              <a:rPr lang="es-PY" sz="1600" dirty="0" err="1" smtClean="0"/>
              <a:t>Palau</a:t>
            </a:r>
            <a:r>
              <a:rPr lang="es-PY" sz="1600" dirty="0" smtClean="0"/>
              <a:t>, Coordinadora del Museo de la Justicia, Centro de Documentación y Archivo para la Defensa de los Derechos Humanos, y el Ag. Edward Bogado de la </a:t>
            </a:r>
            <a:r>
              <a:rPr lang="es-PY" sz="1600" dirty="0" err="1" smtClean="0"/>
              <a:t>Sicom</a:t>
            </a:r>
            <a:r>
              <a:rPr lang="es-PY" sz="1600" dirty="0" smtClean="0"/>
              <a:t>.</a:t>
            </a:r>
            <a:endParaRPr lang="es-PY" sz="1600" dirty="0"/>
          </a:p>
        </p:txBody>
      </p:sp>
      <p:sp>
        <p:nvSpPr>
          <p:cNvPr id="3" name="2 Rectángulo"/>
          <p:cNvSpPr/>
          <p:nvPr/>
        </p:nvSpPr>
        <p:spPr>
          <a:xfrm>
            <a:off x="755576" y="476672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Y" b="1" dirty="0"/>
              <a:t>Comité Nacional del Programa Memoria del Mundo de la Unesco</a:t>
            </a:r>
          </a:p>
        </p:txBody>
      </p:sp>
    </p:spTree>
    <p:extLst>
      <p:ext uri="{BB962C8B-B14F-4D97-AF65-F5344CB8AC3E}">
        <p14:creationId xmlns:p14="http://schemas.microsoft.com/office/powerpoint/2010/main" val="252010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57"/>
            <a:ext cx="8555770" cy="663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65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766</Words>
  <Application>Microsoft Office PowerPoint</Application>
  <PresentationFormat>Presentación en pantalla (4:3)</PresentationFormat>
  <Paragraphs>74</Paragraphs>
  <Slides>14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2. De las actividades  culturales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Palau</dc:creator>
  <cp:lastModifiedBy>Patricia Elizabeth Paredes Caceres</cp:lastModifiedBy>
  <cp:revision>43</cp:revision>
  <cp:lastPrinted>2014-12-09T11:50:52Z</cp:lastPrinted>
  <dcterms:created xsi:type="dcterms:W3CDTF">2014-12-02T11:10:05Z</dcterms:created>
  <dcterms:modified xsi:type="dcterms:W3CDTF">2015-02-23T13:21:09Z</dcterms:modified>
</cp:coreProperties>
</file>